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14" r:id="rId2"/>
    <p:sldId id="316" r:id="rId3"/>
    <p:sldId id="317" r:id="rId4"/>
    <p:sldId id="318" r:id="rId5"/>
    <p:sldId id="311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37" r:id="rId14"/>
    <p:sldId id="326" r:id="rId15"/>
    <p:sldId id="328" r:id="rId16"/>
    <p:sldId id="334" r:id="rId17"/>
    <p:sldId id="338" r:id="rId18"/>
    <p:sldId id="330" r:id="rId19"/>
    <p:sldId id="331" r:id="rId20"/>
    <p:sldId id="336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290A"/>
    <a:srgbClr val="4F19E7"/>
    <a:srgbClr val="F33B5A"/>
    <a:srgbClr val="DFF12F"/>
    <a:srgbClr val="1DE35A"/>
    <a:srgbClr val="D73217"/>
    <a:srgbClr val="D6D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803" autoAdjust="0"/>
  </p:normalViewPr>
  <p:slideViewPr>
    <p:cSldViewPr>
      <p:cViewPr>
        <p:scale>
          <a:sx n="77" d="100"/>
          <a:sy n="77" d="100"/>
        </p:scale>
        <p:origin x="-1164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82F85D4-6163-4C75-8297-5CF6B5A1F86A}" type="datetimeFigureOut">
              <a:rPr lang="en-US"/>
              <a:pPr>
                <a:defRPr/>
              </a:pPr>
              <a:t>2/13/2020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D9D0BF9-4589-43A2-AA29-C85A585FA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5653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A3D09-18DA-4EC4-8B60-E6DF34DD04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B785D-5174-4CCD-884C-6AE1FEBEC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E9019-1B46-447D-9BE7-BCB9F85EB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EC979-04BD-4DBD-B990-AFDF119C1E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4176B-44D3-485E-ADED-910C7E22E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3BD87-BBDA-4DB9-ADE6-05FBB244F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7EB0D-0B0D-400D-97F9-3E1A27285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4C47E-BBCA-4F03-9666-8A3284CC5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45DE5-9ED4-48AE-91CB-72EDDA92E2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4CA8A-638A-4C73-B6CA-F23EB805A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15A12-FE19-4545-9EE9-8359C23A3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8DBE83C-AC71-4CE5-B60F-42FE8C90CB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ame 19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6" descr="virus 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32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295400" y="2895600"/>
            <a:ext cx="6629400" cy="70788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তোমাদের স্বাগতম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6" descr="virus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00200"/>
            <a:ext cx="3581400" cy="23018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7" descr="virus 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267200"/>
            <a:ext cx="3429000" cy="1982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9" descr="virus 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600200"/>
            <a:ext cx="35052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1" descr="Green marble"/>
          <p:cNvSpPr>
            <a:spLocks noChangeArrowheads="1"/>
          </p:cNvSpPr>
          <p:nvPr/>
        </p:nvSpPr>
        <p:spPr bwMode="auto">
          <a:xfrm>
            <a:off x="2209800" y="457200"/>
            <a:ext cx="4699000" cy="715089"/>
          </a:xfrm>
          <a:prstGeom prst="roundRect">
            <a:avLst>
              <a:gd name="adj" fmla="val 16667"/>
            </a:avLst>
          </a:prstGeom>
          <a:solidFill>
            <a:srgbClr val="C2290A"/>
          </a:solidFill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3600" b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অতি পরিচিত কিছু ভাইরাস</a:t>
            </a:r>
            <a:endParaRPr lang="en-US" sz="3600" b="1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8" descr="virus 3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4343400"/>
            <a:ext cx="3352800" cy="1878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ame 19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1600200"/>
            <a:ext cx="7543800" cy="2811463"/>
          </a:xfrm>
          <a:prstGeom prst="rect">
            <a:avLst/>
          </a:prstGeom>
          <a:solidFill>
            <a:srgbClr val="00B0F0"/>
          </a:solidFill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bn-IN" sz="1600" dirty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Calibri" pitchFamily="34" charset="0"/>
              <a:buAutoNum type="arabicPeriod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 ইন্টারনেট থেকে সফটওয়্যার ডাউনলোড করলে।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pPr>
              <a:buFont typeface="Calibri" pitchFamily="34" charset="0"/>
              <a:buAutoNum type="arabicPeriod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 ইন্টারনেটের মাধ্যমে ই-মেইল গ্রহন করলে।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pPr>
              <a:buFont typeface="Calibri" pitchFamily="34" charset="0"/>
              <a:buAutoNum type="arabicPeriod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 মোবাইল মেমোরি ব্যবহার করলে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Font typeface="Calibri" pitchFamily="34" charset="0"/>
              <a:buAutoNum type="arabicPeriod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 ভাইরাস আছে এমন পেনড্রাইভ / ডিস্ক থেকে ফাইল </a:t>
            </a:r>
          </a:p>
          <a:p>
            <a:pPr>
              <a:buFont typeface="Calibri" pitchFamily="34" charset="0"/>
              <a:buNone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    কপি করলে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Rounded Rectangle 7" descr="Wallpaper04935"/>
          <p:cNvSpPr>
            <a:spLocks noChangeArrowheads="1"/>
          </p:cNvSpPr>
          <p:nvPr/>
        </p:nvSpPr>
        <p:spPr bwMode="auto">
          <a:xfrm>
            <a:off x="1524000" y="533400"/>
            <a:ext cx="5638800" cy="838200"/>
          </a:xfrm>
          <a:prstGeom prst="roundRect">
            <a:avLst>
              <a:gd name="adj" fmla="val 28491"/>
            </a:avLst>
          </a:prstGeom>
          <a:solidFill>
            <a:srgbClr val="C00000"/>
          </a:solidFill>
          <a:ln w="254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algn="ctr"/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কম্পিউটার কিভাবে ভাইরাসে আক্রান্ত হয়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sfaas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724400"/>
            <a:ext cx="19050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fhffgh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4724400"/>
            <a:ext cx="1524000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external-hdd-cas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4724400"/>
            <a:ext cx="1447800" cy="133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letter_computer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4724400"/>
            <a:ext cx="1435100" cy="1314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38100"/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Photo01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686800" cy="6400800"/>
          </a:xfrm>
          <a:prstGeom prst="rect">
            <a:avLst/>
          </a:prstGeom>
        </p:spPr>
      </p:pic>
      <p:sp>
        <p:nvSpPr>
          <p:cNvPr id="4" name="TextBox 1" descr="Bouquet"/>
          <p:cNvSpPr>
            <a:spLocks noChangeArrowheads="1"/>
          </p:cNvSpPr>
          <p:nvPr/>
        </p:nvSpPr>
        <p:spPr bwMode="auto">
          <a:xfrm>
            <a:off x="2819400" y="533400"/>
            <a:ext cx="3043238" cy="806450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2" descr="E:\New Picture Down\Picture1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1752600"/>
            <a:ext cx="3505200" cy="297173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Flowchart: Alternate Process 6"/>
          <p:cNvSpPr/>
          <p:nvPr/>
        </p:nvSpPr>
        <p:spPr>
          <a:xfrm>
            <a:off x="609600" y="5181600"/>
            <a:ext cx="8001000" cy="914400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Tx/>
              <a:buAutoNum type="arabicPeriod"/>
            </a:pP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Tx/>
              <a:buAutoNum type="arabicPeriod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1F200D"/>
                </a:solidFill>
                <a:latin typeface="NikoshBAN" pitchFamily="2" charset="0"/>
                <a:cs typeface="NikoshBAN" pitchFamily="2" charset="0"/>
              </a:rPr>
              <a:t>ভাইরাস কম্পিউটারের সিস্টেমের কাজকে কী করতে পারে ?</a:t>
            </a:r>
            <a:endParaRPr lang="en-US" sz="2800" b="1" dirty="0" smtClean="0">
              <a:solidFill>
                <a:srgbClr val="1F200D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buClr>
                <a:schemeClr val="tx1"/>
              </a:buClr>
              <a:buSzPts val="4800"/>
              <a:buFont typeface="NikoshBAN" pitchFamily="2" charset="0"/>
              <a:buChar char="•"/>
            </a:pP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9" descr="virus 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547062" cy="624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295400" y="457200"/>
            <a:ext cx="5746020" cy="646986"/>
          </a:xfrm>
          <a:prstGeom prst="flowChartAlternateProcess">
            <a:avLst/>
          </a:prstGeom>
          <a:solidFill>
            <a:srgbClr val="C00000"/>
          </a:solidFill>
          <a:ln w="76200" cmpd="tri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>
            <a:spAutoFit/>
          </a:bodyPr>
          <a:lstStyle/>
          <a:p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কম্পিউটার  ভাইরাসে আক্রান্ত বোঝার উপায় 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57200" y="4092476"/>
            <a:ext cx="4800600" cy="230832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>
            <a:spAutoFit/>
          </a:bodyPr>
          <a:lstStyle/>
          <a:p>
            <a:pPr algn="ctr"/>
            <a:endParaRPr lang="bn-IN" sz="2400" dirty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Calibri" pitchFamily="34" charset="0"/>
              <a:buAutoNum type="arabicPeriod"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  কম্পিউটার হঠাৎ হ্যাং বা শাট ডাউন হলে।</a:t>
            </a:r>
            <a:endParaRPr lang="bn-IN" sz="2400" dirty="0">
              <a:latin typeface="NikoshBAN" pitchFamily="2" charset="0"/>
              <a:cs typeface="NikoshBAN" pitchFamily="2" charset="0"/>
            </a:endParaRPr>
          </a:p>
          <a:p>
            <a:pPr>
              <a:buFont typeface="Calibri" pitchFamily="34" charset="0"/>
              <a:buAutoNum type="arabicPeriod"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  কম্পিউটারের স্পীড কমে গেলে।</a:t>
            </a:r>
            <a:endParaRPr lang="bn-IN" sz="2400" dirty="0">
              <a:latin typeface="NikoshBAN" pitchFamily="2" charset="0"/>
              <a:cs typeface="NikoshBAN" pitchFamily="2" charset="0"/>
            </a:endParaRPr>
          </a:p>
          <a:p>
            <a:pPr>
              <a:buFont typeface="Calibri" pitchFamily="34" charset="0"/>
              <a:buAutoNum type="arabicPeriod"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  প্রোগ্রাম লোড টাইম বেড়ে গেলে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Font typeface="Calibri" pitchFamily="34" charset="0"/>
              <a:buAutoNum type="arabicPeriod"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  এরর মেসেজ প্রদর্শিত হলে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Calibri" pitchFamily="34" charset="0"/>
              <a:buAutoNum type="arabicPeriod"/>
            </a:pPr>
            <a:endParaRPr lang="bn-IN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85800" y="1828800"/>
            <a:ext cx="6248400" cy="2598738"/>
          </a:xfrm>
          <a:prstGeom prst="rect">
            <a:avLst/>
          </a:prstGeom>
          <a:solidFill>
            <a:srgbClr val="00B0F0"/>
          </a:solidFill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bn-IN" sz="1600" dirty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Calibri" pitchFamily="34" charset="0"/>
              <a:buAutoNum type="arabicPeriod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বায়োসের কার্যক্রম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মুছে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pPr>
              <a:buFont typeface="Calibri" pitchFamily="34" charset="0"/>
              <a:buAutoNum type="arabicPeriod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কম্পিউটারের কার্যক্রম স্থগিত করে দেয়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Calibri" pitchFamily="34" charset="0"/>
              <a:buAutoNum type="arabicPeriod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হার্ডওয়্যারের ক্ষতি করতে পারে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Font typeface="Calibri" pitchFamily="34" charset="0"/>
              <a:buAutoNum type="arabicPeriod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মুল্যবান প্রোগ্রাম ও ডাটা নষ্ট করে দিতে পারে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।</a:t>
            </a:r>
            <a:endParaRPr lang="bn-IN" sz="4800" dirty="0">
              <a:latin typeface="NikoshBAN" pitchFamily="2" charset="0"/>
              <a:cs typeface="NikoshBAN" pitchFamily="2" charset="0"/>
            </a:endParaRPr>
          </a:p>
          <a:p>
            <a:pPr>
              <a:buFont typeface="Calibri" pitchFamily="34" charset="0"/>
              <a:buAutoNum type="arabicPeriod"/>
            </a:pPr>
            <a:endParaRPr lang="bn-IN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 descr="Wallpaper04935"/>
          <p:cNvSpPr>
            <a:spLocks noChangeArrowheads="1"/>
          </p:cNvSpPr>
          <p:nvPr/>
        </p:nvSpPr>
        <p:spPr bwMode="auto">
          <a:xfrm>
            <a:off x="1524000" y="609600"/>
            <a:ext cx="5638800" cy="838200"/>
          </a:xfrm>
          <a:prstGeom prst="roundRect">
            <a:avLst>
              <a:gd name="adj" fmla="val 28491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254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ভাইরাসের ক্ষতিকারক দিক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8" descr="virus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4495800"/>
            <a:ext cx="2286000" cy="18129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9" descr="virus 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07012" y="4569486"/>
            <a:ext cx="2438400" cy="18884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7082" y="1567774"/>
            <a:ext cx="4580917" cy="34356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1" descr="Water droplets"/>
          <p:cNvSpPr>
            <a:spLocks noChangeArrowheads="1"/>
          </p:cNvSpPr>
          <p:nvPr/>
        </p:nvSpPr>
        <p:spPr bwMode="auto">
          <a:xfrm>
            <a:off x="2819400" y="533400"/>
            <a:ext cx="3043238" cy="806450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533401" y="4724400"/>
            <a:ext cx="8077200" cy="1676400"/>
          </a:xfrm>
          <a:prstGeom prst="cloudCallou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AutoNum type="arabicPeriod"/>
            </a:pP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 কিভাবে ভাইরাসমুক্ত রাখা যায় লিখ ?</a:t>
            </a:r>
          </a:p>
          <a:p>
            <a:pPr marL="342900" indent="-342900">
              <a:buFontTx/>
              <a:buAutoNum type="arabicPeriod"/>
            </a:pP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এন্টিভাইরাস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কিভাবে 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Update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যায় ?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285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ounded Rectangle 6" descr="003"/>
          <p:cNvSpPr>
            <a:spLocks noChangeArrowheads="1"/>
          </p:cNvSpPr>
          <p:nvPr/>
        </p:nvSpPr>
        <p:spPr bwMode="auto">
          <a:xfrm>
            <a:off x="1447800" y="533400"/>
            <a:ext cx="5638800" cy="762000"/>
          </a:xfrm>
          <a:prstGeom prst="roundRect">
            <a:avLst>
              <a:gd name="adj" fmla="val 28491"/>
            </a:avLst>
          </a:prstGeom>
          <a:solidFill>
            <a:srgbClr val="C00000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marL="342900" indent="-342900" algn="ctr">
              <a:defRPr/>
            </a:pPr>
            <a:r>
              <a:rPr lang="bn-BD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ভাইরাসমুক্ত রাখার উপায়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rcRect l="18817" t="2585" r="17526" b="4732"/>
          <a:stretch>
            <a:fillRect/>
          </a:stretch>
        </p:blipFill>
        <p:spPr bwMode="auto">
          <a:xfrm>
            <a:off x="644525" y="2398713"/>
            <a:ext cx="1031875" cy="1501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286000"/>
            <a:ext cx="1022350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rcRect l="17741" t="2583" r="20107" b="2795"/>
          <a:stretch>
            <a:fillRect/>
          </a:stretch>
        </p:blipFill>
        <p:spPr bwMode="auto">
          <a:xfrm>
            <a:off x="717550" y="4076700"/>
            <a:ext cx="990600" cy="1409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rcRect l="27290" t="7333" r="22128" b="15677"/>
          <a:stretch>
            <a:fillRect/>
          </a:stretch>
        </p:blipFill>
        <p:spPr bwMode="auto">
          <a:xfrm>
            <a:off x="2971800" y="4038600"/>
            <a:ext cx="1103313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rcRect l="17000" t="2968" r="15935" b="11871"/>
          <a:stretch>
            <a:fillRect/>
          </a:stretch>
        </p:blipFill>
        <p:spPr bwMode="auto">
          <a:xfrm>
            <a:off x="4075113" y="2322513"/>
            <a:ext cx="1090612" cy="1384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rcRect l="15891" r="4372" b="13635"/>
          <a:stretch>
            <a:fillRect/>
          </a:stretch>
        </p:blipFill>
        <p:spPr bwMode="auto">
          <a:xfrm>
            <a:off x="4262438" y="4046538"/>
            <a:ext cx="1071562" cy="1363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74838" y="4000500"/>
            <a:ext cx="982662" cy="1562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4" name="Rectangle 29"/>
          <p:cNvGrpSpPr>
            <a:grpSpLocks/>
          </p:cNvGrpSpPr>
          <p:nvPr/>
        </p:nvGrpSpPr>
        <p:grpSpPr bwMode="auto">
          <a:xfrm>
            <a:off x="5486400" y="1325563"/>
            <a:ext cx="3108325" cy="4846637"/>
            <a:chOff x="3318" y="553"/>
            <a:chExt cx="2096" cy="3053"/>
          </a:xfrm>
        </p:grpSpPr>
        <p:pic>
          <p:nvPicPr>
            <p:cNvPr id="25" name="Rectangle 29"/>
            <p:cNvPicPr>
              <a:picLocks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318" y="553"/>
              <a:ext cx="2096" cy="305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6" name="Text Box 14"/>
            <p:cNvSpPr txBox="1">
              <a:spLocks noChangeArrowheads="1"/>
            </p:cNvSpPr>
            <p:nvPr/>
          </p:nvSpPr>
          <p:spPr bwMode="auto">
            <a:xfrm>
              <a:off x="3408" y="576"/>
              <a:ext cx="1969" cy="2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bn-BD" sz="2000" b="1" u="sng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NikoshBAN" pitchFamily="2" charset="0"/>
                  <a:cs typeface="NikoshBAN" pitchFamily="2" charset="0"/>
                </a:rPr>
                <a:t>কয়েকটি এন্টিভাইরাস প্রোগ্রাম</a:t>
              </a:r>
            </a:p>
            <a:p>
              <a:pPr algn="ctr">
                <a:defRPr/>
              </a:pPr>
              <a:endParaRPr lang="bn-BD" sz="14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>
                <a:defRPr/>
              </a:pPr>
              <a:r>
                <a:rPr lang="bn-BD" sz="24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NikoshBAN" pitchFamily="2" charset="0"/>
                  <a:cs typeface="NikoshBAN" pitchFamily="2" charset="0"/>
                </a:rPr>
                <a:t>১। আভাস্ট</a:t>
              </a:r>
            </a:p>
            <a:p>
              <a:pPr>
                <a:defRPr/>
              </a:pPr>
              <a:r>
                <a:rPr lang="bn-BD" sz="24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NikoshBAN" pitchFamily="2" charset="0"/>
                  <a:cs typeface="NikoshBAN" pitchFamily="2" charset="0"/>
                </a:rPr>
                <a:t>২। এভিজি</a:t>
              </a:r>
            </a:p>
            <a:p>
              <a:pPr>
                <a:defRPr/>
              </a:pPr>
              <a:r>
                <a:rPr lang="bn-BD" sz="24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NikoshBAN" pitchFamily="2" charset="0"/>
                  <a:cs typeface="NikoshBAN" pitchFamily="2" charset="0"/>
                </a:rPr>
                <a:t>৩। নর্টন</a:t>
              </a:r>
            </a:p>
            <a:p>
              <a:pPr>
                <a:defRPr/>
              </a:pPr>
              <a:r>
                <a:rPr lang="bn-BD" sz="24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NikoshBAN" pitchFamily="2" charset="0"/>
                  <a:cs typeface="NikoshBAN" pitchFamily="2" charset="0"/>
                </a:rPr>
                <a:t>৪। মাইক্রোসফট সিকিউরিটি  </a:t>
              </a:r>
            </a:p>
            <a:p>
              <a:pPr>
                <a:defRPr/>
              </a:pPr>
              <a:r>
                <a:rPr lang="bn-BD" sz="24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NikoshBAN" pitchFamily="2" charset="0"/>
                  <a:cs typeface="NikoshBAN" pitchFamily="2" charset="0"/>
                </a:rPr>
                <a:t>    এসেনসিয়্যাল</a:t>
              </a:r>
            </a:p>
            <a:p>
              <a:pPr>
                <a:defRPr/>
              </a:pPr>
              <a:r>
                <a:rPr lang="bn-BD" sz="24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NikoshBAN" pitchFamily="2" charset="0"/>
                  <a:cs typeface="NikoshBAN" pitchFamily="2" charset="0"/>
                </a:rPr>
                <a:t>৫। ক্যাসপারস্কি</a:t>
              </a:r>
            </a:p>
            <a:p>
              <a:pPr>
                <a:defRPr/>
              </a:pPr>
              <a:r>
                <a:rPr lang="bn-BD" sz="24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NikoshBAN" pitchFamily="2" charset="0"/>
                  <a:cs typeface="NikoshBAN" pitchFamily="2" charset="0"/>
                </a:rPr>
                <a:t>৬। আভিরা</a:t>
              </a:r>
            </a:p>
            <a:p>
              <a:pPr>
                <a:defRPr/>
              </a:pPr>
              <a:r>
                <a:rPr lang="bn-BD" sz="24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NikoshBAN" pitchFamily="2" charset="0"/>
                  <a:cs typeface="NikoshBAN" pitchFamily="2" charset="0"/>
                </a:rPr>
                <a:t>৭। পান্ডা</a:t>
              </a:r>
            </a:p>
            <a:p>
              <a:pPr>
                <a:defRPr/>
              </a:pPr>
              <a:r>
                <a:rPr lang="bn-BD" sz="24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NikoshBAN" pitchFamily="2" charset="0"/>
                  <a:cs typeface="NikoshBAN" pitchFamily="2" charset="0"/>
                </a:rPr>
                <a:t>৮। বিটডিফেন্ডার</a:t>
              </a:r>
            </a:p>
            <a:p>
              <a:pPr>
                <a:defRPr/>
              </a:pPr>
              <a:r>
                <a:rPr lang="bn-BD" sz="24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NikoshBAN" pitchFamily="2" charset="0"/>
                  <a:cs typeface="NikoshBAN" pitchFamily="2" charset="0"/>
                </a:rPr>
                <a:t>৯। আরো অনেক ......</a:t>
              </a:r>
              <a:endPara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7" name="TextBox 9"/>
          <p:cNvSpPr txBox="1">
            <a:spLocks noChangeArrowheads="1"/>
          </p:cNvSpPr>
          <p:nvPr/>
        </p:nvSpPr>
        <p:spPr bwMode="auto">
          <a:xfrm>
            <a:off x="838200" y="1524000"/>
            <a:ext cx="38862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bn-BD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এন্টিভাইরাস প্রোগ্রাম ব্যবহার করা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9"/>
          <p:cNvSpPr txBox="1">
            <a:spLocks noChangeArrowheads="1"/>
          </p:cNvSpPr>
          <p:nvPr/>
        </p:nvSpPr>
        <p:spPr bwMode="auto">
          <a:xfrm>
            <a:off x="1066800" y="6019800"/>
            <a:ext cx="68580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bn-BD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এগুলোর কোনটা কিনে এবং কোনটা বিনামুল্যে ব্যবহার করতে হয়।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285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57200" y="1600200"/>
            <a:ext cx="8153400" cy="3763962"/>
          </a:xfrm>
          <a:prstGeom prst="rect">
            <a:avLst/>
          </a:prstGeom>
          <a:solidFill>
            <a:srgbClr val="00B0F0"/>
          </a:solidFill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এন্টিভাইরাস ব্যবহার করা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সিস্টেম ভাইরাস দ্বারা আক্রান্ত হলে এটি নির্মুল করা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আবিস্কৃক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এন্টিভাইরাস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 Update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৪.কম্পিউটার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ব্যবহারকারী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সতর্ক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থাকা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৫.কম্পিউটারকে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নিয়মিত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স্ক্যান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1"/>
          <p:cNvSpPr>
            <a:spLocks noChangeArrowheads="1"/>
          </p:cNvSpPr>
          <p:nvPr/>
        </p:nvSpPr>
        <p:spPr bwMode="auto">
          <a:xfrm>
            <a:off x="2209800" y="609600"/>
            <a:ext cx="4206875" cy="646986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মুক্তির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উপায়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38100"/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Photo01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686800" cy="634365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Picture 7" descr="Pictur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1" y="1725446"/>
            <a:ext cx="4191000" cy="23893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1" descr="Purple mesh"/>
          <p:cNvSpPr>
            <a:spLocks noChangeArrowheads="1"/>
          </p:cNvSpPr>
          <p:nvPr/>
        </p:nvSpPr>
        <p:spPr bwMode="auto">
          <a:xfrm>
            <a:off x="2882900" y="436007"/>
            <a:ext cx="3060700" cy="78319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algn="ctr">
            <a:solidFill>
              <a:schemeClr val="bg1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Horizontal Scroll 6" descr="darkness blues wide"/>
          <p:cNvSpPr>
            <a:spLocks noChangeArrowheads="1"/>
          </p:cNvSpPr>
          <p:nvPr/>
        </p:nvSpPr>
        <p:spPr bwMode="auto">
          <a:xfrm>
            <a:off x="1295400" y="4267200"/>
            <a:ext cx="7010400" cy="2057400"/>
          </a:xfrm>
          <a:prstGeom prst="horizontalScroll">
            <a:avLst/>
          </a:prstGeom>
          <a:pattFill prst="pct40">
            <a:fgClr>
              <a:schemeClr val="hlink"/>
            </a:fgClr>
            <a:bgClr>
              <a:schemeClr val="folHlink"/>
            </a:bgClr>
          </a:pattFill>
          <a:ln w="25400" algn="ctr">
            <a:solidFill>
              <a:schemeClr val="tx1"/>
            </a:solidFill>
            <a:round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  <p:txBody>
          <a:bodyPr anchor="ctr"/>
          <a:lstStyle/>
          <a:p>
            <a:pPr marL="342900" indent="-342900">
              <a:buFontTx/>
              <a:buAutoNum type="arabicPeriod"/>
            </a:pPr>
            <a:r>
              <a:rPr lang="bn-BD" sz="2800" b="1" dirty="0" smtClean="0">
                <a:solidFill>
                  <a:srgbClr val="0D0D0D"/>
                </a:solidFill>
                <a:latin typeface="NikoshBAN" pitchFamily="2" charset="0"/>
                <a:cs typeface="NikoshBAN" pitchFamily="2" charset="0"/>
              </a:rPr>
              <a:t>ভাইরাস বলতে কী বুঝায়? </a:t>
            </a:r>
            <a:endParaRPr lang="en-US" sz="2800" b="1" dirty="0" smtClean="0">
              <a:solidFill>
                <a:srgbClr val="0D0D0D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800" b="1" dirty="0" smtClean="0">
                <a:solidFill>
                  <a:srgbClr val="1F200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1F200D"/>
                </a:solidFill>
                <a:latin typeface="NikoshBAN" pitchFamily="2" charset="0"/>
                <a:cs typeface="NikoshBAN" pitchFamily="2" charset="0"/>
              </a:rPr>
              <a:t>কে, কত সালে ভাইরাসের নামকরণ করেন?</a:t>
            </a:r>
            <a:endParaRPr lang="en-US" sz="2800" b="1" dirty="0">
              <a:solidFill>
                <a:srgbClr val="1F200D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Photo00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686800" cy="6400800"/>
          </a:xfrm>
          <a:prstGeom prst="rect">
            <a:avLst/>
          </a:prstGeom>
        </p:spPr>
      </p:pic>
      <p:pic>
        <p:nvPicPr>
          <p:cNvPr id="4" name="Picture 3" descr="images ncc-0017   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1600200"/>
            <a:ext cx="4114800" cy="27369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1"/>
          <p:cNvSpPr>
            <a:spLocks noChangeArrowheads="1"/>
          </p:cNvSpPr>
          <p:nvPr/>
        </p:nvSpPr>
        <p:spPr bwMode="auto">
          <a:xfrm>
            <a:off x="2743200" y="457200"/>
            <a:ext cx="3046412" cy="825500"/>
          </a:xfrm>
          <a:prstGeom prst="roundRect">
            <a:avLst>
              <a:gd name="adj" fmla="val 16667"/>
            </a:avLst>
          </a:prstGeom>
          <a:solidFill>
            <a:srgbClr val="33CCCC"/>
          </a:solidFill>
          <a:ln w="57150" algn="ctr">
            <a:solidFill>
              <a:schemeClr val="bg1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838200" y="4495800"/>
            <a:ext cx="7696200" cy="1752600"/>
          </a:xfrm>
          <a:prstGeom prst="cloudCallout">
            <a:avLst/>
          </a:prstGeom>
          <a:solidFill>
            <a:schemeClr val="accent5">
              <a:lumMod val="75000"/>
            </a:schemeClr>
          </a:solidFill>
          <a:ln w="57150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কম্পিউটার ভাইরাসে আক্রান্ত বুঝার উপায় কিকি কি লিখে নিয়ে আসবে 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38100"/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652849" y="723900"/>
            <a:ext cx="4267200" cy="533400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FFFF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468" y="1524000"/>
            <a:ext cx="4944532" cy="3124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04800"/>
            <a:ext cx="2971800" cy="3328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257800" y="3657600"/>
            <a:ext cx="3505200" cy="255454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তথ্য ও যোগাযোগ প্রযুক্তি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পাঠঃ কম্পিউটার ভাইরাস 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৫০মি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285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ound Single Corner Rectangle 4"/>
          <p:cNvSpPr/>
          <p:nvPr/>
        </p:nvSpPr>
        <p:spPr>
          <a:xfrm>
            <a:off x="1371600" y="4800600"/>
            <a:ext cx="6858000" cy="990600"/>
          </a:xfrm>
          <a:prstGeom prst="flowChartAlternateProcess">
            <a:avLst/>
          </a:prstGeom>
          <a:pattFill prst="pct5">
            <a:fgClr>
              <a:schemeClr val="bg1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করছি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66" y="323850"/>
            <a:ext cx="7552267" cy="424815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447800" y="381000"/>
            <a:ext cx="6096000" cy="4953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10" descr="virus 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143000"/>
            <a:ext cx="3352800" cy="2036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3" descr="virus 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429000"/>
            <a:ext cx="32766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9" descr="virus 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143000"/>
            <a:ext cx="3200400" cy="2039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9" descr="virus 3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3505200"/>
            <a:ext cx="32766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ound Single Corner Rectangle 4"/>
          <p:cNvSpPr/>
          <p:nvPr/>
        </p:nvSpPr>
        <p:spPr>
          <a:xfrm>
            <a:off x="1219200" y="5943600"/>
            <a:ext cx="6716423" cy="495300"/>
          </a:xfrm>
          <a:prstGeom prst="flowChartAlternateProcess">
            <a:avLst/>
          </a:prstGeom>
          <a:pattFill prst="pct5">
            <a:fgClr>
              <a:schemeClr val="bg1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 ছবিগুলোর মাধ্যমে কি বুঝতে পারছ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828800" y="457200"/>
            <a:ext cx="5486400" cy="919401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285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9" descr="virus 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828800"/>
            <a:ext cx="4748368" cy="266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Flowchart: Alternate Process 5"/>
          <p:cNvSpPr/>
          <p:nvPr/>
        </p:nvSpPr>
        <p:spPr>
          <a:xfrm>
            <a:off x="685800" y="5105400"/>
            <a:ext cx="7696200" cy="1066800"/>
          </a:xfrm>
          <a:prstGeom prst="flowChartAlternateProcess">
            <a:avLst/>
          </a:prstGeom>
          <a:solidFill>
            <a:srgbClr val="00B0F0"/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609600"/>
            <a:ext cx="5410200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elaxedModerately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1000" y="1752600"/>
            <a:ext cx="4267199" cy="5715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----</a:t>
            </a:r>
          </a:p>
        </p:txBody>
      </p:sp>
      <p:sp>
        <p:nvSpPr>
          <p:cNvPr id="5" name="Notched Right Arrow 4"/>
          <p:cNvSpPr/>
          <p:nvPr/>
        </p:nvSpPr>
        <p:spPr>
          <a:xfrm>
            <a:off x="838200" y="5410200"/>
            <a:ext cx="688242" cy="381000"/>
          </a:xfrm>
          <a:prstGeom prst="notchedRightArrow">
            <a:avLst/>
          </a:prstGeom>
          <a:solidFill>
            <a:srgbClr val="0070C0"/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Notched Right Arrow 5"/>
          <p:cNvSpPr/>
          <p:nvPr/>
        </p:nvSpPr>
        <p:spPr>
          <a:xfrm>
            <a:off x="835758" y="4572000"/>
            <a:ext cx="688242" cy="381000"/>
          </a:xfrm>
          <a:prstGeom prst="notchedRightArrow">
            <a:avLst/>
          </a:prstGeom>
          <a:solidFill>
            <a:srgbClr val="0070C0"/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Notched Right Arrow 6"/>
          <p:cNvSpPr/>
          <p:nvPr/>
        </p:nvSpPr>
        <p:spPr>
          <a:xfrm>
            <a:off x="838200" y="3733800"/>
            <a:ext cx="688242" cy="381000"/>
          </a:xfrm>
          <a:prstGeom prst="notchedRightArrow">
            <a:avLst/>
          </a:prstGeom>
          <a:solidFill>
            <a:srgbClr val="0070C0"/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Notched Right Arrow 8"/>
          <p:cNvSpPr/>
          <p:nvPr/>
        </p:nvSpPr>
        <p:spPr>
          <a:xfrm>
            <a:off x="835758" y="2895600"/>
            <a:ext cx="688242" cy="381000"/>
          </a:xfrm>
          <a:prstGeom prst="notchedRightArrow">
            <a:avLst/>
          </a:prstGeom>
          <a:solidFill>
            <a:srgbClr val="0070C0"/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00200" y="2820050"/>
            <a:ext cx="6289840" cy="5715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ভাইরাস  কি ?</a:t>
            </a:r>
            <a:endParaRPr lang="bn-BD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556468" y="4495800"/>
            <a:ext cx="6695731" cy="6096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ভাইরাসের ক্ষতিকারক দিকগুলো কি কি ?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651255" y="3657600"/>
            <a:ext cx="6289840" cy="5715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 কিভাবে ভাইরাসে আক্রান্ত হয় ?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552832" y="5486400"/>
            <a:ext cx="6699368" cy="762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মুক্তির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উপায়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কি কি ?</a:t>
            </a:r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  <p:bldP spid="7" grpId="0" animBg="1"/>
      <p:bldP spid="9" grpId="0" animBg="1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ontent Placeholder 1"/>
          <p:cNvSpPr>
            <a:spLocks/>
          </p:cNvSpPr>
          <p:nvPr/>
        </p:nvSpPr>
        <p:spPr bwMode="auto">
          <a:xfrm>
            <a:off x="990600" y="4114800"/>
            <a:ext cx="7162800" cy="2133600"/>
          </a:xfrm>
          <a:prstGeom prst="flowChartAlternateProcess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যে প্রোগ্রাম কম্পিউটার মেমোরিতে গোপনে বিস্তার লাভ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করে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মুল্যবান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প্রোগ্রাম ও তথ্য নষ্ট করা ছাড়া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ও কম্পিউটারকে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অচল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করে দেয় , এ ধরনের প্রোগ্রামকেই ভাইরাস বলা হয়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9" descr="virus 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676400"/>
            <a:ext cx="4191000" cy="2257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1" descr="Purple mesh"/>
          <p:cNvSpPr>
            <a:spLocks noChangeArrowheads="1"/>
          </p:cNvSpPr>
          <p:nvPr/>
        </p:nvSpPr>
        <p:spPr bwMode="auto">
          <a:xfrm>
            <a:off x="2286000" y="685800"/>
            <a:ext cx="4184650" cy="646986"/>
          </a:xfrm>
          <a:prstGeom prst="roundRect">
            <a:avLst>
              <a:gd name="adj" fmla="val 16667"/>
            </a:avLst>
          </a:prstGeom>
          <a:solidFill>
            <a:srgbClr val="C2290A"/>
          </a:solidFill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কম্পিউটার ভাইরাস কি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38100"/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90600" y="4648200"/>
            <a:ext cx="5334000" cy="1498600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bn-BD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প্রথম ক্ষতিকর কম্পিউটার ভাইরাসঃ 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Elk Cloner</a:t>
            </a:r>
          </a:p>
          <a:p>
            <a:pPr>
              <a:defRPr/>
            </a:pPr>
            <a:r>
              <a:rPr lang="bn-BD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আবিস্কারঃ 	১৯৮২ সালে</a:t>
            </a:r>
          </a:p>
          <a:p>
            <a:pPr>
              <a:defRPr/>
            </a:pPr>
            <a:r>
              <a:rPr lang="bn-BD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আবিস্কারকঃ 	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Richard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Skrenta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1000" y="3200400"/>
            <a:ext cx="5943600" cy="121126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bn-BD" sz="24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এই ধরনের </a:t>
            </a:r>
            <a:r>
              <a:rPr lang="en-US" sz="24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Software </a:t>
            </a:r>
            <a:r>
              <a:rPr lang="bn-BD" sz="24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কে প্রথম কম্পিউটার ভাইরাস </a:t>
            </a:r>
          </a:p>
          <a:p>
            <a:pPr>
              <a:defRPr/>
            </a:pPr>
            <a:r>
              <a:rPr lang="bn-BD" sz="24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নামকরণ করেন আমেরিকার কম্পিউটার বিজ্ঞানী ফ্রেডরিক বি কোহেন</a:t>
            </a:r>
            <a:endParaRPr lang="en-US" sz="2400" b="1" u="sng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399" y="3505200"/>
            <a:ext cx="2185189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1" descr="Water droplets"/>
          <p:cNvSpPr>
            <a:spLocks noChangeArrowheads="1"/>
          </p:cNvSpPr>
          <p:nvPr/>
        </p:nvSpPr>
        <p:spPr bwMode="auto">
          <a:xfrm>
            <a:off x="2133600" y="457200"/>
            <a:ext cx="4691063" cy="669925"/>
          </a:xfrm>
          <a:prstGeom prst="roundRect">
            <a:avLst>
              <a:gd name="adj" fmla="val 16667"/>
            </a:avLst>
          </a:prstGeom>
          <a:solidFill>
            <a:srgbClr val="C2290A"/>
          </a:solidFill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কম্পিউটার ভাইরাসের ইতিহাস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914400" y="1447800"/>
            <a:ext cx="7162800" cy="1600200"/>
          </a:xfrm>
          <a:prstGeom prst="roundRect">
            <a:avLst>
              <a:gd name="adj" fmla="val 28491"/>
            </a:avLst>
          </a:prstGeom>
          <a:solidFill>
            <a:srgbClr val="00B0F0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VIRUS=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Vital Information and Resources Under Siege</a:t>
            </a:r>
          </a:p>
          <a:p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-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তথ্যসমূহ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দখলে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সাধন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1" descr="Bouquet"/>
          <p:cNvSpPr>
            <a:spLocks noChangeArrowheads="1"/>
          </p:cNvSpPr>
          <p:nvPr/>
        </p:nvSpPr>
        <p:spPr bwMode="auto">
          <a:xfrm>
            <a:off x="2819400" y="440295"/>
            <a:ext cx="3043238" cy="806450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595184" y="3048000"/>
            <a:ext cx="7772400" cy="1371600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Tx/>
              <a:buAutoNum type="arabicPeriod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বিকৃত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Corrupt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pPr marL="342900" indent="-342900">
              <a:buFontTx/>
              <a:buAutoNum type="arabicPeriod"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ভাইরাস কি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285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562600" y="1828800"/>
            <a:ext cx="2895600" cy="4038600"/>
          </a:xfrm>
          <a:prstGeom prst="rect">
            <a:avLst/>
          </a:prstGeom>
          <a:solidFill>
            <a:srgbClr val="F1F559"/>
          </a:solidFill>
          <a:ln w="9525" algn="ctr">
            <a:noFill/>
            <a:miter lim="800000"/>
            <a:headEnd/>
            <a:tailEnd/>
          </a:ln>
          <a:effectLst>
            <a:outerShdw dist="38100" dir="5400000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bn-BD" sz="3200" b="1">
                <a:solidFill>
                  <a:srgbClr val="3A13D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ভাইরাস নিজে নিজেই কপি হয় এবং ব্যবহারকারীর অজান্তে কম্পিউটারকে আক্রমণ করে ।</a:t>
            </a:r>
            <a:endParaRPr lang="en-US" sz="3200" b="1">
              <a:solidFill>
                <a:srgbClr val="3A1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9" descr="virus 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124200"/>
            <a:ext cx="24860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virus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1828800"/>
            <a:ext cx="237172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virus 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41148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lowchart: Alternate Process 7"/>
          <p:cNvSpPr>
            <a:spLocks noChangeArrowheads="1"/>
          </p:cNvSpPr>
          <p:nvPr/>
        </p:nvSpPr>
        <p:spPr bwMode="auto">
          <a:xfrm>
            <a:off x="2743200" y="533400"/>
            <a:ext cx="3352800" cy="919401"/>
          </a:xfrm>
          <a:prstGeom prst="flowChartAlternateProcess">
            <a:avLst/>
          </a:prstGeom>
          <a:solidFill>
            <a:srgbClr val="C2290A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4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ভাইরাস</a:t>
            </a:r>
            <a:r>
              <a:rPr lang="bn-BD" sz="48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8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1312</TotalTime>
  <Words>417</Words>
  <Application>Microsoft Office PowerPoint</Application>
  <PresentationFormat>On-screen Show (4:3)</PresentationFormat>
  <Paragraphs>89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HARUNSIR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HARUNSIR</dc:creator>
  <cp:lastModifiedBy>KGHS</cp:lastModifiedBy>
  <cp:revision>151</cp:revision>
  <dcterms:created xsi:type="dcterms:W3CDTF">2015-05-05T06:43:27Z</dcterms:created>
  <dcterms:modified xsi:type="dcterms:W3CDTF">2020-02-12T18:09:01Z</dcterms:modified>
</cp:coreProperties>
</file>