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228600" cy="2286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C9A2C-80A7-412C-83D0-F2241A9EAEB8}" type="datetimeFigureOut">
              <a:rPr lang="en-US" smtClean="0"/>
              <a:t>02-Feb-20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CB33E-C4FC-43BE-92CE-D1FCD1AE1E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87526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C9A2C-80A7-412C-83D0-F2241A9EAEB8}" type="datetimeFigureOut">
              <a:rPr lang="en-US" smtClean="0"/>
              <a:t>02-Feb-20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CB33E-C4FC-43BE-92CE-D1FCD1AE1E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7533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C9A2C-80A7-412C-83D0-F2241A9EAEB8}" type="datetimeFigureOut">
              <a:rPr lang="en-US" smtClean="0"/>
              <a:t>02-Feb-20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CB33E-C4FC-43BE-92CE-D1FCD1AE1E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28289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C9A2C-80A7-412C-83D0-F2241A9EAEB8}" type="datetimeFigureOut">
              <a:rPr lang="en-US" smtClean="0"/>
              <a:t>02-Feb-20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CB33E-C4FC-43BE-92CE-D1FCD1AE1E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44782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C9A2C-80A7-412C-83D0-F2241A9EAEB8}" type="datetimeFigureOut">
              <a:rPr lang="en-US" smtClean="0"/>
              <a:t>02-Feb-20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CB33E-C4FC-43BE-92CE-D1FCD1AE1E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71575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C9A2C-80A7-412C-83D0-F2241A9EAEB8}" type="datetimeFigureOut">
              <a:rPr lang="en-US" smtClean="0"/>
              <a:t>02-Feb-20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CB33E-C4FC-43BE-92CE-D1FCD1AE1E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46426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C9A2C-80A7-412C-83D0-F2241A9EAEB8}" type="datetimeFigureOut">
              <a:rPr lang="en-US" smtClean="0"/>
              <a:t>02-Feb-20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CB33E-C4FC-43BE-92CE-D1FCD1AE1E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37224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C9A2C-80A7-412C-83D0-F2241A9EAEB8}" type="datetimeFigureOut">
              <a:rPr lang="en-US" smtClean="0"/>
              <a:t>02-Feb-20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CB33E-C4FC-43BE-92CE-D1FCD1AE1E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9150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C9A2C-80A7-412C-83D0-F2241A9EAEB8}" type="datetimeFigureOut">
              <a:rPr lang="en-US" smtClean="0"/>
              <a:t>02-Feb-20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CB33E-C4FC-43BE-92CE-D1FCD1AE1E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03104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C9A2C-80A7-412C-83D0-F2241A9EAEB8}" type="datetimeFigureOut">
              <a:rPr lang="en-US" smtClean="0"/>
              <a:t>02-Feb-20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CB33E-C4FC-43BE-92CE-D1FCD1AE1E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20699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C9A2C-80A7-412C-83D0-F2241A9EAEB8}" type="datetimeFigureOut">
              <a:rPr lang="en-US" smtClean="0"/>
              <a:t>02-Feb-20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CB33E-C4FC-43BE-92CE-D1FCD1AE1E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59875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FC9A2C-80A7-412C-83D0-F2241A9EAEB8}" type="datetimeFigureOut">
              <a:rPr lang="en-US" smtClean="0"/>
              <a:t>02-Feb-20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2CB33E-C4FC-43BE-92CE-D1FCD1AE1E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0820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blipFill>
            <a:blip r:embed="rId2"/>
            <a:tile tx="0" ty="0" sx="100000" sy="100000" flip="none" algn="tl"/>
          </a:blipFill>
        </p:spPr>
        <p:txBody>
          <a:bodyPr>
            <a:normAutofit fontScale="90000"/>
          </a:bodyPr>
          <a:lstStyle/>
          <a:p>
            <a:r>
              <a:rPr lang="bn-BD" sz="10700" dirty="0" smtClean="0"/>
              <a:t>স্বাগতম</a:t>
            </a:r>
            <a:r>
              <a:rPr lang="bn-BD" dirty="0" smtClean="0"/>
              <a:t> এল ২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71600"/>
            <a:ext cx="9143999" cy="5486400"/>
          </a:xfrm>
        </p:spPr>
      </p:pic>
    </p:spTree>
    <p:extLst>
      <p:ext uri="{BB962C8B-B14F-4D97-AF65-F5344CB8AC3E}">
        <p14:creationId xmlns:p14="http://schemas.microsoft.com/office/powerpoint/2010/main" val="16430666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r>
              <a:rPr lang="bn-BD" dirty="0" smtClean="0"/>
              <a:t>দীর্ঘমেয়াদী পরিকল্পনা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715000"/>
          </a:xfrm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endParaRPr lang="bn-BD" b="1" dirty="0" smtClean="0"/>
          </a:p>
          <a:p>
            <a:endParaRPr lang="bn-BD" b="1" dirty="0"/>
          </a:p>
          <a:p>
            <a:endParaRPr lang="bn-BD" b="1" dirty="0" smtClean="0"/>
          </a:p>
          <a:p>
            <a:pPr marL="0" indent="0">
              <a:buNone/>
            </a:pPr>
            <a:r>
              <a:rPr lang="bn-BD" sz="4400" b="1" dirty="0" smtClean="0">
                <a:solidFill>
                  <a:srgbClr val="FF0000"/>
                </a:solidFill>
              </a:rPr>
              <a:t>* </a:t>
            </a:r>
            <a:r>
              <a:rPr lang="bn-BD" b="1" dirty="0" smtClean="0"/>
              <a:t>সাধারণত দীর্ঘমেয়াদে যেমন ১০ থেকে ২৫ বছর সময়ের মধ্যে বাস্তবায়ন যোগ্য কোন লক্ষ ও উদ্দেশ্য নির্বাচন করে যে পরিকল্পনা প্রনয়ণ করা হয় , তাকে দীর্ঘমেয়াদী পরিকল্পনা বা প্রেক্ষিত পরিকল্পনা বলে ।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7032506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r>
              <a:rPr lang="bn-BD" b="1" dirty="0" smtClean="0"/>
              <a:t>দীর্ঘমেয়াদী পরিকল্পনা 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71600"/>
            <a:ext cx="9144000" cy="5486400"/>
          </a:xfrm>
          <a:blipFill>
            <a:blip r:embed="rId2"/>
            <a:tile tx="0" ty="0" sx="100000" sy="100000" flip="none" algn="tl"/>
          </a:blipFill>
        </p:spPr>
        <p:txBody>
          <a:bodyPr>
            <a:normAutofit lnSpcReduction="10000"/>
          </a:bodyPr>
          <a:lstStyle/>
          <a:p>
            <a:r>
              <a:rPr lang="en-US" b="1" dirty="0" err="1" smtClean="0"/>
              <a:t>দী</a:t>
            </a:r>
            <a:r>
              <a:rPr lang="bn-BD" b="1" dirty="0" smtClean="0"/>
              <a:t>র্ঘমেয়াদী পরিকল্পনার উদ্দেশ্য সমূহঃ-</a:t>
            </a:r>
          </a:p>
          <a:p>
            <a:r>
              <a:rPr lang="bn-BD" b="1" dirty="0" smtClean="0"/>
              <a:t>১। স্বল্পমেয়াদী পরিকল্পনার পটভুমি সমুন্নত রাখা ।</a:t>
            </a:r>
          </a:p>
          <a:p>
            <a:r>
              <a:rPr lang="bn-BD" b="1" dirty="0" smtClean="0"/>
              <a:t>২। উন্নয়নশীল দেশ সমূহে দীর্ঘমেয়াদী পরিকল্পনা গ্রহনের উদ্দেশ্য হচ্ছে কৃষি ও শিল্পের দ্রুত বৃদ্ধি এবং কর্মসংস্থান বৃদ্ধি,জীবনযাত্রারমান বৃদ্ধি। </a:t>
            </a:r>
          </a:p>
          <a:p>
            <a:r>
              <a:rPr lang="bn-BD" b="1" dirty="0" smtClean="0"/>
              <a:t>৩। এই পরিকল্পনার সাহায্যে একটি দেশ তার সামগ্রিক ভারসাম্য রাখতে সচেষ্ট থাকে। </a:t>
            </a:r>
          </a:p>
          <a:p>
            <a:r>
              <a:rPr lang="bn-BD" b="1" dirty="0" smtClean="0"/>
              <a:t>৪। শিক্ষা জন স্বাস্থ্য ও স্থায়ী মূলধন বজায় রাখে।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6519193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r>
              <a:rPr lang="bn-BD" b="1" dirty="0" smtClean="0"/>
              <a:t>দীর্ঘমেয়াদী পরিকল্পনা 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715000"/>
          </a:xfrm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endParaRPr lang="bn-BD" b="1" dirty="0" smtClean="0"/>
          </a:p>
          <a:p>
            <a:r>
              <a:rPr lang="bn-BD" b="1" dirty="0" smtClean="0"/>
              <a:t>৫। জনসংখ্যা বৃদ্ধি জনিত সমস্যা দুরীকরণে ভুমিকা রাখে। </a:t>
            </a:r>
          </a:p>
          <a:p>
            <a:r>
              <a:rPr lang="bn-BD" b="1" dirty="0" smtClean="0"/>
              <a:t>৬। দেশের বিভিন্ন অঞ্চলে উন্নয়নের ধারা বজায় রাখে । </a:t>
            </a:r>
          </a:p>
          <a:p>
            <a:r>
              <a:rPr lang="bn-BD" b="1" dirty="0" smtClean="0"/>
              <a:t>৭। অর্থনৈতিক প্রবৃদ্ধি অর্জনে ভুমিকা রাখে। </a:t>
            </a:r>
          </a:p>
          <a:p>
            <a:r>
              <a:rPr lang="bn-BD" b="1" dirty="0" smtClean="0"/>
              <a:t>৮। যেকোন দেশের অর্থব্যবস্থার ভারসাম্য বজায় রাখে ।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838620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  <a:blipFill>
            <a:blip r:embed="rId2"/>
            <a:tile tx="0" ty="0" sx="100000" sy="100000" flip="none" algn="tl"/>
          </a:blipFill>
        </p:spPr>
        <p:txBody>
          <a:bodyPr>
            <a:normAutofit fontScale="90000"/>
          </a:bodyPr>
          <a:lstStyle/>
          <a:p>
            <a:r>
              <a:rPr lang="bn-BD" b="1" dirty="0" smtClean="0"/>
              <a:t>মধ্যমেয়াদী পরিকল্পনার উদ্দেশ্য সমূহঃ-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715000"/>
          </a:xfrm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endParaRPr lang="bn-BD" b="1" dirty="0" smtClean="0"/>
          </a:p>
          <a:p>
            <a:r>
              <a:rPr lang="bn-BD" b="1" dirty="0" smtClean="0"/>
              <a:t>১। স্বল্পমেয়াদী পরিকল্পনার ত্রুটি বিচ্যুতি দূর করা। </a:t>
            </a:r>
          </a:p>
          <a:p>
            <a:r>
              <a:rPr lang="bn-BD" b="1" dirty="0" smtClean="0"/>
              <a:t>২। পূর্বের পরিকল্পনায় বাদ পরা কিন্তু অত্যন্ত গুরুত্ব পূর্ণ কর্মসুচি মুল পরিকল্পনায় অন্তর্ভুক্ত করা।</a:t>
            </a:r>
          </a:p>
          <a:p>
            <a:r>
              <a:rPr lang="bn-BD" b="1" dirty="0" smtClean="0"/>
              <a:t>৩।সময়ের প্রোয়জনে দীর্ঘমেয়াদী পরিকল্পনার কৌশল ও লক্ষ্যমাত্রায় পরিবর্তন করা।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6735156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9914"/>
            <a:ext cx="9144000" cy="1560286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bn-BD" b="1" dirty="0" smtClean="0"/>
              <a:t>মধ্যমেয়াদী পরিকল্পনার উদ্দেশ্য সমূহঃ-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endParaRPr lang="bn-BD" b="1" dirty="0" smtClean="0"/>
          </a:p>
          <a:p>
            <a:r>
              <a:rPr lang="bn-BD" b="1" dirty="0" smtClean="0"/>
              <a:t>৪। দীর্ঘমেয়াদী পরিকল্পনা বাস্তবায়ন হচ্ছে কি-না তার মূল্যায়ন করা। </a:t>
            </a:r>
          </a:p>
          <a:p>
            <a:r>
              <a:rPr lang="bn-BD" b="1" dirty="0" smtClean="0"/>
              <a:t>৫। দীর্ঘমেয়াদী পরিকল্পনার অনিশ্চয়তা দূরীকরণ । </a:t>
            </a:r>
          </a:p>
          <a:p>
            <a:r>
              <a:rPr lang="bn-BD" b="1" dirty="0" smtClean="0"/>
              <a:t>৬। দেশীয় ও বৈদেশিক সম্পদের সুষ্ঠ ব্যবহার নিশ্চিত করা।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846556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blipFill>
            <a:blip r:embed="rId2"/>
            <a:tile tx="0" ty="0" sx="100000" sy="100000" flip="none" algn="tl"/>
          </a:blipFill>
        </p:spPr>
        <p:txBody>
          <a:bodyPr>
            <a:normAutofit fontScale="90000"/>
          </a:bodyPr>
          <a:lstStyle/>
          <a:p>
            <a:r>
              <a:rPr lang="bn-BD" b="1" dirty="0" smtClean="0"/>
              <a:t>স্বল্পমেয়াদী পরিকল্পনার উদ্দেশ্য সমূহঃ-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71600"/>
            <a:ext cx="9144000" cy="5486400"/>
          </a:xfrm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endParaRPr lang="bn-BD" b="1" dirty="0" smtClean="0"/>
          </a:p>
          <a:p>
            <a:r>
              <a:rPr lang="bn-BD" b="1" dirty="0" smtClean="0"/>
              <a:t>১। গুরুত্বপূর্ণ আর্থ-সামাজিক লক্ষ্য ও কর্মসুচি দ্রুত বাস্তবায়ন ।</a:t>
            </a:r>
          </a:p>
          <a:p>
            <a:endParaRPr lang="bn-BD" b="1" dirty="0" smtClean="0"/>
          </a:p>
          <a:p>
            <a:r>
              <a:rPr lang="bn-BD" b="1" dirty="0" smtClean="0"/>
              <a:t>২। মেয়াদভিত্তিক বা নির্দিষ্ট সময়ে বৈদেশিক সাহায্যের ব্যবহার নিশ্চিত করা। </a:t>
            </a:r>
          </a:p>
          <a:p>
            <a:endParaRPr lang="bn-BD" b="1" dirty="0" smtClean="0"/>
          </a:p>
          <a:p>
            <a:r>
              <a:rPr lang="bn-BD" b="1" dirty="0" smtClean="0"/>
              <a:t>৩।দীর্ঘমেয়াদী পরিকল্পনার অনিশ্চয়তা হ্রাস।</a:t>
            </a:r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1653708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blipFill>
            <a:blip r:embed="rId2"/>
            <a:tile tx="0" ty="0" sx="100000" sy="100000" flip="none" algn="tl"/>
          </a:blipFill>
        </p:spPr>
        <p:txBody>
          <a:bodyPr>
            <a:normAutofit fontScale="90000"/>
          </a:bodyPr>
          <a:lstStyle/>
          <a:p>
            <a:r>
              <a:rPr lang="bn-BD" b="1" dirty="0" smtClean="0"/>
              <a:t>স্বল্পমেয়াদী পরিকল্পনার উদ্দেশ্য সমূহঃ-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71600"/>
            <a:ext cx="9144000" cy="5486400"/>
          </a:xfrm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endParaRPr lang="bn-BD" b="1" dirty="0" smtClean="0">
              <a:solidFill>
                <a:srgbClr val="FF0000"/>
              </a:solidFill>
            </a:endParaRPr>
          </a:p>
          <a:p>
            <a:r>
              <a:rPr lang="bn-BD" b="1" dirty="0" smtClean="0"/>
              <a:t>৪। উন্নয়ন কর্মসুচিসমূহের সফলতা ও ব্যর্থতা মূল্যায়ন। </a:t>
            </a:r>
          </a:p>
          <a:p>
            <a:endParaRPr lang="bn-BD" b="1" dirty="0" smtClean="0"/>
          </a:p>
          <a:p>
            <a:r>
              <a:rPr lang="bn-BD" b="1" dirty="0" smtClean="0"/>
              <a:t>৫। অর্থনৈতিক প্রবৃদ্ধির পথ  ত্বরান্বিত করার বাস্তবায়ন করা। </a:t>
            </a:r>
          </a:p>
          <a:p>
            <a:endParaRPr lang="bn-BD" b="1" dirty="0" smtClean="0"/>
          </a:p>
          <a:p>
            <a:r>
              <a:rPr lang="bn-BD" b="1" dirty="0" smtClean="0"/>
              <a:t>৬। পরবর্তী পরিকল্পনার ভিত্তি স্থাপন।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1717359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rgbClr val="FF0000"/>
          </a:solidFill>
        </p:spPr>
        <p:txBody>
          <a:bodyPr>
            <a:noAutofit/>
          </a:bodyPr>
          <a:lstStyle/>
          <a:p>
            <a:r>
              <a:rPr lang="bn-BD" sz="9600" dirty="0" smtClean="0"/>
              <a:t>ধন্যবাদ</a:t>
            </a:r>
            <a:endParaRPr lang="en-US" sz="96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43001"/>
            <a:ext cx="9144000" cy="5715000"/>
          </a:xfrm>
        </p:spPr>
      </p:pic>
    </p:spTree>
    <p:extLst>
      <p:ext uri="{BB962C8B-B14F-4D97-AF65-F5344CB8AC3E}">
        <p14:creationId xmlns:p14="http://schemas.microsoft.com/office/powerpoint/2010/main" val="40189301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274</Words>
  <Application>Microsoft Office PowerPoint</Application>
  <PresentationFormat>On-screen Show (4:3)</PresentationFormat>
  <Paragraphs>43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স্বাগতম এল ২</vt:lpstr>
      <vt:lpstr>দীর্ঘমেয়াদী পরিকল্পনা </vt:lpstr>
      <vt:lpstr>দীর্ঘমেয়াদী পরিকল্পনা  </vt:lpstr>
      <vt:lpstr>দীর্ঘমেয়াদী পরিকল্পনা  </vt:lpstr>
      <vt:lpstr>মধ্যমেয়াদী পরিকল্পনার উদ্দেশ্য সমূহঃ-</vt:lpstr>
      <vt:lpstr>মধ্যমেয়াদী পরিকল্পনার উদ্দেশ্য সমূহঃ- </vt:lpstr>
      <vt:lpstr>স্বল্পমেয়াদী পরিকল্পনার উদ্দেশ্য সমূহঃ-</vt:lpstr>
      <vt:lpstr>স্বল্পমেয়াদী পরিকল্পনার উদ্দেশ্য সমূহঃ- </vt:lpstr>
      <vt:lpstr>ধন্যবাদ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স্বাগতম এল ২</dc:title>
  <dc:creator>personal</dc:creator>
  <cp:lastModifiedBy>personal</cp:lastModifiedBy>
  <cp:revision>23</cp:revision>
  <dcterms:created xsi:type="dcterms:W3CDTF">2020-01-25T00:49:04Z</dcterms:created>
  <dcterms:modified xsi:type="dcterms:W3CDTF">2020-02-02T13:24:19Z</dcterms:modified>
</cp:coreProperties>
</file>