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74" r:id="rId6"/>
    <p:sldId id="261" r:id="rId7"/>
    <p:sldId id="262" r:id="rId8"/>
    <p:sldId id="276" r:id="rId9"/>
    <p:sldId id="279" r:id="rId10"/>
    <p:sldId id="264" r:id="rId11"/>
    <p:sldId id="259" r:id="rId12"/>
    <p:sldId id="260" r:id="rId13"/>
    <p:sldId id="263" r:id="rId14"/>
    <p:sldId id="280" r:id="rId15"/>
    <p:sldId id="265" r:id="rId16"/>
    <p:sldId id="267" r:id="rId17"/>
    <p:sldId id="266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5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8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jpeg"/><Relationship Id="rId5" Type="http://schemas.openxmlformats.org/officeDocument/2006/relationships/image" Target="../media/image15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5.wmf"/><Relationship Id="rId9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5494" y="152400"/>
            <a:ext cx="8126506" cy="6172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unched Tape 3"/>
          <p:cNvSpPr/>
          <p:nvPr/>
        </p:nvSpPr>
        <p:spPr>
          <a:xfrm>
            <a:off x="546847" y="304800"/>
            <a:ext cx="7543800" cy="2514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সবাইকে ফুলেল শুভেচ্ছা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295400" y="228600"/>
            <a:ext cx="7239000" cy="2438400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581400"/>
            <a:ext cx="69342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ত্রিভুজ ক্ষেত্র কাকে বলে?</a:t>
            </a:r>
            <a:endParaRPr lang="en-US" sz="6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2095500" y="2247900"/>
            <a:ext cx="2743200" cy="76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05200" y="3657600"/>
            <a:ext cx="26670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429000" y="914400"/>
            <a:ext cx="2743200" cy="274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228600" y="1752600"/>
            <a:ext cx="2971800" cy="10668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  লম্ব/ উচ্চতা   </a:t>
            </a:r>
            <a:r>
              <a:rPr lang="bn-BD" sz="1050" dirty="0" smtClean="0">
                <a:solidFill>
                  <a:schemeClr val="tx1"/>
                </a:solidFill>
              </a:rPr>
              <a:t>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Up Arrow Callout 17"/>
          <p:cNvSpPr/>
          <p:nvPr/>
        </p:nvSpPr>
        <p:spPr>
          <a:xfrm>
            <a:off x="3886200" y="3733800"/>
            <a:ext cx="2057400" cy="990600"/>
          </a:xfrm>
          <a:prstGeom prst="up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     ভূমি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5105400" y="1447800"/>
            <a:ext cx="2743200" cy="1295400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অতিভূজ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5200" y="3352800"/>
            <a:ext cx="3810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24200" y="304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0" y="3733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77000" y="36576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572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514600" y="457200"/>
            <a:ext cx="3962400" cy="3200400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0"/>
            <a:ext cx="457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A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3352800"/>
            <a:ext cx="533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c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581400"/>
            <a:ext cx="45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B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18288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b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36576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>a</a:t>
            </a:r>
            <a:endParaRPr lang="en-US" sz="5400" dirty="0">
              <a:solidFill>
                <a:schemeClr val="accent2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48400" y="5183188"/>
          <a:ext cx="4572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183188"/>
                        <a:ext cx="4572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4400" y="5029200"/>
                <a:ext cx="8077200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 ক্ষেত্রের ক্ষেত্রফল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ভুমি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উচ্চতা</m:t>
                    </m:r>
                  </m:oMath>
                </a14:m>
                <a:endParaRPr lang="bn-BD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029200"/>
                <a:ext cx="8077200" cy="760465"/>
              </a:xfrm>
              <a:prstGeom prst="rect">
                <a:avLst/>
              </a:prstGeom>
              <a:blipFill rotWithShape="0"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95400" y="533400"/>
            <a:ext cx="6400800" cy="2209800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জোড়ায়  কাজ </a:t>
            </a:r>
            <a:endParaRPr lang="en-US" sz="7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-457200" y="3505200"/>
            <a:ext cx="9982200" cy="2209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বাহুদ্বয়ের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8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হলে এর ক্ষেত্রফল নির্ণয় কর।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791200" y="609600"/>
            <a:ext cx="7620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753100" y="711200"/>
            <a:ext cx="76200" cy="3352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86200" y="1676400"/>
            <a:ext cx="1905000" cy="2362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86200" y="4038600"/>
            <a:ext cx="19431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8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0" y="609600"/>
            <a:ext cx="6400800" cy="1828800"/>
          </a:xfrm>
          <a:prstGeom prst="fram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3505200"/>
            <a:ext cx="8229600" cy="2971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  মিটার লম্বা একটি মই দেয়ালের সাথে খাড়াভাবে আছে। মইটির গোড়া দেয়াল থেকে কত দূরে সরালে ওপরের প্রান্ত  ৪ মিটার নিচে নামবে 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0" y="0"/>
            <a:ext cx="9144000" cy="2514600"/>
          </a:xfrm>
          <a:prstGeom prst="flowChartMultidocumen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-457200" y="2819400"/>
            <a:ext cx="10058400" cy="4038600"/>
            <a:chOff x="-457200" y="2819400"/>
            <a:chExt cx="10058400" cy="4038600"/>
          </a:xfrm>
        </p:grpSpPr>
        <p:sp>
          <p:nvSpPr>
            <p:cNvPr id="3" name="Rectangle 2"/>
            <p:cNvSpPr/>
            <p:nvPr/>
          </p:nvSpPr>
          <p:spPr>
            <a:xfrm>
              <a:off x="-457200" y="2819400"/>
              <a:ext cx="10058400" cy="4038600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42950" indent="-742950">
                <a:buFont typeface="+mj-lt"/>
                <a:buAutoNum type="arabicPeriod"/>
              </a:pP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ত্রিভুজ কী?</a:t>
              </a:r>
            </a:p>
            <a:p>
              <a:pPr marL="742950" indent="-742950">
                <a:buFont typeface="+mj-lt"/>
                <a:buAutoNum type="arabicPeriod"/>
              </a:pP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অতিভুজ কী?</a:t>
              </a:r>
            </a:p>
            <a:p>
              <a:pPr marL="742950" indent="-742950">
                <a:buFont typeface="+mj-lt"/>
                <a:buAutoNum type="arabicPeriod"/>
              </a:pP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একটি সমকোণী ত্রিভুজের সমকোণ সংলগ্ন বাহুদ্বয়ের দৈর্ঘ্য   সে</a:t>
              </a:r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মি</a:t>
              </a:r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এবং  </a:t>
              </a:r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সে</a:t>
              </a:r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মি</a:t>
              </a:r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হলে অতিভুজের দৈর্ঘ্য কত?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25602" name="Object 2"/>
            <p:cNvGraphicFramePr>
              <a:graphicFrameLocks noChangeAspect="1"/>
            </p:cNvGraphicFramePr>
            <p:nvPr/>
          </p:nvGraphicFramePr>
          <p:xfrm>
            <a:off x="3124200" y="5257800"/>
            <a:ext cx="4572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3" name="Equation" r:id="rId7" imgW="114120" imgH="177480" progId="Equation.3">
                    <p:embed/>
                  </p:oleObj>
                </mc:Choice>
                <mc:Fallback>
                  <p:oleObj name="Equation" r:id="rId7" imgW="11412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5257800"/>
                          <a:ext cx="45720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5562600" y="5257800"/>
            <a:ext cx="457200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4" name="Equation" r:id="rId9" imgW="126720" imgH="164880" progId="Equation.3">
                    <p:embed/>
                  </p:oleObj>
                </mc:Choice>
                <mc:Fallback>
                  <p:oleObj name="Equation" r:id="rId9" imgW="12672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5257800"/>
                          <a:ext cx="457200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-381000" y="-457200"/>
            <a:ext cx="9982200" cy="3124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n w="28575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800" dirty="0">
              <a:ln w="28575">
                <a:solidFill>
                  <a:schemeClr val="accent2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62450" y="40195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40195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-990600" y="2286000"/>
            <a:ext cx="10744200" cy="5029200"/>
            <a:chOff x="-990600" y="2286000"/>
            <a:chExt cx="10744200" cy="5029200"/>
          </a:xfrm>
        </p:grpSpPr>
        <p:sp>
          <p:nvSpPr>
            <p:cNvPr id="3" name="Oval 2"/>
            <p:cNvSpPr/>
            <p:nvPr/>
          </p:nvSpPr>
          <p:spPr>
            <a:xfrm>
              <a:off x="-990600" y="2286000"/>
              <a:ext cx="10744200" cy="5029200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BD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একটি সমকোণী ত্রিভুজের লম্ব ভূমির     অংশ থেকে  </a:t>
              </a:r>
              <a:r>
                <a:rPr lang="en-US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সে</a:t>
              </a:r>
              <a:r>
                <a:rPr lang="en-US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মি</a:t>
              </a:r>
              <a:r>
                <a:rPr lang="en-US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কম এবং অতিভুজ ভূমির    অংশ থেকে </a:t>
              </a:r>
              <a:r>
                <a:rPr lang="en-US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bn-BD" sz="48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সে মি  কম। ত্রিভুজটির ভূমির দৈর্ঘ্য নির্ণয় কর।</a:t>
              </a: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20484" name="Object 4"/>
            <p:cNvGraphicFramePr>
              <a:graphicFrameLocks noChangeAspect="1"/>
            </p:cNvGraphicFramePr>
            <p:nvPr/>
          </p:nvGraphicFramePr>
          <p:xfrm>
            <a:off x="7315200" y="3048000"/>
            <a:ext cx="6096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4" name="Equation" r:id="rId6" imgW="203040" imgH="393480" progId="Equation.3">
                    <p:embed/>
                  </p:oleObj>
                </mc:Choice>
                <mc:Fallback>
                  <p:oleObj name="Equation" r:id="rId6" imgW="2030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3048000"/>
                          <a:ext cx="609600" cy="863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1752600" y="4495800"/>
            <a:ext cx="6858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5" name="Equation" r:id="rId8" imgW="152280" imgH="393480" progId="Equation.3">
                    <p:embed/>
                  </p:oleObj>
                </mc:Choice>
                <mc:Fallback>
                  <p:oleObj name="Equation" r:id="rId8" imgW="15228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4495800"/>
                          <a:ext cx="685800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2971800" y="3962400"/>
            <a:ext cx="3048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6" name="Equation" r:id="rId10" imgW="126720" imgH="177480" progId="Equation.3">
                    <p:embed/>
                  </p:oleObj>
                </mc:Choice>
                <mc:Fallback>
                  <p:oleObj name="Equation" r:id="rId10" imgW="12672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962400"/>
                          <a:ext cx="3048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4648200" y="4648200"/>
            <a:ext cx="47625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7" name="Equation" r:id="rId12" imgW="114120" imgH="177480" progId="Equation.3">
                    <p:embed/>
                  </p:oleObj>
                </mc:Choice>
                <mc:Fallback>
                  <p:oleObj name="Equation" r:id="rId12" imgW="11412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4648200"/>
                          <a:ext cx="476250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0" y="3429000"/>
            <a:ext cx="9144000" cy="3429000"/>
          </a:xfrm>
          <a:prstGeom prst="flowChartMagneticDisk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ln w="28575">
                  <a:solidFill>
                    <a:srgbClr val="C00000"/>
                  </a:solidFill>
                </a:ln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ln w="28575">
                <a:solidFill>
                  <a:srgbClr val="C00000"/>
                </a:solidFill>
              </a:ln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1066800" y="0"/>
            <a:ext cx="6629400" cy="4038600"/>
          </a:xfrm>
          <a:prstGeom prst="trapezoid">
            <a:avLst/>
          </a:prstGeom>
          <a:blipFill>
            <a:blip r:embed="rId3"/>
            <a:stretch>
              <a:fillRect/>
            </a:stretch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0"/>
            <a:ext cx="5334000" cy="1752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590800"/>
            <a:ext cx="4572000" cy="426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জিয়াউর রহমান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শিক্ষিক(গণিত)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লালা বাজার স্কুল এন্ড কলেজ,দক্ষিণ সুরমা সিলেট।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মোবাইলঃ০১৭১৭০১৯৭৭৬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E-mail: ziaurlbsc@gmail.com</a:t>
            </a:r>
            <a:endParaRPr lang="bn-BD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2590800"/>
            <a:ext cx="4343400" cy="426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পরিমিতি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তারিখঃ২২/১১/১৫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28800"/>
            <a:ext cx="4648200" cy="68580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1828800"/>
            <a:ext cx="4343400" cy="68580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/>
              <a:t>পাঠ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4114800" cy="2438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4114800" cy="243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657600"/>
            <a:ext cx="4114800" cy="243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228600"/>
            <a:ext cx="4114800" cy="24384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Callout 7"/>
          <p:cNvSpPr/>
          <p:nvPr/>
        </p:nvSpPr>
        <p:spPr>
          <a:xfrm>
            <a:off x="1143000" y="2743200"/>
            <a:ext cx="2286000" cy="762000"/>
          </a:xfrm>
          <a:prstGeom prst="upArrowCallou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    টেবিল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4953000" y="6096000"/>
            <a:ext cx="3810000" cy="762000"/>
          </a:xfrm>
          <a:prstGeom prst="upArrowCallou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 সামনে স্কুল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1295400" y="6096000"/>
            <a:ext cx="2286000" cy="762000"/>
          </a:xfrm>
          <a:prstGeom prst="upArrowCallou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 বাড়ি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5715000" y="2667000"/>
            <a:ext cx="2286000" cy="762000"/>
          </a:xfrm>
          <a:prstGeom prst="upArrowCallou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   তরমুজ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62000" y="609600"/>
            <a:ext cx="7315200" cy="19812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</a:rPr>
              <a:t>চিত্র গুলোর আকৃতি কেমন?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219200" y="2819400"/>
            <a:ext cx="6400800" cy="1828800"/>
          </a:xfrm>
          <a:custGeom>
            <a:avLst/>
            <a:gdLst>
              <a:gd name="connsiteX0" fmla="*/ 0 w 6400800"/>
              <a:gd name="connsiteY0" fmla="*/ 0 h 1828800"/>
              <a:gd name="connsiteX1" fmla="*/ 6400800 w 6400800"/>
              <a:gd name="connsiteY1" fmla="*/ 0 h 1828800"/>
              <a:gd name="connsiteX2" fmla="*/ 6400800 w 6400800"/>
              <a:gd name="connsiteY2" fmla="*/ 1828800 h 1828800"/>
              <a:gd name="connsiteX3" fmla="*/ 0 w 6400800"/>
              <a:gd name="connsiteY3" fmla="*/ 1828800 h 1828800"/>
              <a:gd name="connsiteX4" fmla="*/ 0 w 6400800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0" h="1828800">
                <a:moveTo>
                  <a:pt x="0" y="0"/>
                </a:moveTo>
                <a:lnTo>
                  <a:pt x="6400800" y="0"/>
                </a:lnTo>
                <a:lnTo>
                  <a:pt x="6400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n w="57150">
                  <a:solidFill>
                    <a:schemeClr val="tx2"/>
                  </a:solidFill>
                </a:ln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ত্রিভুজাকৃতি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124200" y="304800"/>
            <a:ext cx="3505200" cy="3276600"/>
          </a:xfrm>
          <a:prstGeom prst="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343400" y="304800"/>
            <a:ext cx="4191000" cy="28956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343400" y="381000"/>
            <a:ext cx="4191000" cy="2819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Up Arrow 10"/>
          <p:cNvSpPr/>
          <p:nvPr/>
        </p:nvSpPr>
        <p:spPr>
          <a:xfrm>
            <a:off x="2743200" y="2667000"/>
            <a:ext cx="3886200" cy="1066800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371600"/>
            <a:ext cx="45720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ত্রিভুজক্ষেত্র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09600" y="1371600"/>
            <a:ext cx="10439400" cy="3657600"/>
          </a:xfrm>
          <a:prstGeom prst="rect">
            <a:avLst/>
          </a:prstGeom>
          <a:solidFill>
            <a:schemeClr val="tx2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 ত্রিভুজ ক্ষেত্রের ক্ষেত্রফল নির্ণয়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483100" y="3308350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77480" imgH="241200" progId="Equation.3">
                  <p:embed/>
                </p:oleObj>
              </mc:Choice>
              <mc:Fallback>
                <p:oleObj name="Equation" r:id="rId3" imgW="1774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308350"/>
                        <a:ext cx="1778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0" y="533400"/>
            <a:ext cx="9144000" cy="5181600"/>
            <a:chOff x="0" y="533400"/>
            <a:chExt cx="9144000" cy="5181600"/>
          </a:xfrm>
        </p:grpSpPr>
        <p:sp>
          <p:nvSpPr>
            <p:cNvPr id="4" name="Flowchart: Predefined Process 3"/>
            <p:cNvSpPr/>
            <p:nvPr/>
          </p:nvSpPr>
          <p:spPr>
            <a:xfrm>
              <a:off x="2362200" y="533400"/>
              <a:ext cx="4953000" cy="1524000"/>
            </a:xfrm>
            <a:prstGeom prst="flowChartPredefinedProcess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dirty="0" smtClean="0">
                  <a:ln>
                    <a:solidFill>
                      <a:schemeClr val="accent2"/>
                    </a:solidFill>
                  </a:ln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শিখনফল </a:t>
              </a:r>
              <a:endParaRPr lang="en-US" sz="6000" dirty="0">
                <a:ln>
                  <a:solidFill>
                    <a:schemeClr val="accent2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52400" y="2438400"/>
              <a:ext cx="6477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36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এই  পাঠ  শেষে  শিক্ষার্থীরা  </a:t>
              </a:r>
              <a:r>
                <a:rPr lang="bn-BD" sz="66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-</a:t>
              </a:r>
              <a:endParaRPr lang="en-US" sz="6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0" y="2819400"/>
              <a:ext cx="9144000" cy="2895600"/>
            </a:xfrm>
            <a:custGeom>
              <a:avLst/>
              <a:gdLst>
                <a:gd name="connsiteX0" fmla="*/ 0 w 8229600"/>
                <a:gd name="connsiteY0" fmla="*/ 0 h 2895600"/>
                <a:gd name="connsiteX1" fmla="*/ 8229600 w 8229600"/>
                <a:gd name="connsiteY1" fmla="*/ 0 h 2895600"/>
                <a:gd name="connsiteX2" fmla="*/ 8229600 w 8229600"/>
                <a:gd name="connsiteY2" fmla="*/ 2895600 h 2895600"/>
                <a:gd name="connsiteX3" fmla="*/ 0 w 8229600"/>
                <a:gd name="connsiteY3" fmla="*/ 2895600 h 2895600"/>
                <a:gd name="connsiteX4" fmla="*/ 0 w 8229600"/>
                <a:gd name="connsiteY4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2895600">
                  <a:moveTo>
                    <a:pt x="0" y="0"/>
                  </a:moveTo>
                  <a:lnTo>
                    <a:pt x="8229600" y="0"/>
                  </a:lnTo>
                  <a:lnTo>
                    <a:pt x="8229600" y="2895600"/>
                  </a:lnTo>
                  <a:lnTo>
                    <a:pt x="0" y="2895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bn-BD" sz="4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ত্রিভুজ ক্ষেত্র কী তা বলতে পারবে।</a:t>
              </a:r>
            </a:p>
            <a:p>
              <a:pPr>
                <a:buFont typeface="Arial" pitchFamily="34" charset="0"/>
                <a:buChar char="•"/>
              </a:pPr>
              <a:r>
                <a:rPr lang="bn-BD" sz="4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ত্রিভুজ ক্ষেত্রের ক্ষেত্রফল নির্ণয়ের সুত্র গঠন করতে পারবে।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40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ত্রিভুজ</a:t>
              </a:r>
              <a:r>
                <a:rPr lang="en-US" sz="4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সম্পর্কিত সমস্যা সমাধান করতে পারবে।</a:t>
              </a:r>
              <a:endPara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152400" y="76200"/>
            <a:ext cx="8839200" cy="6705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52400" y="1066800"/>
            <a:ext cx="4267200" cy="419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0" y="1066801"/>
            <a:ext cx="2133600" cy="419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24400" y="1066801"/>
            <a:ext cx="2133600" cy="4190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5257800"/>
            <a:ext cx="426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3733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232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Unique</dc:creator>
  <cp:lastModifiedBy>ziaur</cp:lastModifiedBy>
  <cp:revision>183</cp:revision>
  <dcterms:created xsi:type="dcterms:W3CDTF">2006-08-16T00:00:00Z</dcterms:created>
  <dcterms:modified xsi:type="dcterms:W3CDTF">2020-02-14T02:48:37Z</dcterms:modified>
</cp:coreProperties>
</file>