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9"/>
  </p:notesMasterIdLst>
  <p:sldIdLst>
    <p:sldId id="282" r:id="rId2"/>
    <p:sldId id="288" r:id="rId3"/>
    <p:sldId id="283" r:id="rId4"/>
    <p:sldId id="284" r:id="rId5"/>
    <p:sldId id="285" r:id="rId6"/>
    <p:sldId id="277" r:id="rId7"/>
    <p:sldId id="279" r:id="rId8"/>
    <p:sldId id="281" r:id="rId9"/>
    <p:sldId id="261" r:id="rId10"/>
    <p:sldId id="267" r:id="rId11"/>
    <p:sldId id="265" r:id="rId12"/>
    <p:sldId id="268" r:id="rId13"/>
    <p:sldId id="269" r:id="rId14"/>
    <p:sldId id="272" r:id="rId15"/>
    <p:sldId id="273" r:id="rId16"/>
    <p:sldId id="275" r:id="rId17"/>
    <p:sldId id="28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393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E0C9DB-9D25-4E83-BE71-CDB788DC4431}" type="datetimeFigureOut">
              <a:rPr lang="en-US"/>
              <a:pPr>
                <a:defRPr/>
              </a:pPr>
              <a:t>2/14/2020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4C11D0-6E40-4085-998F-4E22DA79B38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8DBA62-6710-4AFB-B0C2-92A138CB544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640A9-AC96-40D9-980E-8F620C52ED5D}" type="slidenum">
              <a:rPr lang="en-CA" smtClean="0"/>
              <a:pPr>
                <a:defRPr/>
              </a:pPr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0055F0-0D2D-4754-900E-90D4F7018CED}" type="slidenum">
              <a:rPr lang="en-CA" smtClean="0"/>
              <a:pPr>
                <a:defRPr/>
              </a:pPr>
              <a:t>15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5A5277-E3B7-4D3E-8170-8D50CB63F7F4}" type="datetimeFigureOut">
              <a:rPr lang="en-US" smtClean="0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8932D-A2F2-4B2D-A6AF-2A21FD3955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CD22CA-E500-4330-87F1-81607673E176}" type="datetimeFigureOut">
              <a:rPr lang="en-US" smtClean="0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75E3EB-0634-41E8-82CA-32F27947C0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283FAC-2EB5-4443-A498-3E9CEFA54EF5}" type="datetimeFigureOut">
              <a:rPr lang="en-US" smtClean="0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063C2-7594-45D0-94A6-BB1422ED94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771EAB-C6CF-4DBB-B901-BF9D2ACFA4E7}" type="datetimeFigureOut">
              <a:rPr lang="en-US" smtClean="0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5FECA-B2AE-4274-B355-A58A6F043A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65FC6B-A469-4E37-BC70-D58FE8247F24}" type="datetimeFigureOut">
              <a:rPr lang="en-US" smtClean="0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097F-4ACD-4920-83B0-67D50C62EA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F5FF1C-414D-4AC6-8149-106E768D298C}" type="datetimeFigureOut">
              <a:rPr lang="en-US" smtClean="0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76375-F144-4945-AF04-54A73F83A5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391C7-D9BA-4D0B-B443-6B6DF3922F88}" type="datetimeFigureOut">
              <a:rPr lang="en-US" smtClean="0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C9118-44E5-479F-A021-FE8460A913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E57ED2-101D-40AC-A240-9A558CF76F20}" type="datetimeFigureOut">
              <a:rPr lang="en-US" smtClean="0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AB7B2-C4EE-4AC0-83A9-3BEE260319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E91AFD-B64C-4735-A691-7B7545AAD9EA}" type="datetimeFigureOut">
              <a:rPr lang="en-US" smtClean="0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6F1F3-425D-4C88-A3D0-7976BF2428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40CA26-9D09-4211-ADE8-A453FB5DCD41}" type="datetimeFigureOut">
              <a:rPr lang="en-US" smtClean="0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7F9B9-853B-4F7B-80D3-67BACC0D0D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33D968-FA04-48CB-8D32-522C5D70B522}" type="datetimeFigureOut">
              <a:rPr lang="en-US" smtClean="0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2CDDBC5-CCFC-4A16-B4D9-524E9FD99F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91C74ED-491F-433C-B350-1F3D5CC0BB9D}" type="datetimeFigureOut">
              <a:rPr lang="en-US" smtClean="0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403914B-14B0-4D47-812E-1C7663467B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een_fi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3650"/>
            <a:ext cx="9144000" cy="43243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23165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ages.clipartof.com/small/9206-Clipart-Picture-Of-A-Flame-Mascot-Cartoon-Character-Speed-Walking-Or-Jogging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962400" y="914400"/>
            <a:ext cx="1414463" cy="145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Connector 20"/>
          <p:cNvCxnSpPr/>
          <p:nvPr/>
        </p:nvCxnSpPr>
        <p:spPr>
          <a:xfrm>
            <a:off x="5486400" y="2667000"/>
            <a:ext cx="914400" cy="1588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609600" y="3110212"/>
            <a:ext cx="7772400" cy="1309388"/>
            <a:chOff x="533400" y="2505077"/>
            <a:chExt cx="7772400" cy="1309388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685800" y="2819400"/>
              <a:ext cx="7620000" cy="1588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38099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4267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724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51815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56387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6095999" y="281622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6553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7010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74675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24383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28955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3352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1066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15239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9811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1910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 smtClean="0"/>
                <a:t>0   </a:t>
              </a:r>
              <a:r>
                <a:rPr lang="en-US" sz="900" dirty="0" smtClean="0"/>
                <a:t> </a:t>
              </a:r>
              <a:r>
                <a:rPr lang="en-US" sz="2400" dirty="0" smtClean="0"/>
                <a:t>1   2    3   4    5   6   7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334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/>
                <a:t> </a:t>
              </a:r>
              <a:r>
                <a:rPr lang="en-US" sz="2400" dirty="0" smtClean="0"/>
                <a:t>   -7  -6  -5   -4  -3   -2  -1</a:t>
              </a:r>
              <a:endParaRPr lang="en-US" dirty="0"/>
            </a:p>
          </p:txBody>
        </p:sp>
      </p:grpSp>
      <p:sp>
        <p:nvSpPr>
          <p:cNvPr id="48" name="Donut 47"/>
          <p:cNvSpPr/>
          <p:nvPr/>
        </p:nvSpPr>
        <p:spPr>
          <a:xfrm>
            <a:off x="4495800" y="3276600"/>
            <a:ext cx="304800" cy="304800"/>
          </a:xfrm>
          <a:prstGeom prst="donu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2438400" y="4800600"/>
            <a:ext cx="3962400" cy="923330"/>
            <a:chOff x="2438400" y="4800600"/>
            <a:chExt cx="3962400" cy="923330"/>
          </a:xfrm>
        </p:grpSpPr>
        <p:sp>
          <p:nvSpPr>
            <p:cNvPr id="49" name="TextBox 48"/>
            <p:cNvSpPr txBox="1"/>
            <p:nvPr/>
          </p:nvSpPr>
          <p:spPr>
            <a:xfrm>
              <a:off x="2438400" y="4800600"/>
              <a:ext cx="3962400" cy="923330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cs typeface="+mn-cs"/>
                </a:rPr>
                <a:t> </a:t>
              </a:r>
              <a:r>
                <a:rPr lang="en-US" sz="5400" b="1" dirty="0" smtClean="0">
                  <a:solidFill>
                    <a:srgbClr val="00B050"/>
                  </a:solidFill>
                  <a:latin typeface="+mn-lt"/>
                  <a:cs typeface="+mn-cs"/>
                </a:rPr>
                <a:t>4 - </a:t>
              </a:r>
              <a:r>
                <a:rPr lang="en-US" sz="5400" b="1" dirty="0" smtClean="0">
                  <a:solidFill>
                    <a:srgbClr val="00B0F0"/>
                  </a:solidFill>
                  <a:latin typeface="+mn-lt"/>
                  <a:cs typeface="+mn-cs"/>
                </a:rPr>
                <a:t>2</a:t>
              </a:r>
              <a:r>
                <a:rPr lang="en-US" sz="5400" b="1" dirty="0" smtClean="0">
                  <a:solidFill>
                    <a:srgbClr val="00B050"/>
                  </a:solidFill>
                  <a:latin typeface="+mn-lt"/>
                  <a:cs typeface="+mn-cs"/>
                </a:rPr>
                <a:t> </a:t>
              </a:r>
              <a:r>
                <a:rPr lang="en-US" sz="5400" b="1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cs typeface="+mn-cs"/>
                </a:rPr>
                <a:t>=</a:t>
              </a:r>
              <a:endParaRPr lang="en-CA" sz="3200" dirty="0"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  <p:sp>
          <p:nvSpPr>
            <p:cNvPr id="50" name="Snip and Round Single Corner Rectangle 49"/>
            <p:cNvSpPr/>
            <p:nvPr/>
          </p:nvSpPr>
          <p:spPr>
            <a:xfrm>
              <a:off x="4800600" y="4953000"/>
              <a:ext cx="1066800" cy="762000"/>
            </a:xfrm>
            <a:prstGeom prst="snip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5029200" y="4724400"/>
            <a:ext cx="56778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2</a:t>
            </a:r>
            <a:endParaRPr lang="en-US" sz="96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4648200" y="2970212"/>
            <a:ext cx="1752600" cy="1588"/>
          </a:xfrm>
          <a:prstGeom prst="line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7 L 0.19167 0.0018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67 -0.02801 L 0.09358 -0.0280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10139 0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26"/>
          <p:cNvSpPr txBox="1">
            <a:spLocks noChangeArrowheads="1"/>
          </p:cNvSpPr>
          <p:nvPr/>
        </p:nvSpPr>
        <p:spPr bwMode="auto">
          <a:xfrm>
            <a:off x="5181600" y="5257800"/>
            <a:ext cx="685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alibri" pitchFamily="34" charset="0"/>
              </a:rPr>
              <a:t> </a:t>
            </a:r>
            <a:endParaRPr lang="en-CA" sz="4400">
              <a:latin typeface="Calibri" pitchFamily="34" charset="0"/>
            </a:endParaRPr>
          </a:p>
        </p:txBody>
      </p:sp>
      <p:pic>
        <p:nvPicPr>
          <p:cNvPr id="17410" name="Picture 2" descr="http://images.clipartof.com/small/9206-Clipart-Picture-Of-A-Flame-Mascot-Cartoon-Character-Speed-Walking-Or-Jogging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836988" y="586943"/>
            <a:ext cx="1573212" cy="161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>
            <a:off x="2819400" y="2743200"/>
            <a:ext cx="1828800" cy="1588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609600" y="3110212"/>
            <a:ext cx="7772400" cy="1309388"/>
            <a:chOff x="533400" y="2505077"/>
            <a:chExt cx="7772400" cy="1309388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685800" y="2819400"/>
              <a:ext cx="7620000" cy="1588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38099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4267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724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51815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56387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6095999" y="281622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6553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7010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74675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24383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28955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3352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1066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15239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9811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1910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 smtClean="0"/>
                <a:t>0   </a:t>
              </a:r>
              <a:r>
                <a:rPr lang="en-US" sz="900" dirty="0" smtClean="0"/>
                <a:t> </a:t>
              </a:r>
              <a:r>
                <a:rPr lang="en-US" sz="2400" dirty="0" smtClean="0"/>
                <a:t>1   2    3   4    5   6   7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334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/>
                <a:t> </a:t>
              </a:r>
              <a:r>
                <a:rPr lang="en-US" sz="2400" dirty="0" smtClean="0"/>
                <a:t>   -7  -6  -5   -4  -3   -2  -1</a:t>
              </a:r>
              <a:endParaRPr lang="en-US" dirty="0"/>
            </a:p>
          </p:txBody>
        </p:sp>
      </p:grpSp>
      <p:cxnSp>
        <p:nvCxnSpPr>
          <p:cNvPr id="47" name="Straight Connector 46"/>
          <p:cNvCxnSpPr/>
          <p:nvPr/>
        </p:nvCxnSpPr>
        <p:spPr>
          <a:xfrm>
            <a:off x="2819400" y="2438400"/>
            <a:ext cx="914400" cy="1588"/>
          </a:xfrm>
          <a:prstGeom prst="line">
            <a:avLst/>
          </a:prstGeom>
          <a:ln w="5715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2438400" y="4800600"/>
            <a:ext cx="3962400" cy="923330"/>
            <a:chOff x="2438400" y="4800600"/>
            <a:chExt cx="3962400" cy="923330"/>
          </a:xfrm>
        </p:grpSpPr>
        <p:sp>
          <p:nvSpPr>
            <p:cNvPr id="50" name="TextBox 49"/>
            <p:cNvSpPr txBox="1"/>
            <p:nvPr/>
          </p:nvSpPr>
          <p:spPr>
            <a:xfrm>
              <a:off x="2438400" y="4800600"/>
              <a:ext cx="3962400" cy="923330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b="1" dirty="0" smtClean="0">
                  <a:solidFill>
                    <a:srgbClr val="00B0F0"/>
                  </a:solidFill>
                  <a:latin typeface="+mn-lt"/>
                  <a:cs typeface="+mn-cs"/>
                </a:rPr>
                <a:t>- 4 </a:t>
              </a:r>
              <a:r>
                <a:rPr lang="en-US" sz="5400" b="1" dirty="0" smtClean="0">
                  <a:solidFill>
                    <a:srgbClr val="00CC00"/>
                  </a:solidFill>
                  <a:latin typeface="+mn-lt"/>
                  <a:cs typeface="+mn-cs"/>
                </a:rPr>
                <a:t>+ 2 </a:t>
              </a:r>
              <a:r>
                <a:rPr lang="en-US" sz="5400" b="1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cs typeface="+mn-cs"/>
                </a:rPr>
                <a:t>=</a:t>
              </a:r>
              <a:endParaRPr lang="en-CA" sz="3200" dirty="0"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  <p:sp>
          <p:nvSpPr>
            <p:cNvPr id="51" name="Snip and Round Single Corner Rectangle 50"/>
            <p:cNvSpPr/>
            <p:nvPr/>
          </p:nvSpPr>
          <p:spPr>
            <a:xfrm>
              <a:off x="4800600" y="4953000"/>
              <a:ext cx="1066800" cy="762000"/>
            </a:xfrm>
            <a:prstGeom prst="snip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4876800" y="4724400"/>
            <a:ext cx="8499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-2</a:t>
            </a:r>
            <a:endParaRPr lang="en-US" sz="96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0" name="Donut 39"/>
          <p:cNvSpPr/>
          <p:nvPr/>
        </p:nvSpPr>
        <p:spPr>
          <a:xfrm>
            <a:off x="4495800" y="3276600"/>
            <a:ext cx="304800" cy="304800"/>
          </a:xfrm>
          <a:prstGeom prst="donu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-0.18889 0.0055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889 -0.0588 L -0.10417 -0.058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61 0 L 0.00278 0 " pathEditMode="relative" rAng="0" ptsTypes="AA">
                                      <p:cBhvr>
                                        <p:cTn id="36" dur="20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26"/>
          <p:cNvSpPr txBox="1">
            <a:spLocks noChangeArrowheads="1"/>
          </p:cNvSpPr>
          <p:nvPr/>
        </p:nvSpPr>
        <p:spPr bwMode="auto">
          <a:xfrm>
            <a:off x="5181600" y="5257800"/>
            <a:ext cx="685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alibri" pitchFamily="34" charset="0"/>
              </a:rPr>
              <a:t> </a:t>
            </a:r>
            <a:endParaRPr lang="en-CA" sz="4400">
              <a:latin typeface="Calibri" pitchFamily="34" charset="0"/>
            </a:endParaRPr>
          </a:p>
        </p:txBody>
      </p:sp>
      <p:pic>
        <p:nvPicPr>
          <p:cNvPr id="17410" name="Picture 2" descr="http://images.clipartof.com/small/9206-Clipart-Picture-Of-A-Flame-Mascot-Cartoon-Character-Speed-Walking-Or-Jogging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33800" y="1143000"/>
            <a:ext cx="1400175" cy="143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Connector 20"/>
          <p:cNvCxnSpPr/>
          <p:nvPr/>
        </p:nvCxnSpPr>
        <p:spPr>
          <a:xfrm>
            <a:off x="2819400" y="2667000"/>
            <a:ext cx="3657600" cy="1588"/>
          </a:xfrm>
          <a:prstGeom prst="line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609600" y="3110212"/>
            <a:ext cx="7772400" cy="1309388"/>
            <a:chOff x="533400" y="2505077"/>
            <a:chExt cx="7772400" cy="1309388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685800" y="2819400"/>
              <a:ext cx="7620000" cy="1588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38099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4267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724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51815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56387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6095999" y="281622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6553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7010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74675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24383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28955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3352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1066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15239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9811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1910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 smtClean="0"/>
                <a:t>0   </a:t>
              </a:r>
              <a:r>
                <a:rPr lang="en-US" sz="900" dirty="0" smtClean="0"/>
                <a:t> </a:t>
              </a:r>
              <a:r>
                <a:rPr lang="en-US" sz="2400" dirty="0" smtClean="0"/>
                <a:t>1   2    3   4    5   6   7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334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/>
                <a:t> </a:t>
              </a:r>
              <a:r>
                <a:rPr lang="en-US" sz="2400" dirty="0" smtClean="0"/>
                <a:t>   -7  -6  -5   -4  -3   -2  -1</a:t>
              </a:r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438400" y="4800600"/>
            <a:ext cx="3962400" cy="923330"/>
            <a:chOff x="2438400" y="4800600"/>
            <a:chExt cx="3962400" cy="923330"/>
          </a:xfrm>
        </p:grpSpPr>
        <p:sp>
          <p:nvSpPr>
            <p:cNvPr id="50" name="TextBox 49"/>
            <p:cNvSpPr txBox="1"/>
            <p:nvPr/>
          </p:nvSpPr>
          <p:spPr>
            <a:xfrm>
              <a:off x="2438400" y="4800600"/>
              <a:ext cx="3962400" cy="923330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 smtClean="0">
                  <a:solidFill>
                    <a:srgbClr val="00B0F0"/>
                  </a:solidFill>
                  <a:latin typeface="+mn-lt"/>
                  <a:cs typeface="+mn-cs"/>
                </a:rPr>
                <a:t> -4 </a:t>
              </a:r>
              <a:r>
                <a:rPr lang="en-US" sz="5400" b="1" dirty="0" smtClean="0">
                  <a:solidFill>
                    <a:srgbClr val="00B050"/>
                  </a:solidFill>
                  <a:latin typeface="+mn-lt"/>
                  <a:cs typeface="+mn-cs"/>
                </a:rPr>
                <a:t>+8 </a:t>
              </a:r>
              <a:r>
                <a:rPr lang="en-US" sz="5400" b="1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cs typeface="+mn-cs"/>
                </a:rPr>
                <a:t>=</a:t>
              </a:r>
              <a:endParaRPr lang="en-CA" sz="3200" dirty="0"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  <p:sp>
          <p:nvSpPr>
            <p:cNvPr id="51" name="Snip and Round Single Corner Rectangle 50"/>
            <p:cNvSpPr/>
            <p:nvPr/>
          </p:nvSpPr>
          <p:spPr>
            <a:xfrm>
              <a:off x="4800600" y="4953000"/>
              <a:ext cx="1066800" cy="762000"/>
            </a:xfrm>
            <a:prstGeom prst="snip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4994816" y="4667071"/>
            <a:ext cx="56778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4</a:t>
            </a:r>
            <a:endParaRPr lang="en-US" sz="96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2806700" y="2971800"/>
            <a:ext cx="1841500" cy="1588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Donut 39"/>
          <p:cNvSpPr/>
          <p:nvPr/>
        </p:nvSpPr>
        <p:spPr>
          <a:xfrm>
            <a:off x="4495800" y="3276600"/>
            <a:ext cx="304800" cy="304800"/>
          </a:xfrm>
          <a:prstGeom prst="donu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-0.17917 2.22222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917 2.22222E-6 L 0.2151 -0.0048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20278 -0.0018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6"/>
          <p:cNvSpPr txBox="1">
            <a:spLocks noChangeArrowheads="1"/>
          </p:cNvSpPr>
          <p:nvPr/>
        </p:nvSpPr>
        <p:spPr bwMode="auto">
          <a:xfrm>
            <a:off x="5181600" y="5257800"/>
            <a:ext cx="685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alibri" pitchFamily="34" charset="0"/>
              </a:rPr>
              <a:t> </a:t>
            </a:r>
            <a:endParaRPr lang="en-CA" sz="4400">
              <a:latin typeface="Calibri" pitchFamily="34" charset="0"/>
            </a:endParaRPr>
          </a:p>
        </p:txBody>
      </p:sp>
      <p:pic>
        <p:nvPicPr>
          <p:cNvPr id="17410" name="Picture 2" descr="http://images.clipartof.com/small/9206-Clipart-Picture-Of-A-Flame-Mascot-Cartoon-Character-Speed-Walking-Or-Jogging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810000" y="1116274"/>
            <a:ext cx="1462088" cy="150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>
            <a:off x="2819400" y="2894012"/>
            <a:ext cx="1828800" cy="1588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05000" y="2667000"/>
            <a:ext cx="914400" cy="1588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609600" y="3110212"/>
            <a:ext cx="7772400" cy="1309388"/>
            <a:chOff x="533400" y="2505077"/>
            <a:chExt cx="7772400" cy="1309388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685800" y="2819400"/>
              <a:ext cx="7620000" cy="1588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38099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267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724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51815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56387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6095999" y="281622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6553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7010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74675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24383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28955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3352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1066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5239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9811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1910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 smtClean="0"/>
                <a:t>0   </a:t>
              </a:r>
              <a:r>
                <a:rPr lang="en-US" sz="900" dirty="0" smtClean="0"/>
                <a:t> </a:t>
              </a:r>
              <a:r>
                <a:rPr lang="en-US" sz="2400" dirty="0" smtClean="0"/>
                <a:t>1   2    3   4    5   6   7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34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/>
                <a:t> </a:t>
              </a:r>
              <a:r>
                <a:rPr lang="en-US" sz="2400" dirty="0" smtClean="0"/>
                <a:t>   -7  -6  -5   -4  -3   -2  -1</a:t>
              </a:r>
              <a:endParaRPr lang="en-US" dirty="0"/>
            </a:p>
          </p:txBody>
        </p:sp>
      </p:grpSp>
      <p:sp>
        <p:nvSpPr>
          <p:cNvPr id="50" name="TextBox 26"/>
          <p:cNvSpPr txBox="1">
            <a:spLocks noChangeArrowheads="1"/>
          </p:cNvSpPr>
          <p:nvPr/>
        </p:nvSpPr>
        <p:spPr bwMode="auto">
          <a:xfrm>
            <a:off x="5181600" y="5257800"/>
            <a:ext cx="685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alibri" pitchFamily="34" charset="0"/>
              </a:rPr>
              <a:t> </a:t>
            </a:r>
            <a:endParaRPr lang="en-CA" sz="4400">
              <a:latin typeface="Calibri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438400" y="4800600"/>
            <a:ext cx="3962400" cy="923330"/>
            <a:chOff x="2438400" y="4800600"/>
            <a:chExt cx="3962400" cy="923330"/>
          </a:xfrm>
        </p:grpSpPr>
        <p:sp>
          <p:nvSpPr>
            <p:cNvPr id="52" name="TextBox 51"/>
            <p:cNvSpPr txBox="1"/>
            <p:nvPr/>
          </p:nvSpPr>
          <p:spPr>
            <a:xfrm>
              <a:off x="2438400" y="4800600"/>
              <a:ext cx="3962400" cy="923330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cs typeface="+mn-cs"/>
                </a:rPr>
                <a:t> </a:t>
              </a:r>
              <a:r>
                <a:rPr lang="en-US" sz="4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- 4 - 2 </a:t>
              </a:r>
              <a:r>
                <a:rPr lang="en-US" sz="4400" b="1" dirty="0" smtClean="0">
                  <a:solidFill>
                    <a:srgbClr val="0070C0"/>
                  </a:solidFill>
                </a:rPr>
                <a:t>=</a:t>
              </a:r>
              <a:endParaRPr lang="en-CA" sz="2400" dirty="0">
                <a:solidFill>
                  <a:srgbClr val="FF0000"/>
                </a:solidFill>
                <a:latin typeface="+mn-lt"/>
                <a:cs typeface="+mn-cs"/>
              </a:endParaRPr>
            </a:p>
          </p:txBody>
        </p:sp>
        <p:sp>
          <p:nvSpPr>
            <p:cNvPr id="53" name="Snip and Round Single Corner Rectangle 52"/>
            <p:cNvSpPr/>
            <p:nvPr/>
          </p:nvSpPr>
          <p:spPr>
            <a:xfrm>
              <a:off x="4800600" y="4953000"/>
              <a:ext cx="1066800" cy="762000"/>
            </a:xfrm>
            <a:prstGeom prst="snip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4994816" y="4667071"/>
            <a:ext cx="8499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-6</a:t>
            </a:r>
            <a:endParaRPr lang="en-US" sz="96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0" name="Donut 39"/>
          <p:cNvSpPr/>
          <p:nvPr/>
        </p:nvSpPr>
        <p:spPr>
          <a:xfrm>
            <a:off x="4495800" y="3276600"/>
            <a:ext cx="304800" cy="304800"/>
          </a:xfrm>
          <a:prstGeom prst="donu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-0.18889 0.005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889 0.00556 L -0.29653 0.0055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139 0 L -0.00139 0 " pathEditMode="relative" rAng="0" ptsTypes="AA">
                                      <p:cBhvr>
                                        <p:cTn id="36" dur="20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26"/>
          <p:cNvSpPr txBox="1">
            <a:spLocks noChangeArrowheads="1"/>
          </p:cNvSpPr>
          <p:nvPr/>
        </p:nvSpPr>
        <p:spPr bwMode="auto">
          <a:xfrm>
            <a:off x="5181600" y="5257800"/>
            <a:ext cx="685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alibri" pitchFamily="34" charset="0"/>
              </a:rPr>
              <a:t> </a:t>
            </a:r>
            <a:endParaRPr lang="en-CA" sz="4400">
              <a:latin typeface="Calibri" pitchFamily="34" charset="0"/>
            </a:endParaRPr>
          </a:p>
        </p:txBody>
      </p:sp>
      <p:pic>
        <p:nvPicPr>
          <p:cNvPr id="13330" name="Picture 2" descr="http://images.clipartof.com/small/9206-Clipart-Picture-Of-A-Flame-Mascot-Cartoon-Character-Speed-Walking-Or-Jogging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84162" y="1237470"/>
            <a:ext cx="1392238" cy="142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5029200" y="4343400"/>
            <a:ext cx="3048000" cy="2278063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   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3200" b="1" dirty="0" smtClean="0">
                <a:latin typeface="Calibri" pitchFamily="34" charset="0"/>
              </a:rPr>
              <a:t>2 + </a:t>
            </a:r>
            <a:r>
              <a:rPr lang="en-US" sz="3200" b="1" dirty="0">
                <a:latin typeface="Calibri" pitchFamily="34" charset="0"/>
              </a:rPr>
              <a:t>5 = ?</a:t>
            </a:r>
          </a:p>
          <a:p>
            <a:pPr>
              <a:defRPr/>
            </a:pPr>
            <a:r>
              <a:rPr lang="en-US" sz="3200" b="1" dirty="0">
                <a:latin typeface="Calibri" pitchFamily="34" charset="0"/>
              </a:rPr>
              <a:t>   - </a:t>
            </a:r>
            <a:r>
              <a:rPr lang="en-US" sz="3200" b="1" dirty="0" smtClean="0">
                <a:latin typeface="Calibri" pitchFamily="34" charset="0"/>
              </a:rPr>
              <a:t>2 </a:t>
            </a:r>
            <a:r>
              <a:rPr lang="en-US" sz="3200" b="1" dirty="0">
                <a:latin typeface="Calibri" pitchFamily="34" charset="0"/>
              </a:rPr>
              <a:t>+ 5 = ?</a:t>
            </a:r>
          </a:p>
          <a:p>
            <a:pPr>
              <a:defRPr/>
            </a:pPr>
            <a:r>
              <a:rPr lang="en-US" sz="3200" b="1" dirty="0">
                <a:latin typeface="Calibri" pitchFamily="34" charset="0"/>
              </a:rPr>
              <a:t>     7 - 5  = ?</a:t>
            </a:r>
          </a:p>
          <a:p>
            <a:pPr>
              <a:defRPr/>
            </a:pPr>
            <a:r>
              <a:rPr lang="en-US" sz="3200" b="1" dirty="0">
                <a:latin typeface="Calibri" pitchFamily="34" charset="0"/>
              </a:rPr>
              <a:t>    -7 - </a:t>
            </a:r>
            <a:r>
              <a:rPr lang="en-US" sz="3200" b="1" dirty="0" smtClean="0">
                <a:latin typeface="Calibri" pitchFamily="34" charset="0"/>
              </a:rPr>
              <a:t>3 </a:t>
            </a:r>
            <a:r>
              <a:rPr lang="en-US" sz="3200" b="1" dirty="0">
                <a:latin typeface="Calibri" pitchFamily="34" charset="0"/>
              </a:rPr>
              <a:t>= 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                                         </a:t>
            </a:r>
            <a:endParaRPr lang="en-CA" sz="1200" dirty="0">
              <a:latin typeface="+mn-lt"/>
              <a:cs typeface="+mn-cs"/>
            </a:endParaRPr>
          </a:p>
        </p:txBody>
      </p:sp>
      <p:sp>
        <p:nvSpPr>
          <p:cNvPr id="13332" name="Rectangle 55"/>
          <p:cNvSpPr>
            <a:spLocks noChangeArrowheads="1"/>
          </p:cNvSpPr>
          <p:nvPr/>
        </p:nvSpPr>
        <p:spPr bwMode="auto">
          <a:xfrm>
            <a:off x="838200" y="4267200"/>
            <a:ext cx="388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u="sng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b="1" u="sng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রেখায়</a:t>
            </a:r>
            <a:r>
              <a:rPr lang="en-US" sz="2800" b="1" u="sng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2800" b="1" u="sng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28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CA" sz="2800" b="1" u="sng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62000" y="2729212"/>
            <a:ext cx="7772400" cy="1309388"/>
            <a:chOff x="533400" y="2505077"/>
            <a:chExt cx="7772400" cy="1309388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685800" y="2819400"/>
              <a:ext cx="7620000" cy="1588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38099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267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4724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51815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56387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6095999" y="281622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6553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7010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74675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24383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28955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3352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066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15239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19811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1910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 smtClean="0"/>
                <a:t>0   </a:t>
              </a:r>
              <a:r>
                <a:rPr lang="en-US" sz="900" dirty="0" smtClean="0"/>
                <a:t> </a:t>
              </a:r>
              <a:r>
                <a:rPr lang="en-US" sz="2400" dirty="0" smtClean="0"/>
                <a:t>1   2    3   4    5   6   7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34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/>
                <a:t> </a:t>
              </a:r>
              <a:r>
                <a:rPr lang="en-US" sz="2400" dirty="0" smtClean="0"/>
                <a:t>   -7  -6  -5   -4  -3   -2  -1</a:t>
              </a:r>
              <a:endParaRPr lang="en-US" dirty="0"/>
            </a:p>
          </p:txBody>
        </p:sp>
      </p:grpSp>
      <p:sp>
        <p:nvSpPr>
          <p:cNvPr id="46" name="Snip Diagonal Corner Rectangle 45"/>
          <p:cNvSpPr/>
          <p:nvPr/>
        </p:nvSpPr>
        <p:spPr>
          <a:xfrm>
            <a:off x="762000" y="685800"/>
            <a:ext cx="7543800" cy="609600"/>
          </a:xfrm>
          <a:prstGeom prst="snip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0"/>
              </a:spcBef>
              <a:defRPr/>
            </a:pPr>
            <a:r>
              <a:rPr lang="en-US" sz="3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দলীয়</a:t>
            </a:r>
            <a:r>
              <a:rPr lang="en-US" sz="3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কাজঃ</a:t>
            </a:r>
            <a:r>
              <a:rPr lang="en-US" sz="3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(৫ </a:t>
            </a:r>
            <a:r>
              <a:rPr lang="en-US" sz="3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জন</a:t>
            </a:r>
            <a:r>
              <a:rPr lang="en-US" sz="3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3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MÖæc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7" name="Picture 2" descr="http://images.clipartof.com/small/9206-Clipart-Picture-Of-A-Flame-Mascot-Cartoon-Character-Speed-Walking-Or-Jogging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239000" y="1161270"/>
            <a:ext cx="1392238" cy="142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33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repeatCount="indefinite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2.22222E-6 L 0.41789 -0.0069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3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71 0.00417 L 1.66667E-6 -1.11111E-6 " pathEditMode="relative" rAng="0" ptsTypes="AA">
                                      <p:cBhvr>
                                        <p:cTn id="73" dur="2000" spd="-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3332" grpId="0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26"/>
          <p:cNvSpPr txBox="1">
            <a:spLocks noChangeArrowheads="1"/>
          </p:cNvSpPr>
          <p:nvPr/>
        </p:nvSpPr>
        <p:spPr bwMode="auto">
          <a:xfrm>
            <a:off x="5181600" y="5257800"/>
            <a:ext cx="685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alibri" pitchFamily="34" charset="0"/>
              </a:rPr>
              <a:t> </a:t>
            </a:r>
            <a:endParaRPr lang="en-CA" sz="4400">
              <a:latin typeface="Calibri" pitchFamily="34" charset="0"/>
            </a:endParaRPr>
          </a:p>
        </p:txBody>
      </p:sp>
      <p:pic>
        <p:nvPicPr>
          <p:cNvPr id="14354" name="Picture 2" descr="http://images.clipartof.com/small/9206-Clipart-Picture-Of-A-Flame-Mascot-Cartoon-Character-Speed-Walking-Or-Jogging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90706" y="457200"/>
            <a:ext cx="9832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0" y="4267200"/>
            <a:ext cx="9144000" cy="2769989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    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+mn-cs"/>
              </a:rPr>
              <a:t>5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Calibri" pitchFamily="34" charset="0"/>
              </a:rPr>
              <a:t>7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3200" b="1" dirty="0">
                <a:latin typeface="Calibri" pitchFamily="34" charset="0"/>
              </a:rPr>
              <a:t>  ?              </a:t>
            </a:r>
            <a:r>
              <a:rPr lang="en-US" sz="3200" b="1" dirty="0" smtClean="0">
                <a:latin typeface="Calibri" pitchFamily="34" charset="0"/>
              </a:rPr>
              <a:t>5 </a:t>
            </a:r>
            <a:r>
              <a:rPr lang="en-US" sz="3200" b="1" dirty="0">
                <a:latin typeface="Calibri" pitchFamily="34" charset="0"/>
              </a:rPr>
              <a:t>+ </a:t>
            </a:r>
            <a:r>
              <a:rPr lang="en-US" sz="3200" b="1" dirty="0" smtClean="0">
                <a:latin typeface="Calibri" pitchFamily="34" charset="0"/>
              </a:rPr>
              <a:t> ?  </a:t>
            </a:r>
            <a:r>
              <a:rPr lang="en-US" sz="3200" b="1" dirty="0">
                <a:latin typeface="Calibri" pitchFamily="34" charset="0"/>
              </a:rPr>
              <a:t>= </a:t>
            </a:r>
            <a:r>
              <a:rPr lang="en-US" sz="3200" b="1" dirty="0" smtClean="0">
                <a:latin typeface="Calibri" pitchFamily="34" charset="0"/>
              </a:rPr>
              <a:t>7</a:t>
            </a:r>
            <a:endParaRPr lang="en-US" sz="3200" b="1" dirty="0">
              <a:latin typeface="Calibri" pitchFamily="34" charset="0"/>
            </a:endParaRPr>
          </a:p>
          <a:p>
            <a:pPr>
              <a:defRPr/>
            </a:pPr>
            <a:r>
              <a:rPr lang="en-US" sz="3200" b="1" dirty="0">
                <a:latin typeface="Calibri" pitchFamily="34" charset="0"/>
              </a:rPr>
              <a:t>    -3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b="1" dirty="0">
                <a:latin typeface="Calibri" pitchFamily="34" charset="0"/>
              </a:rPr>
              <a:t> -1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3200" b="1" dirty="0">
                <a:latin typeface="Calibri" pitchFamily="34" charset="0"/>
              </a:rPr>
              <a:t>  ?          - 3  </a:t>
            </a:r>
            <a:r>
              <a:rPr lang="en-US" sz="3200" b="1" dirty="0" smtClean="0">
                <a:latin typeface="Calibri" pitchFamily="34" charset="0"/>
              </a:rPr>
              <a:t>+ ? </a:t>
            </a:r>
            <a:r>
              <a:rPr lang="en-US" sz="3200" b="1" dirty="0">
                <a:latin typeface="Calibri" pitchFamily="34" charset="0"/>
              </a:rPr>
              <a:t>= -1</a:t>
            </a:r>
          </a:p>
          <a:p>
            <a:pPr>
              <a:defRPr/>
            </a:pPr>
            <a:r>
              <a:rPr lang="en-US" sz="3200" b="1" dirty="0">
                <a:latin typeface="Calibri" pitchFamily="34" charset="0"/>
              </a:rPr>
              <a:t>     3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b="1" dirty="0">
                <a:latin typeface="Calibri" pitchFamily="34" charset="0"/>
              </a:rPr>
              <a:t> -3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3200" b="1" dirty="0">
                <a:latin typeface="Calibri" pitchFamily="34" charset="0"/>
              </a:rPr>
              <a:t>  ?             3 </a:t>
            </a:r>
            <a:r>
              <a:rPr lang="en-US" sz="3200" b="1" dirty="0" smtClean="0">
                <a:latin typeface="Calibri" pitchFamily="34" charset="0"/>
              </a:rPr>
              <a:t>+  ? </a:t>
            </a:r>
            <a:r>
              <a:rPr lang="en-US" sz="3200" b="1" dirty="0">
                <a:latin typeface="Calibri" pitchFamily="34" charset="0"/>
              </a:rPr>
              <a:t>= -3</a:t>
            </a:r>
          </a:p>
          <a:p>
            <a:pPr>
              <a:defRPr/>
            </a:pPr>
            <a:r>
              <a:rPr lang="en-US" sz="3200" b="1" dirty="0">
                <a:latin typeface="Calibri" pitchFamily="34" charset="0"/>
              </a:rPr>
              <a:t>    -5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b="1" dirty="0">
                <a:latin typeface="Calibri" pitchFamily="34" charset="0"/>
              </a:rPr>
              <a:t> -2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3200" b="1" dirty="0">
                <a:latin typeface="Calibri" pitchFamily="34" charset="0"/>
              </a:rPr>
              <a:t>  ?        </a:t>
            </a:r>
            <a:r>
              <a:rPr lang="en-US" sz="3200" b="1" dirty="0" smtClean="0">
                <a:latin typeface="Calibri" pitchFamily="34" charset="0"/>
              </a:rPr>
              <a:t>  </a:t>
            </a:r>
            <a:r>
              <a:rPr lang="en-US" sz="3200" b="1" dirty="0">
                <a:latin typeface="Calibri" pitchFamily="34" charset="0"/>
              </a:rPr>
              <a:t>- </a:t>
            </a:r>
            <a:r>
              <a:rPr lang="en-US" sz="3200" b="1" dirty="0" smtClean="0">
                <a:latin typeface="Calibri" pitchFamily="34" charset="0"/>
              </a:rPr>
              <a:t>5 +  ? </a:t>
            </a:r>
            <a:r>
              <a:rPr lang="en-US" sz="3200" b="1" dirty="0">
                <a:latin typeface="Calibri" pitchFamily="34" charset="0"/>
              </a:rPr>
              <a:t>= -2</a:t>
            </a:r>
          </a:p>
          <a:p>
            <a:pPr>
              <a:defRPr/>
            </a:pPr>
            <a:r>
              <a:rPr lang="en-US" sz="3200" b="1" dirty="0">
                <a:latin typeface="Calibri" pitchFamily="34" charset="0"/>
              </a:rPr>
              <a:t>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                                         </a:t>
            </a:r>
            <a:endParaRPr lang="en-CA" sz="1200" dirty="0">
              <a:latin typeface="+mn-lt"/>
              <a:cs typeface="+mn-cs"/>
            </a:endParaRPr>
          </a:p>
        </p:txBody>
      </p:sp>
      <p:sp>
        <p:nvSpPr>
          <p:cNvPr id="14356" name="Rectangle 55"/>
          <p:cNvSpPr>
            <a:spLocks noChangeArrowheads="1"/>
          </p:cNvSpPr>
          <p:nvPr/>
        </p:nvSpPr>
        <p:spPr bwMode="auto">
          <a:xfrm>
            <a:off x="838200" y="3581400"/>
            <a:ext cx="49071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শূণ্যস্থান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নির্ণয়ঃ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CA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648200" y="1979612"/>
            <a:ext cx="24384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 flipH="1">
            <a:off x="7924800" y="1524000"/>
            <a:ext cx="76200" cy="460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239000" y="1219200"/>
            <a:ext cx="838200" cy="36988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CA" dirty="0"/>
          </a:p>
        </p:txBody>
      </p:sp>
      <p:grpSp>
        <p:nvGrpSpPr>
          <p:cNvPr id="26" name="Group 25"/>
          <p:cNvGrpSpPr/>
          <p:nvPr/>
        </p:nvGrpSpPr>
        <p:grpSpPr>
          <a:xfrm>
            <a:off x="762000" y="2133600"/>
            <a:ext cx="7772400" cy="1309388"/>
            <a:chOff x="533400" y="2505077"/>
            <a:chExt cx="7772400" cy="1309388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685800" y="2819400"/>
              <a:ext cx="7620000" cy="1588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38099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4267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4724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51815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387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095999" y="281622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6553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7010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74675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24383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28955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3352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066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239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9811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1910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 smtClean="0"/>
                <a:t>0   </a:t>
              </a:r>
              <a:r>
                <a:rPr lang="en-US" sz="900" dirty="0" smtClean="0"/>
                <a:t> </a:t>
              </a:r>
              <a:r>
                <a:rPr lang="en-US" sz="2400" dirty="0" smtClean="0"/>
                <a:t>1   2    3   4    5   6   7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334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/>
                <a:t> </a:t>
              </a:r>
              <a:r>
                <a:rPr lang="en-US" sz="2400" dirty="0" smtClean="0"/>
                <a:t>   -7  -6  -5   -4  -3   -2  -1</a:t>
              </a:r>
              <a:endParaRPr lang="en-US" dirty="0"/>
            </a:p>
          </p:txBody>
        </p:sp>
      </p:grpSp>
      <p:sp>
        <p:nvSpPr>
          <p:cNvPr id="52" name="Frame 51"/>
          <p:cNvSpPr/>
          <p:nvPr/>
        </p:nvSpPr>
        <p:spPr>
          <a:xfrm>
            <a:off x="0" y="762000"/>
            <a:ext cx="3733800" cy="990600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NikoshBAN"/>
                <a:cs typeface="NikoshBAN" pitchFamily="2" charset="0"/>
              </a:rPr>
              <a:t>মূল্যায়নঃ</a:t>
            </a:r>
            <a:endParaRPr lang="en-US" sz="4000" dirty="0">
              <a:solidFill>
                <a:schemeClr val="tx1"/>
              </a:solidFill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3 2.22222E-6 L 0.25 2.22222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2.22222E-6 L 0.38229 2.22222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26"/>
          <p:cNvSpPr txBox="1">
            <a:spLocks noChangeArrowheads="1"/>
          </p:cNvSpPr>
          <p:nvPr/>
        </p:nvSpPr>
        <p:spPr bwMode="auto">
          <a:xfrm>
            <a:off x="5181600" y="5257800"/>
            <a:ext cx="685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alibri" pitchFamily="34" charset="0"/>
              </a:rPr>
              <a:t> </a:t>
            </a:r>
            <a:endParaRPr lang="en-CA" sz="440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48000" y="4419601"/>
            <a:ext cx="2971800" cy="2277547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    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+mn-cs"/>
              </a:rPr>
              <a:t>6</a:t>
            </a:r>
            <a:r>
              <a:rPr lang="en-US" sz="3200" b="1" dirty="0">
                <a:latin typeface="Calibri" pitchFamily="34" charset="0"/>
              </a:rPr>
              <a:t> + 4 = ?</a:t>
            </a:r>
          </a:p>
          <a:p>
            <a:pPr>
              <a:defRPr/>
            </a:pPr>
            <a:r>
              <a:rPr lang="en-US" sz="3200" b="1" dirty="0">
                <a:latin typeface="Calibri" pitchFamily="34" charset="0"/>
              </a:rPr>
              <a:t>   - 6 + 5 = ?</a:t>
            </a:r>
          </a:p>
          <a:p>
            <a:pPr>
              <a:defRPr/>
            </a:pPr>
            <a:r>
              <a:rPr lang="en-US" sz="3200" b="1" dirty="0">
                <a:latin typeface="Calibri" pitchFamily="34" charset="0"/>
              </a:rPr>
              <a:t>     6 - 9 = ?</a:t>
            </a:r>
          </a:p>
          <a:p>
            <a:pPr>
              <a:defRPr/>
            </a:pPr>
            <a:r>
              <a:rPr lang="en-US" sz="3200" b="1" dirty="0">
                <a:latin typeface="Calibri" pitchFamily="34" charset="0"/>
              </a:rPr>
              <a:t>    -6 - 3 = 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                                         </a:t>
            </a:r>
            <a:endParaRPr lang="en-CA" sz="1200" dirty="0">
              <a:latin typeface="+mn-lt"/>
              <a:cs typeface="+mn-cs"/>
            </a:endParaRPr>
          </a:p>
        </p:txBody>
      </p:sp>
      <p:sp>
        <p:nvSpPr>
          <p:cNvPr id="15379" name="Rectangle 55"/>
          <p:cNvSpPr>
            <a:spLocks noChangeArrowheads="1"/>
          </p:cNvSpPr>
          <p:nvPr/>
        </p:nvSpPr>
        <p:spPr bwMode="auto">
          <a:xfrm>
            <a:off x="838200" y="3810000"/>
            <a:ext cx="769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CA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380" name="Picture 2" descr="http://images.clipartof.com/small/9206-Clipart-Picture-Of-A-Flame-Mascot-Cartoon-Character-Speed-Walking-Or-Jogging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90600" y="4495800"/>
            <a:ext cx="1219200" cy="1889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300000" rev="0"/>
            </a:camera>
            <a:lightRig rig="threePt" dir="t"/>
          </a:scene3d>
        </p:spPr>
      </p:pic>
      <p:grpSp>
        <p:nvGrpSpPr>
          <p:cNvPr id="25" name="Group 24"/>
          <p:cNvGrpSpPr/>
          <p:nvPr/>
        </p:nvGrpSpPr>
        <p:grpSpPr>
          <a:xfrm>
            <a:off x="685800" y="2362200"/>
            <a:ext cx="7772400" cy="1309388"/>
            <a:chOff x="533400" y="2505077"/>
            <a:chExt cx="7772400" cy="1309388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685800" y="2819400"/>
              <a:ext cx="7620000" cy="1588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38099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4267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4724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51815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56387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6095999" y="281622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6553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7010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74675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24383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28955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3352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066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15239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19811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1910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 smtClean="0"/>
                <a:t>0   </a:t>
              </a:r>
              <a:r>
                <a:rPr lang="en-US" sz="900" dirty="0" smtClean="0"/>
                <a:t> </a:t>
              </a:r>
              <a:r>
                <a:rPr lang="en-US" sz="2400" dirty="0" smtClean="0"/>
                <a:t>1   2    3   4    5   6   7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34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/>
                <a:t> </a:t>
              </a:r>
              <a:r>
                <a:rPr lang="en-US" sz="2400" dirty="0" smtClean="0"/>
                <a:t>   -7  -6  -5   -4  -3   -2  -1</a:t>
              </a:r>
              <a:endParaRPr lang="en-US" dirty="0"/>
            </a:p>
          </p:txBody>
        </p:sp>
      </p:grpSp>
      <p:sp>
        <p:nvSpPr>
          <p:cNvPr id="47" name="Pentagon 46"/>
          <p:cNvSpPr/>
          <p:nvPr/>
        </p:nvSpPr>
        <p:spPr>
          <a:xfrm>
            <a:off x="914400" y="1066800"/>
            <a:ext cx="3429000" cy="838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u="sng" dirty="0" err="1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n>
                <a:solidFill>
                  <a:schemeClr val="bg1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40" name="Picture 39" descr="1236267793876500562EricOrtner_Gingerbread_House.svg.m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343400"/>
            <a:ext cx="2590800" cy="2478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5379" grpId="0"/>
      <p:bldP spid="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28800"/>
            <a:ext cx="9144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GB" sz="199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GB" sz="199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GB" sz="199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een_fi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990600"/>
            <a:ext cx="3886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GB" sz="4000" b="1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GB" sz="40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GB" sz="4000" b="1" dirty="0" err="1" smtClean="0">
                <a:latin typeface="SutonnyMJ" pitchFamily="2" charset="0"/>
                <a:cs typeface="SutonnyMJ" pitchFamily="2" charset="0"/>
              </a:rPr>
              <a:t>gywbi</a:t>
            </a:r>
            <a:r>
              <a:rPr lang="en-GB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latin typeface="SutonnyMJ" pitchFamily="2" charset="0"/>
                <a:cs typeface="SutonnyMJ" pitchFamily="2" charset="0"/>
              </a:rPr>
              <a:t>Avn‡g</a:t>
            </a:r>
            <a:r>
              <a:rPr lang="en-GB" sz="4000" b="1" dirty="0" smtClean="0">
                <a:latin typeface="SutonnyMJ" pitchFamily="2" charset="0"/>
                <a:cs typeface="SutonnyMJ" pitchFamily="2" charset="0"/>
              </a:rPr>
              <a:t>`</a:t>
            </a:r>
          </a:p>
          <a:p>
            <a:r>
              <a:rPr lang="en-GB" sz="3200" b="1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GB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200" b="1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GB" sz="3200" b="1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GB" sz="3200" b="1" dirty="0" err="1" smtClean="0">
                <a:latin typeface="SutonnyMJ" pitchFamily="2" charset="0"/>
                <a:cs typeface="SutonnyMJ" pitchFamily="2" charset="0"/>
              </a:rPr>
              <a:t>MwYZ</a:t>
            </a:r>
            <a:r>
              <a:rPr lang="en-GB" sz="32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GB" sz="4000" b="1" dirty="0" smtClean="0">
                <a:latin typeface="SutonnyMJ" pitchFamily="2" charset="0"/>
                <a:cs typeface="SutonnyMJ" pitchFamily="2" charset="0"/>
              </a:rPr>
              <a:t>we </a:t>
            </a:r>
            <a:r>
              <a:rPr lang="en-GB" sz="4000" b="1" dirty="0" err="1" smtClean="0">
                <a:latin typeface="SutonnyMJ" pitchFamily="2" charset="0"/>
                <a:cs typeface="SutonnyMJ" pitchFamily="2" charset="0"/>
              </a:rPr>
              <a:t>Gb</a:t>
            </a:r>
            <a:r>
              <a:rPr lang="en-GB" sz="4000" b="1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GB" sz="4000" b="1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GB" sz="4000" b="1" dirty="0" smtClean="0">
                <a:latin typeface="SutonnyMJ" pitchFamily="2" charset="0"/>
                <a:cs typeface="SutonnyMJ" pitchFamily="2" charset="0"/>
              </a:rPr>
              <a:t> GÛ </a:t>
            </a:r>
            <a:r>
              <a:rPr lang="en-GB" sz="4000" b="1" dirty="0" err="1" smtClean="0">
                <a:latin typeface="SutonnyMJ" pitchFamily="2" charset="0"/>
                <a:cs typeface="SutonnyMJ" pitchFamily="2" charset="0"/>
              </a:rPr>
              <a:t>K‡jR</a:t>
            </a:r>
            <a:endParaRPr lang="en-GB" sz="40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GB" sz="2800" dirty="0" err="1" smtClean="0">
                <a:latin typeface="SutonnyMJ" pitchFamily="2" charset="0"/>
                <a:cs typeface="SutonnyMJ" pitchFamily="2" charset="0"/>
              </a:rPr>
              <a:t>gsjv</a:t>
            </a:r>
            <a:r>
              <a:rPr lang="en-GB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GB" sz="2800" dirty="0" err="1" smtClean="0">
                <a:latin typeface="SutonnyMJ" pitchFamily="2" charset="0"/>
                <a:cs typeface="SutonnyMJ" pitchFamily="2" charset="0"/>
              </a:rPr>
              <a:t>ev‡MinvU</a:t>
            </a:r>
            <a:r>
              <a:rPr lang="en-GB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GB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GB" sz="2800" dirty="0" err="1" smtClean="0">
                <a:latin typeface="SutonnyMJ" pitchFamily="2" charset="0"/>
                <a:cs typeface="SutonnyMJ" pitchFamily="2" charset="0"/>
              </a:rPr>
              <a:t>gvev</a:t>
            </a:r>
            <a:r>
              <a:rPr lang="en-GB" sz="2800" dirty="0" smtClean="0">
                <a:latin typeface="SutonnyMJ" pitchFamily="2" charset="0"/>
                <a:cs typeface="SutonnyMJ" pitchFamily="2" charset="0"/>
              </a:rPr>
              <a:t>: 01917786899</a:t>
            </a:r>
            <a:endParaRPr lang="en-GB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1143000"/>
            <a:ext cx="388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GB" sz="4000" b="1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GB" sz="4000" b="1" dirty="0" smtClean="0">
                <a:latin typeface="SutonnyMJ" pitchFamily="2" charset="0"/>
                <a:cs typeface="SutonnyMJ" pitchFamily="2" charset="0"/>
              </a:rPr>
              <a:t>: 6ô</a:t>
            </a:r>
          </a:p>
          <a:p>
            <a:r>
              <a:rPr lang="en-GB" sz="4000" b="1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GB" sz="40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GB" sz="4000" b="1" dirty="0" err="1" smtClean="0">
                <a:latin typeface="SutonnyMJ" pitchFamily="2" charset="0"/>
                <a:cs typeface="SutonnyMJ" pitchFamily="2" charset="0"/>
              </a:rPr>
              <a:t>MwYZ</a:t>
            </a:r>
            <a:endParaRPr lang="en-GB" sz="40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GB" sz="4000" b="1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GB" sz="4000" b="1" dirty="0" smtClean="0">
                <a:latin typeface="SutonnyMJ" pitchFamily="2" charset="0"/>
                <a:cs typeface="SutonnyMJ" pitchFamily="2" charset="0"/>
              </a:rPr>
              <a:t>: 35 </a:t>
            </a:r>
            <a:r>
              <a:rPr lang="en-GB" sz="4000" b="1" dirty="0" err="1" smtClean="0">
                <a:latin typeface="SutonnyMJ" pitchFamily="2" charset="0"/>
                <a:cs typeface="SutonnyMJ" pitchFamily="2" charset="0"/>
              </a:rPr>
              <a:t>wgwbU</a:t>
            </a:r>
            <a:endParaRPr lang="en-GB" sz="40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GB" sz="4000" b="1" dirty="0" err="1" smtClean="0">
                <a:latin typeface="SutonnyMJ" pitchFamily="2" charset="0"/>
                <a:cs typeface="SutonnyMJ" pitchFamily="2" charset="0"/>
              </a:rPr>
              <a:t>ZvwiL</a:t>
            </a:r>
            <a:r>
              <a:rPr lang="en-GB" sz="4000" b="1" dirty="0" smtClean="0">
                <a:latin typeface="SutonnyMJ" pitchFamily="2" charset="0"/>
                <a:cs typeface="SutonnyMJ" pitchFamily="2" charset="0"/>
              </a:rPr>
              <a:t>: 13.02.2020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>
            <a:off x="1600200" y="1384300"/>
            <a:ext cx="4648200" cy="609600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ধনাত্মক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85800" y="1384300"/>
            <a:ext cx="685800" cy="609600"/>
          </a:xfrm>
          <a:prstGeom prst="rightArrow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1600200" y="3251200"/>
            <a:ext cx="4724400" cy="609600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ঋণাত্মক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85800" y="3251200"/>
            <a:ext cx="685800" cy="609600"/>
          </a:xfrm>
          <a:prstGeom prst="rightArrow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agon 10"/>
          <p:cNvSpPr/>
          <p:nvPr/>
        </p:nvSpPr>
        <p:spPr>
          <a:xfrm>
            <a:off x="1600200" y="4914900"/>
            <a:ext cx="3048000" cy="609600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পরমমান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85800" y="4914900"/>
            <a:ext cx="685800" cy="609600"/>
          </a:xfrm>
          <a:prstGeom prst="rightArrow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entagon 15"/>
          <p:cNvSpPr/>
          <p:nvPr/>
        </p:nvSpPr>
        <p:spPr>
          <a:xfrm>
            <a:off x="1600200" y="5588000"/>
            <a:ext cx="6934200" cy="10668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ধনাত্মক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ঋণাত্মক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ধনাত্মক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মানটিকে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পরমমান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Pentagon 17"/>
          <p:cNvSpPr/>
          <p:nvPr/>
        </p:nvSpPr>
        <p:spPr>
          <a:xfrm>
            <a:off x="1600200" y="2159000"/>
            <a:ext cx="6934200" cy="9652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(+)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চিহ্নযুক্ত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রাশিকে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ধনাত্মক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 2, 3, 4, 5, …………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1600200" y="3924300"/>
            <a:ext cx="6934200" cy="9906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(-)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চিহ্নযুক্ত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রাশিকে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ঋণাত্মক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 2, 3, 4, 5, …………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6" grpId="1" animBg="1"/>
      <p:bldP spid="18" grpId="1" animBg="1"/>
      <p:bldP spid="1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914400" y="2895600"/>
            <a:ext cx="7315200" cy="19050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9598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6000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1524000" y="1600200"/>
            <a:ext cx="6858000" cy="12192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সংখ্যাগুলো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রেখায়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09600" y="1905000"/>
            <a:ext cx="685800" cy="609600"/>
          </a:xfrm>
          <a:prstGeom prst="rightArrow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/>
        </p:nvSpPr>
        <p:spPr>
          <a:xfrm>
            <a:off x="1524000" y="3429000"/>
            <a:ext cx="6858000" cy="12192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09600" y="3733800"/>
            <a:ext cx="685800" cy="609600"/>
          </a:xfrm>
          <a:prstGeom prst="rightArrow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685800" y="2819400"/>
            <a:ext cx="7620000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3809999" y="2819401"/>
            <a:ext cx="609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4267199" y="2819401"/>
            <a:ext cx="609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4724399" y="2819401"/>
            <a:ext cx="609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5181599" y="2809876"/>
            <a:ext cx="609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5638799" y="2809876"/>
            <a:ext cx="609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6095999" y="2816226"/>
            <a:ext cx="609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6553199" y="2819401"/>
            <a:ext cx="609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7010399" y="2819401"/>
            <a:ext cx="609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7467599" y="2819401"/>
            <a:ext cx="609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2438399" y="2819400"/>
            <a:ext cx="609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895599" y="2819400"/>
            <a:ext cx="609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3352799" y="2819400"/>
            <a:ext cx="609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1066799" y="2819400"/>
            <a:ext cx="609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1523999" y="2819400"/>
            <a:ext cx="609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1981199" y="2819400"/>
            <a:ext cx="6096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191000" y="33528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800" dirty="0" smtClean="0"/>
              <a:t> </a:t>
            </a:r>
            <a:r>
              <a:rPr lang="en-US" sz="2400" dirty="0" smtClean="0"/>
              <a:t>0   </a:t>
            </a:r>
            <a:r>
              <a:rPr lang="en-US" sz="900" dirty="0" smtClean="0"/>
              <a:t> </a:t>
            </a:r>
            <a:r>
              <a:rPr lang="en-US" sz="2400" dirty="0" smtClean="0"/>
              <a:t>1   2    3   4    5   6   7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33400" y="33528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800" dirty="0" smtClean="0"/>
              <a:t> </a:t>
            </a:r>
            <a:r>
              <a:rPr lang="en-US" sz="2400" dirty="0"/>
              <a:t> </a:t>
            </a:r>
            <a:r>
              <a:rPr lang="en-US" sz="2400" dirty="0" smtClean="0"/>
              <a:t>   -7  -6  -5   -4  -3   -2  -1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762000" y="1143000"/>
            <a:ext cx="7467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en-CA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762000" y="2576812"/>
            <a:ext cx="7772400" cy="1309388"/>
            <a:chOff x="533400" y="2505077"/>
            <a:chExt cx="7772400" cy="1309388"/>
          </a:xfrm>
        </p:grpSpPr>
        <p:cxnSp>
          <p:nvCxnSpPr>
            <p:cNvPr id="2" name="Straight Arrow Connector 1"/>
            <p:cNvCxnSpPr/>
            <p:nvPr/>
          </p:nvCxnSpPr>
          <p:spPr>
            <a:xfrm>
              <a:off x="685800" y="2819400"/>
              <a:ext cx="7620000" cy="1588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 rot="16200000" flipH="1">
              <a:off x="38099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6200000" flipH="1">
              <a:off x="4267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6200000" flipH="1">
              <a:off x="4724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51815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56387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6095999" y="281622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6553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7010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74675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24383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28955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3352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1066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15239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19811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1910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 smtClean="0"/>
                <a:t>0   </a:t>
              </a:r>
              <a:r>
                <a:rPr lang="en-US" sz="900" dirty="0" smtClean="0"/>
                <a:t> </a:t>
              </a:r>
              <a:r>
                <a:rPr lang="en-US" sz="2400" dirty="0" smtClean="0"/>
                <a:t>1   2    3   4    5   6   7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34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/>
                <a:t> </a:t>
              </a:r>
              <a:r>
                <a:rPr lang="en-US" sz="2400" dirty="0" smtClean="0"/>
                <a:t>   -7  -6  -5   -4  -3   -2  -1</a:t>
              </a:r>
              <a:endParaRPr lang="en-US" dirty="0"/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533400" y="1143000"/>
            <a:ext cx="7924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রেখায়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CA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Donut 21"/>
          <p:cNvSpPr/>
          <p:nvPr/>
        </p:nvSpPr>
        <p:spPr>
          <a:xfrm>
            <a:off x="4648200" y="2743200"/>
            <a:ext cx="304800" cy="304800"/>
          </a:xfrm>
          <a:prstGeom prst="donu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Snip and Round Single Corner Rectangle 22"/>
          <p:cNvSpPr/>
          <p:nvPr/>
        </p:nvSpPr>
        <p:spPr>
          <a:xfrm>
            <a:off x="609600" y="4495800"/>
            <a:ext cx="1524000" cy="1828800"/>
          </a:xfrm>
          <a:prstGeom prst="snip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9900" dirty="0" smtClean="0">
                <a:latin typeface="Aharoni" pitchFamily="2" charset="-79"/>
                <a:cs typeface="Aharoni" pitchFamily="2" charset="-79"/>
              </a:rPr>
              <a:t>5</a:t>
            </a:r>
            <a:endParaRPr lang="en-US" sz="199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7" name="Snip and Round Single Corner Rectangle 26"/>
          <p:cNvSpPr/>
          <p:nvPr/>
        </p:nvSpPr>
        <p:spPr>
          <a:xfrm>
            <a:off x="2743200" y="4495800"/>
            <a:ext cx="1524000" cy="1828800"/>
          </a:xfrm>
          <a:prstGeom prst="snip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Aharoni" pitchFamily="2" charset="-79"/>
                <a:cs typeface="Aharoni" pitchFamily="2" charset="-79"/>
              </a:rPr>
              <a:t>-</a:t>
            </a:r>
            <a:r>
              <a:rPr lang="en-US" sz="9600" dirty="0" smtClean="0">
                <a:latin typeface="Aharoni" pitchFamily="2" charset="-79"/>
                <a:cs typeface="Aharoni" pitchFamily="2" charset="-79"/>
              </a:rPr>
              <a:t>5</a:t>
            </a:r>
            <a:endParaRPr lang="en-US" sz="199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8" name="Snip and Round Single Corner Rectangle 27"/>
          <p:cNvSpPr/>
          <p:nvPr/>
        </p:nvSpPr>
        <p:spPr>
          <a:xfrm>
            <a:off x="4724400" y="4495800"/>
            <a:ext cx="1524000" cy="1828800"/>
          </a:xfrm>
          <a:prstGeom prst="snip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9900" dirty="0" smtClean="0">
                <a:latin typeface="Aharoni" pitchFamily="2" charset="-79"/>
                <a:cs typeface="Aharoni" pitchFamily="2" charset="-79"/>
              </a:rPr>
              <a:t>4</a:t>
            </a:r>
            <a:endParaRPr lang="en-US" sz="199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9" name="Snip and Round Single Corner Rectangle 28"/>
          <p:cNvSpPr/>
          <p:nvPr/>
        </p:nvSpPr>
        <p:spPr>
          <a:xfrm>
            <a:off x="6858000" y="4495800"/>
            <a:ext cx="1524000" cy="1828800"/>
          </a:xfrm>
          <a:prstGeom prst="snip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Aharoni" pitchFamily="2" charset="-79"/>
                <a:cs typeface="Aharoni" pitchFamily="2" charset="-79"/>
              </a:rPr>
              <a:t>-</a:t>
            </a:r>
            <a:r>
              <a:rPr lang="en-US" sz="9600" dirty="0" smtClean="0">
                <a:latin typeface="Aharoni" pitchFamily="2" charset="-79"/>
                <a:cs typeface="Aharoni" pitchFamily="2" charset="-79"/>
              </a:rPr>
              <a:t>7</a:t>
            </a:r>
            <a:endParaRPr lang="en-US" sz="199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mph" presetSubtype="0" repeatCount="indefinite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25 -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25 -2.22222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20139 -0.0018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35 -2.22222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  <p:bldP spid="23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_fi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685800" y="381000"/>
            <a:ext cx="78486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যোগ</a:t>
            </a:r>
            <a:endParaRPr lang="en-CA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62000" y="1600200"/>
            <a:ext cx="7543800" cy="1309388"/>
            <a:chOff x="533400" y="2505077"/>
            <a:chExt cx="7772400" cy="130938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cxnSp>
          <p:nvCxnSpPr>
            <p:cNvPr id="6" name="Straight Arrow Connector 5"/>
            <p:cNvCxnSpPr/>
            <p:nvPr/>
          </p:nvCxnSpPr>
          <p:spPr>
            <a:xfrm>
              <a:off x="685800" y="2819400"/>
              <a:ext cx="7620000" cy="1588"/>
            </a:xfrm>
            <a:prstGeom prst="straightConnector1">
              <a:avLst/>
            </a:prstGeom>
            <a:grpFill/>
            <a:ln w="571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3809999" y="2819401"/>
              <a:ext cx="609600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4267199" y="2819401"/>
              <a:ext cx="609600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4724399" y="2819401"/>
              <a:ext cx="609600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5181599" y="2809876"/>
              <a:ext cx="609600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5638799" y="2809876"/>
              <a:ext cx="609600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6095999" y="2816226"/>
              <a:ext cx="609600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6553199" y="2819401"/>
              <a:ext cx="609600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7010399" y="2819401"/>
              <a:ext cx="609600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7467599" y="2819401"/>
              <a:ext cx="609600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2438399" y="2819400"/>
              <a:ext cx="609600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2895599" y="2819400"/>
              <a:ext cx="609600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3352799" y="2819400"/>
              <a:ext cx="609600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1066799" y="2819400"/>
              <a:ext cx="609600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1523999" y="2819400"/>
              <a:ext cx="609600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 flipH="1">
              <a:off x="1981199" y="2819400"/>
              <a:ext cx="609600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191000" y="3352800"/>
              <a:ext cx="3962400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 smtClean="0"/>
                <a:t>0   </a:t>
              </a:r>
              <a:r>
                <a:rPr lang="en-US" sz="900" dirty="0" smtClean="0"/>
                <a:t> </a:t>
              </a:r>
              <a:r>
                <a:rPr lang="en-US" sz="2400" dirty="0" smtClean="0"/>
                <a:t>1   2    3   4    5   6   7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3400" y="3352800"/>
              <a:ext cx="3962400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/>
                <a:t> </a:t>
              </a:r>
              <a:r>
                <a:rPr lang="en-US" sz="2400" dirty="0" smtClean="0"/>
                <a:t>   -7  -6  -5   -4  -3   -2  -1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ages.clipartof.com/small/9206-Clipart-Picture-Of-A-Flame-Mascot-Cartoon-Character-Speed-Walking-Or-Jogging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733800" y="1116296"/>
            <a:ext cx="1460500" cy="1499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1905000" y="4800600"/>
            <a:ext cx="3962400" cy="923330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+mn-lt"/>
                <a:cs typeface="+mn-cs"/>
              </a:rPr>
              <a:t>4 </a:t>
            </a:r>
            <a:r>
              <a:rPr lang="en-US" sz="5400" b="1" dirty="0">
                <a:solidFill>
                  <a:srgbClr val="00B050"/>
                </a:solidFill>
                <a:latin typeface="+mn-lt"/>
                <a:cs typeface="+mn-cs"/>
              </a:rPr>
              <a:t>+ </a:t>
            </a:r>
            <a:r>
              <a:rPr lang="en-US" sz="5400" b="1" dirty="0" smtClean="0">
                <a:solidFill>
                  <a:srgbClr val="9D1393"/>
                </a:solidFill>
                <a:latin typeface="+mn-lt"/>
                <a:cs typeface="+mn-cs"/>
              </a:rPr>
              <a:t>3</a:t>
            </a:r>
            <a:r>
              <a:rPr lang="en-US" sz="5400" b="1" dirty="0" smtClean="0">
                <a:solidFill>
                  <a:srgbClr val="00B050"/>
                </a:solidFill>
                <a:latin typeface="+mn-lt"/>
                <a:cs typeface="+mn-cs"/>
              </a:rPr>
              <a:t> </a:t>
            </a: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=</a:t>
            </a:r>
            <a:endParaRPr lang="en-CA" sz="32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648200" y="2743200"/>
            <a:ext cx="1752600" cy="1588"/>
          </a:xfrm>
          <a:prstGeom prst="line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400800" y="2819400"/>
            <a:ext cx="1447800" cy="1588"/>
          </a:xfrm>
          <a:prstGeom prst="line">
            <a:avLst/>
          </a:prstGeom>
          <a:ln w="57150">
            <a:solidFill>
              <a:srgbClr val="9D13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609600" y="3110212"/>
            <a:ext cx="7772400" cy="1309388"/>
            <a:chOff x="533400" y="2505077"/>
            <a:chExt cx="7772400" cy="1309388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685800" y="2819400"/>
              <a:ext cx="7620000" cy="1588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38099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267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4724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51815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5638799" y="280987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6095999" y="2816226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65531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70103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7467599" y="2819401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24383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28955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3352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10667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5239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981199" y="2819400"/>
              <a:ext cx="609600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1910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 smtClean="0"/>
                <a:t>0   </a:t>
              </a:r>
              <a:r>
                <a:rPr lang="en-US" sz="900" dirty="0" smtClean="0"/>
                <a:t> </a:t>
              </a:r>
              <a:r>
                <a:rPr lang="en-US" sz="2400" dirty="0" smtClean="0"/>
                <a:t>1   2    3   4    5   6   7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3400" y="3352800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</a:t>
              </a:r>
              <a:r>
                <a:rPr lang="en-US" sz="800" dirty="0" smtClean="0"/>
                <a:t> </a:t>
              </a:r>
              <a:r>
                <a:rPr lang="en-US" sz="2400" dirty="0"/>
                <a:t> </a:t>
              </a:r>
              <a:r>
                <a:rPr lang="en-US" sz="2400" dirty="0" smtClean="0"/>
                <a:t>   -7  -6  -5   -4  -3   -2  -1</a:t>
              </a:r>
              <a:endParaRPr lang="en-US" dirty="0"/>
            </a:p>
          </p:txBody>
        </p:sp>
      </p:grpSp>
      <p:sp>
        <p:nvSpPr>
          <p:cNvPr id="51" name="Donut 50"/>
          <p:cNvSpPr/>
          <p:nvPr/>
        </p:nvSpPr>
        <p:spPr>
          <a:xfrm>
            <a:off x="4495800" y="3276600"/>
            <a:ext cx="304800" cy="304800"/>
          </a:xfrm>
          <a:prstGeom prst="donu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Snip and Round Single Corner Rectangle 54"/>
          <p:cNvSpPr/>
          <p:nvPr/>
        </p:nvSpPr>
        <p:spPr>
          <a:xfrm>
            <a:off x="4267200" y="4953000"/>
            <a:ext cx="1066800" cy="762000"/>
          </a:xfrm>
          <a:prstGeom prst="snip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419600" y="4743271"/>
            <a:ext cx="56778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7</a:t>
            </a:r>
            <a:endParaRPr lang="en-US" sz="96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2118 3.33333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0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292 -0.00185 L 0.35348 -0.0053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35 0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allAtOnce"/>
      <p:bldP spid="51" grpId="0" animBg="1"/>
      <p:bldP spid="51" grpId="1" animBg="1"/>
      <p:bldP spid="55" grpId="0" animBg="1"/>
      <p:bldP spid="5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1589</TotalTime>
  <Words>592</Words>
  <Application>Microsoft Office PowerPoint</Application>
  <PresentationFormat>On-screen Show (4:3)</PresentationFormat>
  <Paragraphs>95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MONJUR AHMED</cp:lastModifiedBy>
  <cp:revision>197</cp:revision>
  <dcterms:created xsi:type="dcterms:W3CDTF">2006-08-16T00:00:00Z</dcterms:created>
  <dcterms:modified xsi:type="dcterms:W3CDTF">2020-02-14T16:53:24Z</dcterms:modified>
</cp:coreProperties>
</file>