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6" r:id="rId2"/>
    <p:sldId id="257" r:id="rId3"/>
    <p:sldId id="270" r:id="rId4"/>
    <p:sldId id="260" r:id="rId5"/>
    <p:sldId id="266" r:id="rId6"/>
    <p:sldId id="277" r:id="rId7"/>
    <p:sldId id="278" r:id="rId8"/>
    <p:sldId id="280" r:id="rId9"/>
    <p:sldId id="281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2E9DA-CA82-43F9-A958-B5C42AB5DD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6CA04-162C-4194-93F1-E17F54279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7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0CBD7-3C4A-44B6-80DA-01F41944BD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pn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gif"/><Relationship Id="rId4" Type="http://schemas.openxmlformats.org/officeDocument/2006/relationships/image" Target="../media/image27.gif"/><Relationship Id="rId9" Type="http://schemas.openxmlformats.org/officeDocument/2006/relationships/image" Target="../media/image3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012" y="143470"/>
            <a:ext cx="8909588" cy="1323439"/>
          </a:xfrm>
          <a:prstGeom prst="rect">
            <a:avLst/>
          </a:prstGeom>
          <a:solidFill>
            <a:srgbClr val="92D050"/>
          </a:solidFill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5400" b="1" dirty="0">
              <a:ln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66909"/>
            <a:ext cx="83058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0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" y="158869"/>
            <a:ext cx="8839200" cy="1524000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6309" y="1828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2+4+6+8+</a:t>
            </a:r>
            <a:r>
              <a:rPr lang="en-US" sz="3200" b="1" dirty="0">
                <a:latin typeface="Algerian"/>
                <a:cs typeface="Times New Roman" pitchFamily="18" charset="0"/>
              </a:rPr>
              <a:t>•••</a:t>
            </a:r>
            <a:r>
              <a:rPr lang="en-US" sz="3200" dirty="0">
                <a:latin typeface="Algerian"/>
                <a:cs typeface="Times New Roman" pitchFamily="18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ধারাটির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সাধারণ অন্তর কত?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খ)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গ)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ঘ)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869" y="31242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2+4+6+8+</a:t>
            </a:r>
            <a:r>
              <a:rPr lang="en-US" sz="3200" b="1" dirty="0">
                <a:latin typeface="Algerian"/>
                <a:cs typeface="Times New Roman" pitchFamily="18" charset="0"/>
              </a:rPr>
              <a:t>•••</a:t>
            </a:r>
            <a:r>
              <a:rPr lang="en-US" sz="3200" dirty="0">
                <a:latin typeface="Algerian"/>
                <a:cs typeface="Times New Roman" pitchFamily="18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ধারাটির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তম পদ কত?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খ)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গ)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ঘ)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95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98737" y="1511494"/>
                <a:ext cx="8623590" cy="4876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600" b="1" u="sng" dirty="0" smtClean="0">
                    <a:latin typeface="NikoshBAN" pitchFamily="2" charset="0"/>
                    <a:cs typeface="NikoshBAN" pitchFamily="2" charset="0"/>
                  </a:rPr>
                  <a:t>সৃজনশীল প্রশ্ন</a:t>
                </a:r>
                <a:endParaRPr lang="en-US" sz="3600" b="1" u="sng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b="1" dirty="0" smtClean="0">
                    <a:latin typeface="NikoshBAN" pitchFamily="2" charset="0"/>
                    <a:cs typeface="NikoshBAN" pitchFamily="2" charset="0"/>
                  </a:rPr>
                  <a:t>কোনো সমান্তর ধারার দুইটি নির্দিষ্ট পদ,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/>
                        <a:cs typeface="Times New Roman" pitchFamily="18" charset="0"/>
                      </a:rPr>
                      <m:t>𝒎</m:t>
                    </m:r>
                  </m:oMath>
                </a14:m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b="1" dirty="0" smtClean="0">
                    <a:latin typeface="NikoshBAN" pitchFamily="2" charset="0"/>
                    <a:cs typeface="NikoshBAN" pitchFamily="2" charset="0"/>
                  </a:rPr>
                  <a:t>তম পদ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600" b="1" dirty="0" smtClean="0"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en-US" sz="3600" b="1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/>
                        <a:cs typeface="Times New Roman" pitchFamily="18" charset="0"/>
                      </a:rPr>
                      <m:t>𝒏</m:t>
                    </m:r>
                  </m:oMath>
                </a14:m>
                <a:r>
                  <a:rPr lang="bn-IN" sz="36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b="1" dirty="0">
                    <a:latin typeface="NikoshBAN" pitchFamily="2" charset="0"/>
                    <a:cs typeface="NikoshBAN" pitchFamily="2" charset="0"/>
                  </a:rPr>
                  <a:t>তম পদ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0" smtClean="0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en-US" sz="36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ক) ধারাটির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 প্রথম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পদ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সাধারন অন্তর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d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ধরে উদ্দীপকের আলোকে দুইটি সমীকরণ গঠন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𝑛</m:t>
                    </m:r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তম পদ নির্ণয় কর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?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গ) প্রমাণ কর ধারাটির প্রথম 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  <m:r>
                      <a:rPr lang="en-US" sz="3600" b="0" i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𝑛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স</a:t>
                </a:r>
                <a:r>
                  <a:rPr lang="bn-IN" sz="3600" dirty="0" smtClean="0">
                    <a:latin typeface="Times New Roman" pitchFamily="18" charset="0"/>
                    <a:cs typeface="NikoshBAN" pitchFamily="2" charset="0"/>
                  </a:rPr>
                  <a:t>ংখ্যক পদের সমষ্টি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(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𝑚</m:t>
                    </m:r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𝑛</m:t>
                    </m:r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)</m:t>
                    </m:r>
                  </m:oMath>
                </a14:m>
                <a:endParaRPr lang="bn-IN" sz="3600" dirty="0">
                  <a:latin typeface="Algerian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37" y="1511494"/>
                <a:ext cx="8623590" cy="4876720"/>
              </a:xfrm>
              <a:prstGeom prst="rect">
                <a:avLst/>
              </a:prstGeom>
              <a:blipFill rotWithShape="1">
                <a:blip r:embed="rId2"/>
                <a:stretch>
                  <a:fillRect l="-2120" t="-1875" r="-2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84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flower-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800600"/>
            <a:ext cx="3505200" cy="1752600"/>
          </a:xfrm>
          <a:prstGeom prst="rect">
            <a:avLst/>
          </a:prstGeom>
        </p:spPr>
      </p:pic>
      <p:pic>
        <p:nvPicPr>
          <p:cNvPr id="28" name="Picture 27" descr="tree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121116">
            <a:off x="7666937" y="5171097"/>
            <a:ext cx="1814512" cy="995850"/>
          </a:xfrm>
          <a:prstGeom prst="rect">
            <a:avLst/>
          </a:prstGeom>
        </p:spPr>
      </p:pic>
      <p:pic>
        <p:nvPicPr>
          <p:cNvPr id="30" name="Picture 29" descr="tree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032315" flipV="1">
            <a:off x="-216918" y="5180511"/>
            <a:ext cx="1814512" cy="1066800"/>
          </a:xfrm>
          <a:prstGeom prst="rect">
            <a:avLst/>
          </a:prstGeom>
        </p:spPr>
      </p:pic>
      <p:pic>
        <p:nvPicPr>
          <p:cNvPr id="16" name="Picture 15" descr="walk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53999" y="1905000"/>
            <a:ext cx="1614487" cy="2276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4953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সবাইকে ধন্যবাদ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21" name="Picture 20" descr="animation-running-car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1905000"/>
          </a:xfrm>
          <a:prstGeom prst="rect">
            <a:avLst/>
          </a:prstGeom>
        </p:spPr>
      </p:pic>
      <p:pic>
        <p:nvPicPr>
          <p:cNvPr id="26" name="Picture 25" descr="sdgrdf.jpg"/>
          <p:cNvPicPr>
            <a:picLocks noChangeAspect="1"/>
          </p:cNvPicPr>
          <p:nvPr/>
        </p:nvPicPr>
        <p:blipFill>
          <a:blip r:embed="rId6"/>
          <a:srcRect l="7843" t="11823" r="5882" b="29064"/>
          <a:stretch>
            <a:fillRect/>
          </a:stretch>
        </p:blipFill>
        <p:spPr>
          <a:xfrm flipH="1">
            <a:off x="4876800" y="304800"/>
            <a:ext cx="2971800" cy="1143000"/>
          </a:xfrm>
          <a:prstGeom prst="rect">
            <a:avLst/>
          </a:prstGeom>
        </p:spPr>
      </p:pic>
      <p:pic>
        <p:nvPicPr>
          <p:cNvPr id="29" name="Picture 28" descr="field.jpg"/>
          <p:cNvPicPr>
            <a:picLocks noChangeAspect="1"/>
          </p:cNvPicPr>
          <p:nvPr/>
        </p:nvPicPr>
        <p:blipFill>
          <a:blip r:embed="rId7"/>
          <a:srcRect t="88761"/>
          <a:stretch>
            <a:fillRect/>
          </a:stretch>
        </p:blipFill>
        <p:spPr>
          <a:xfrm>
            <a:off x="0" y="4114800"/>
            <a:ext cx="9144000" cy="685800"/>
          </a:xfrm>
          <a:prstGeom prst="rect">
            <a:avLst/>
          </a:prstGeom>
        </p:spPr>
      </p:pic>
      <p:pic>
        <p:nvPicPr>
          <p:cNvPr id="32" name="Picture 31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flipH="1">
            <a:off x="8915400" y="0"/>
            <a:ext cx="228600" cy="6858000"/>
          </a:xfrm>
          <a:prstGeom prst="rect">
            <a:avLst/>
          </a:prstGeom>
        </p:spPr>
      </p:pic>
      <p:pic>
        <p:nvPicPr>
          <p:cNvPr id="33" name="Picture 32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flipH="1">
            <a:off x="-1" y="0"/>
            <a:ext cx="228600" cy="6858000"/>
          </a:xfrm>
          <a:prstGeom prst="rect">
            <a:avLst/>
          </a:prstGeom>
        </p:spPr>
      </p:pic>
      <p:pic>
        <p:nvPicPr>
          <p:cNvPr id="36" name="Picture 35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rot="16200000">
            <a:off x="4419600" y="2133600"/>
            <a:ext cx="304800" cy="9144000"/>
          </a:xfrm>
          <a:prstGeom prst="rect">
            <a:avLst/>
          </a:prstGeom>
        </p:spPr>
      </p:pic>
      <p:pic>
        <p:nvPicPr>
          <p:cNvPr id="37" name="Picture 36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rot="16200000">
            <a:off x="4435475" y="-4435475"/>
            <a:ext cx="273050" cy="9144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29200" y="4146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9" t="9934" r="15874"/>
          <a:stretch/>
        </p:blipFill>
        <p:spPr>
          <a:xfrm>
            <a:off x="1981200" y="1844353"/>
            <a:ext cx="6934200" cy="227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69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304800"/>
            <a:ext cx="8229600" cy="1123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720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532" y="4020607"/>
            <a:ext cx="3333668" cy="20005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6" name="TextBox 5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নবম-দশম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১৩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১৫/০২/১৯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04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6400" y="1600200"/>
            <a:ext cx="61722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সমান্তর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ধারার  ক্ষেত্রে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k </a:t>
            </a:r>
            <a:r>
              <a:rPr lang="bn-IN" sz="4800" b="1" dirty="0">
                <a:latin typeface="NikoshBAN" pitchFamily="2" charset="0"/>
                <a:cs typeface="NikoshBAN" pitchFamily="2" charset="0"/>
              </a:rPr>
              <a:t>তম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নির্ণয়ের  সূত্র টি  বল ?</a:t>
            </a:r>
            <a:endParaRPr lang="en-US" sz="4800" dirty="0"/>
          </a:p>
        </p:txBody>
      </p:sp>
      <p:sp>
        <p:nvSpPr>
          <p:cNvPr id="3" name="Rounded Rectangle 2"/>
          <p:cNvSpPr/>
          <p:nvPr/>
        </p:nvSpPr>
        <p:spPr>
          <a:xfrm>
            <a:off x="1641764" y="1828800"/>
            <a:ext cx="61722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সমান্তর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ধারার  ক্ষেত্রে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l+k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>
                <a:latin typeface="NikoshBAN" pitchFamily="2" charset="0"/>
                <a:cs typeface="NikoshBAN" pitchFamily="2" charset="0"/>
              </a:rPr>
              <a:t>তম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পদের সমষ্টি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নির্ণয়ের  সূত্র টি  বল 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9203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5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6" name="Group 5"/>
          <p:cNvGrpSpPr/>
          <p:nvPr/>
        </p:nvGrpSpPr>
        <p:grpSpPr>
          <a:xfrm>
            <a:off x="-275562" y="3352800"/>
            <a:ext cx="9695123" cy="1676400"/>
            <a:chOff x="373076" y="3352800"/>
            <a:chExt cx="8321647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076" y="3683168"/>
              <a:ext cx="83216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সসীম ধারা (</a:t>
              </a:r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সমান্তর ধারা</a:t>
              </a:r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)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28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noFill/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grpFill/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১। সমান্তর ধারার নিদিষ্টতম পদ ও নির্দিষ্ট সংখ্যক পদের সমষ্টি নির্ণয়ের সূত্র প্রয়োগ করে গাণিতিক সমস্যা সমাধান করতে পারবে ।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2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8737" y="1143000"/>
                <a:ext cx="8623590" cy="4790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600" b="1" u="sng" dirty="0" smtClean="0">
                    <a:latin typeface="NikoshBAN" pitchFamily="2" charset="0"/>
                    <a:cs typeface="NikoshBAN" pitchFamily="2" charset="0"/>
                  </a:rPr>
                  <a:t>সৃজনশীল প্রশ্ন</a:t>
                </a:r>
                <a:endParaRPr lang="en-US" sz="3600" b="1" u="sng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b="1" dirty="0" smtClean="0">
                    <a:latin typeface="NikoshBAN" pitchFamily="2" charset="0"/>
                    <a:cs typeface="NikoshBAN" pitchFamily="2" charset="0"/>
                  </a:rPr>
                  <a:t>কোনো সমান্তর ধারার দুইটি নির্দিষ্ট পদ,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cs typeface="Times New Roman" pitchFamily="18" charset="0"/>
                      </a:rPr>
                      <m:t>𝒍</m:t>
                    </m:r>
                  </m:oMath>
                </a14:m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b="1" dirty="0" smtClean="0">
                    <a:latin typeface="NikoshBAN" pitchFamily="2" charset="0"/>
                    <a:cs typeface="NikoshBAN" pitchFamily="2" charset="0"/>
                  </a:rPr>
                  <a:t>তম পদ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p>
                        <m: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600" b="1" dirty="0" smtClean="0"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en-US" sz="3600" b="1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bn-IN" sz="36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b="1" dirty="0">
                    <a:latin typeface="NikoshBAN" pitchFamily="2" charset="0"/>
                    <a:cs typeface="NikoshBAN" pitchFamily="2" charset="0"/>
                  </a:rPr>
                  <a:t>তম পদ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  <m:t>𝒌</m:t>
                        </m:r>
                      </m:e>
                      <m:sup>
                        <m: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0" smtClean="0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en-US" sz="36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ক) ধারাটির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 প্রথম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পদ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সাধারন অন্তর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d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ধরে উদ্দীপকের আলোকে দুইটি সমীকরণ গঠন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𝑙</m:t>
                    </m:r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𝑘</m:t>
                    </m:r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তম পদ নির্ণয় কর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?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গ) প্রমাণ কর ধারাটির প্রথম 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3600" b="0" i="1">
                        <a:latin typeface="Cambria Math"/>
                        <a:cs typeface="Times New Roman" pitchFamily="18" charset="0"/>
                      </a:rPr>
                      <m:t>𝑙</m:t>
                    </m:r>
                    <m:r>
                      <a:rPr lang="en-US" sz="3600" b="0" i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3600" b="0" i="1">
                        <a:latin typeface="Cambria Math"/>
                        <a:cs typeface="Times New Roman" pitchFamily="18" charset="0"/>
                      </a:rPr>
                      <m:t>𝑘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স</a:t>
                </a:r>
                <a:r>
                  <a:rPr lang="bn-IN" sz="3600" dirty="0" smtClean="0">
                    <a:latin typeface="Times New Roman" pitchFamily="18" charset="0"/>
                    <a:cs typeface="NikoshBAN" pitchFamily="2" charset="0"/>
                  </a:rPr>
                  <a:t>ংখ্যক পদের সমষ্টি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𝑙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𝑘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(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𝑙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𝑘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𝑙</m:t>
                    </m:r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𝑘</m:t>
                    </m:r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)</m:t>
                    </m:r>
                  </m:oMath>
                </a14:m>
                <a:endParaRPr lang="bn-IN" sz="3600" dirty="0">
                  <a:latin typeface="Algerian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37" y="1143000"/>
                <a:ext cx="8623590" cy="4790414"/>
              </a:xfrm>
              <a:prstGeom prst="rect">
                <a:avLst/>
              </a:prstGeom>
              <a:blipFill rotWithShape="1">
                <a:blip r:embed="rId2"/>
                <a:stretch>
                  <a:fillRect l="-2120" t="-1911" r="-2473" b="-1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84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0036" y="1828800"/>
            <a:ext cx="38723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মনে করি </a:t>
            </a: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ধারার ১ম পদ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= a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895600"/>
            <a:ext cx="3913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সাধারন অন্তর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= d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65909" y="3581400"/>
                <a:ext cx="60579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800" b="1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</m:oMath>
                </a14:m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তম পদ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+(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</m:oMath>
                </a14:m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 =</a:t>
                </a:r>
                <a:r>
                  <a:rPr lang="en-US" sz="2800" b="1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…….(i)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909" y="3581400"/>
                <a:ext cx="6057900" cy="532966"/>
              </a:xfrm>
              <a:prstGeom prst="rect">
                <a:avLst/>
              </a:prstGeom>
              <a:blipFill rotWithShape="1">
                <a:blip r:embed="rId2"/>
                <a:stretch>
                  <a:fillRect t="-13793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72836" y="4419600"/>
                <a:ext cx="60579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800" b="1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তম পদ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+(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𝒌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…….(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ii)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836" y="4419600"/>
                <a:ext cx="6057900" cy="532966"/>
              </a:xfrm>
              <a:prstGeom prst="rect">
                <a:avLst/>
              </a:prstGeom>
              <a:blipFill rotWithShape="1">
                <a:blip r:embed="rId3"/>
                <a:stretch>
                  <a:fillRect t="-1379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657600" y="858982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600" b="1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5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3298" y="144764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6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5733" y="496315"/>
            <a:ext cx="38723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মনে করি </a:t>
            </a: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ধারার ১ম পদ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= a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4950" y="1295400"/>
            <a:ext cx="3913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সাধারন অন্তর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= d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05292" y="1818620"/>
                <a:ext cx="60579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800" b="1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</m:oMath>
                </a14:m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তম পদ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+(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</m:oMath>
                </a14:m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 =</a:t>
                </a:r>
                <a:r>
                  <a:rPr lang="en-US" sz="2800" b="1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…….(i)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92" y="1818620"/>
                <a:ext cx="6057900" cy="532966"/>
              </a:xfrm>
              <a:prstGeom prst="rect">
                <a:avLst/>
              </a:prstGeom>
              <a:blipFill rotWithShape="1">
                <a:blip r:embed="rId2"/>
                <a:stretch>
                  <a:fillRect t="-13636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19147" y="2338559"/>
                <a:ext cx="60579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800" b="1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  <m:r>
                      <a:rPr lang="bn-IN" sz="2800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তম পদ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+(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𝒌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…….(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ii)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47" y="2338559"/>
                <a:ext cx="6057900" cy="532966"/>
              </a:xfrm>
              <a:prstGeom prst="rect">
                <a:avLst/>
              </a:prstGeom>
              <a:blipFill rotWithShape="1">
                <a:blip r:embed="rId3"/>
                <a:stretch>
                  <a:fillRect t="-1379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1428748" y="2871525"/>
            <a:ext cx="5124452" cy="272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133597" y="3003976"/>
                <a:ext cx="4322618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(-)       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2800" b="1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)d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𝒌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597" y="3003976"/>
                <a:ext cx="4322618" cy="532966"/>
              </a:xfrm>
              <a:prstGeom prst="rect">
                <a:avLst/>
              </a:prstGeom>
              <a:blipFill rotWithShape="1">
                <a:blip r:embed="rId4"/>
                <a:stretch>
                  <a:fillRect l="-2821" t="-1034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317172" y="3536942"/>
                <a:ext cx="44750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2800" b="1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  <m:r>
                      <a:rPr lang="bn-IN" sz="2800" b="1" i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)(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2800" b="1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172" y="3536942"/>
                <a:ext cx="4475015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725" t="-15116" r="-5995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653144" y="4017819"/>
                <a:ext cx="4223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  = 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  <m:r>
                      <a:rPr lang="bn-IN" sz="2800" b="1" i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…….(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iii)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144" y="4017819"/>
                <a:ext cx="4223903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2886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893612" y="4648200"/>
                <a:ext cx="68025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>
                      <m:rPr>
                        <m:nor/>
                      </m:rPr>
                      <a:rPr lang="bn-IN" sz="2800" b="1" dirty="0">
                        <a:latin typeface="NikoshBAN" pitchFamily="2" charset="0"/>
                        <a:cs typeface="NikoshBAN" pitchFamily="2" charset="0"/>
                      </a:rPr>
                      <m:t>ধারাটির</m:t>
                    </m:r>
                    <m:r>
                      <m:rPr>
                        <m:nor/>
                      </m:rP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m:t>(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  <m:r>
                      <a:rPr lang="bn-IN" sz="2800" b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  <m:r>
                      <m:rPr>
                        <m:nor/>
                      </m:rP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bn-IN" sz="2800" b="1" dirty="0">
                        <a:latin typeface="NikoshBAN" pitchFamily="2" charset="0"/>
                        <a:cs typeface="NikoshBAN" pitchFamily="2" charset="0"/>
                      </a:rPr>
                      <m:t>তম পদ</m:t>
                    </m:r>
                    <m:r>
                      <m:rPr>
                        <m:nor/>
                      </m:rPr>
                      <a:rPr lang="bn-IN" sz="2800" b="1" i="0" dirty="0" smtClean="0">
                        <a:latin typeface="NikoshBAN" pitchFamily="2" charset="0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  <m:r>
                      <a:rPr lang="bn-IN" sz="2800" b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𝒌</m:t>
                    </m:r>
                    <m:r>
                      <a:rPr lang="bn-IN" sz="2800" b="1" i="0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800" b="1" i="0" smtClean="0">
                        <a:latin typeface="Cambria Math"/>
                        <a:cs typeface="Times New Roman" pitchFamily="18" charset="0"/>
                      </a:rPr>
                      <m:t>𝟏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bn-IN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bn-IN" sz="28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12" y="4648200"/>
                <a:ext cx="6802588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5294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891392" y="5194737"/>
                <a:ext cx="2971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+(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d+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bn-IN" sz="28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392" y="5194737"/>
                <a:ext cx="2971800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4098" t="-15116" r="-1025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905247" y="5598105"/>
                <a:ext cx="29718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  <m:r>
                      <a:rPr lang="bn-IN" sz="2800" b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247" y="5598105"/>
                <a:ext cx="2971800" cy="532966"/>
              </a:xfrm>
              <a:prstGeom prst="rect">
                <a:avLst/>
              </a:prstGeom>
              <a:blipFill rotWithShape="1">
                <a:blip r:embed="rId9"/>
                <a:stretch>
                  <a:fillRect l="-4312" t="-9091" b="-3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743696" y="5686278"/>
            <a:ext cx="202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i)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(iii)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হতে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877537" y="6070787"/>
                <a:ext cx="29718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𝒍𝒌</m:t>
                    </m:r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𝒌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537" y="6070787"/>
                <a:ext cx="2971800" cy="532966"/>
              </a:xfrm>
              <a:prstGeom prst="rect">
                <a:avLst/>
              </a:prstGeom>
              <a:blipFill rotWithShape="1">
                <a:blip r:embed="rId10"/>
                <a:stretch>
                  <a:fillRect l="-4098"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nip Diagonal Corner Rectangle 16"/>
          <p:cNvSpPr/>
          <p:nvPr/>
        </p:nvSpPr>
        <p:spPr>
          <a:xfrm>
            <a:off x="5278582" y="448236"/>
            <a:ext cx="3503469" cy="1244779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n </a:t>
            </a:r>
            <a:r>
              <a:rPr lang="bn-IN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তম পদ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( n-1) d</a:t>
            </a:r>
          </a:p>
          <a:p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88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3298" y="144764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36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5733" y="496315"/>
            <a:ext cx="3872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700" dirty="0" smtClean="0">
                <a:latin typeface="NikoshBAN" pitchFamily="2" charset="0"/>
                <a:cs typeface="NikoshBAN" pitchFamily="2" charset="0"/>
              </a:rPr>
              <a:t> ক হতে প্রাপ্ত, </a:t>
            </a:r>
            <a:endParaRPr lang="bn-IN" sz="2700" dirty="0" smtClean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676400" y="872836"/>
                <a:ext cx="60579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+(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</m:oMath>
                </a14:m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 =</a:t>
                </a:r>
                <a:r>
                  <a:rPr lang="en-US" sz="2800" b="1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…….(i)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872836"/>
                <a:ext cx="6057900" cy="532966"/>
              </a:xfrm>
              <a:prstGeom prst="rect">
                <a:avLst/>
              </a:prstGeom>
              <a:blipFill rotWithShape="1">
                <a:blip r:embed="rId2"/>
                <a:stretch>
                  <a:fillRect l="-2012" t="-13636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676400" y="1405802"/>
                <a:ext cx="60579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+(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𝒌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…….(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ii)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405802"/>
                <a:ext cx="6057900" cy="532966"/>
              </a:xfrm>
              <a:prstGeom prst="rect">
                <a:avLst/>
              </a:prstGeom>
              <a:blipFill rotWithShape="1">
                <a:blip r:embed="rId3"/>
                <a:stretch>
                  <a:fillRect l="-2012" t="-1379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222660" y="1938767"/>
            <a:ext cx="3872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700" dirty="0" smtClean="0">
                <a:latin typeface="NikoshBAN" pitchFamily="2" charset="0"/>
                <a:cs typeface="NikoshBAN" pitchFamily="2" charset="0"/>
              </a:rPr>
              <a:t> খ হতে প্রাপ্ত, </a:t>
            </a:r>
            <a:endParaRPr lang="bn-IN" sz="2700" dirty="0" smtClean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683327" y="2286000"/>
                <a:ext cx="4223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  = 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  <m:r>
                      <a:rPr lang="bn-IN" sz="2800" b="1" i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…….(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iii)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327" y="2286000"/>
                <a:ext cx="4223903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2886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98315" y="2667000"/>
                <a:ext cx="41806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∴</m:t>
                      </m:r>
                      <m:r>
                        <m:rPr>
                          <m:nor/>
                        </m:rPr>
                        <a:rPr lang="bn-IN" sz="2800" b="1" dirty="0">
                          <a:latin typeface="NikoshBAN" pitchFamily="2" charset="0"/>
                          <a:cs typeface="NikoshBAN" pitchFamily="2" charset="0"/>
                        </a:rPr>
                        <m:t>ধারাটির প্রথম</m:t>
                      </m:r>
                      <m:r>
                        <m:rPr>
                          <m:nor/>
                        </m:rP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bn-IN" sz="2800" b="1" dirty="0">
                          <a:latin typeface="NikoshBAN" pitchFamily="2" charset="0"/>
                          <a:cs typeface="NikoshBAN" pitchFamily="2" charset="0"/>
                        </a:rPr>
                        <m:t>পদের সমষ্টি</m:t>
                      </m:r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15" y="2667000"/>
                <a:ext cx="418060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765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029691" y="3190220"/>
                <a:ext cx="4184073" cy="907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𝒍</m:t>
                          </m:r>
                          <m:r>
                            <a:rPr lang="bn-IN" sz="2800" b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latin typeface="Cambria Math"/>
                                  <a:cs typeface="Times New Roman" pitchFamily="18" charset="0"/>
                                </a:rPr>
                                <m:t>𝒍</m:t>
                              </m:r>
                              <m:r>
                                <a:rPr lang="bn-IN" sz="2800" b="1"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en-US" sz="2800" b="1" i="1">
                                  <a:latin typeface="Cambria Math"/>
                                  <a:cs typeface="Times New Roman" pitchFamily="18" charset="0"/>
                                </a:rPr>
                                <m:t>𝒌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𝒅</m:t>
                          </m:r>
                        </m:e>
                      </m:d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691" y="3190220"/>
                <a:ext cx="4184073" cy="907941"/>
              </a:xfrm>
              <a:prstGeom prst="rect">
                <a:avLst/>
              </a:prstGeom>
              <a:blipFill rotWithShape="1">
                <a:blip r:embed="rId6"/>
                <a:stretch>
                  <a:fillRect r="-2624" b="-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569020" y="4098161"/>
                <a:ext cx="6781801" cy="907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bn-IN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𝒍</m:t>
                          </m:r>
                          <m:r>
                            <a:rPr lang="bn-IN" sz="2800" b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latin typeface="Cambria Math"/>
                                  <a:cs typeface="Times New Roman" pitchFamily="18" charset="0"/>
                                </a:rPr>
                                <m:t>𝒍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𝒅</m:t>
                          </m:r>
                          <m:r>
                            <a:rPr lang="bn-IN" sz="2800" b="1" i="1" smtClean="0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𝒌</m:t>
                              </m:r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𝒅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𝒅</m:t>
                          </m:r>
                        </m:e>
                      </m:d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020" y="4098161"/>
                <a:ext cx="6781801" cy="907941"/>
              </a:xfrm>
              <a:prstGeom prst="rect">
                <a:avLst/>
              </a:prstGeom>
              <a:blipFill rotWithShape="1">
                <a:blip r:embed="rId7"/>
                <a:stretch>
                  <a:fillRect r="-1797" b="-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558636" y="4976500"/>
                <a:ext cx="4377170" cy="719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bn-IN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  <m:r>
                          <a:rPr lang="bn-IN" sz="2800" b="1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𝒌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(</m:t>
                    </m:r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r>
                      <a:rPr lang="bn-IN" sz="2800" b="1" i="1">
                        <a:latin typeface="Cambria Math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𝒌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𝒍</m:t>
                    </m:r>
                    <m:r>
                      <a:rPr lang="bn-IN" sz="2800" b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36" y="4976500"/>
                <a:ext cx="4377170" cy="719108"/>
              </a:xfrm>
              <a:prstGeom prst="rect">
                <a:avLst/>
              </a:prstGeom>
              <a:blipFill rotWithShape="1">
                <a:blip r:embed="rId8"/>
                <a:stretch>
                  <a:fillRect b="-9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759152" y="5074444"/>
            <a:ext cx="2851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i),(ii)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(iii)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হতে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63236" y="5809163"/>
                <a:ext cx="7543799" cy="62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  <a:cs typeface="Times New Roman" pitchFamily="18" charset="0"/>
                      </a:rPr>
                      <m:t>∴ </m:t>
                    </m:r>
                  </m:oMath>
                </a14:m>
                <a:r>
                  <a:rPr lang="bn-IN" sz="2400" b="1" dirty="0">
                    <a:latin typeface="NikoshBAN" pitchFamily="2" charset="0"/>
                    <a:cs typeface="NikoshBAN" pitchFamily="2" charset="0"/>
                  </a:rPr>
                  <a:t>ধারাটির প্রথম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cs typeface="Times New Roman" pitchFamily="18" charset="0"/>
                      </a:rPr>
                      <m:t>𝒍</m:t>
                    </m:r>
                    <m:r>
                      <a:rPr lang="en-US" sz="2400" b="1" i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1" i="1">
                        <a:latin typeface="Cambria Math"/>
                        <a:cs typeface="Times New Roman" pitchFamily="18" charset="0"/>
                      </a:rPr>
                      <m:t>𝒌</m:t>
                    </m:r>
                  </m:oMath>
                </a14:m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bn-IN" sz="24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b="1" dirty="0">
                    <a:latin typeface="NikoshBAN" pitchFamily="2" charset="0"/>
                    <a:cs typeface="NikoshBAN" pitchFamily="2" charset="0"/>
                  </a:rPr>
                  <a:t>স</a:t>
                </a:r>
                <a:r>
                  <a:rPr lang="bn-IN" sz="2400" b="1" dirty="0">
                    <a:latin typeface="Times New Roman" pitchFamily="18" charset="0"/>
                    <a:cs typeface="NikoshBAN" pitchFamily="2" charset="0"/>
                  </a:rPr>
                  <a:t>ংখ্যক পদের সমষ্টি </a:t>
                </a:r>
                <a:r>
                  <a:rPr lang="bn-IN" sz="2400" b="1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𝒍</m:t>
                        </m:r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𝒌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latin typeface="Cambria Math"/>
                        <a:cs typeface="NikoshBAN" pitchFamily="2" charset="0"/>
                      </a:rPr>
                      <m:t>(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𝒍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latin typeface="Cambria Math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𝒌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400" b="1" i="1">
                        <a:latin typeface="Cambria Math"/>
                        <a:cs typeface="NikoshBAN" pitchFamily="2" charset="0"/>
                      </a:rPr>
                      <m:t>𝒍</m:t>
                    </m:r>
                    <m:r>
                      <a:rPr lang="en-US" sz="2400" b="1" i="1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400" b="1" i="1">
                        <a:latin typeface="Cambria Math"/>
                        <a:cs typeface="NikoshBAN" pitchFamily="2" charset="0"/>
                      </a:rPr>
                      <m:t>𝒌</m:t>
                    </m:r>
                    <m:r>
                      <a:rPr lang="en-US" sz="2400" b="1" i="1">
                        <a:latin typeface="Cambria Math"/>
                        <a:cs typeface="NikoshBAN" pitchFamily="2" charset="0"/>
                      </a:rPr>
                      <m:t>)</m:t>
                    </m:r>
                  </m:oMath>
                </a14:m>
                <a:endParaRPr lang="en-US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36" y="5809163"/>
                <a:ext cx="7543799" cy="629660"/>
              </a:xfrm>
              <a:prstGeom prst="rect">
                <a:avLst/>
              </a:prstGeom>
              <a:blipFill rotWithShape="1">
                <a:blip r:embed="rId9"/>
                <a:stretch>
                  <a:fillRect r="-162" b="-12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890900" y="6276132"/>
            <a:ext cx="1832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প্রমাণিত)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98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709</Words>
  <Application>Microsoft Office PowerPoint</Application>
  <PresentationFormat>On-screen Show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74</cp:revision>
  <dcterms:created xsi:type="dcterms:W3CDTF">2006-08-16T00:00:00Z</dcterms:created>
  <dcterms:modified xsi:type="dcterms:W3CDTF">2020-02-14T16:33:51Z</dcterms:modified>
</cp:coreProperties>
</file>