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5"/>
  </p:notesMasterIdLst>
  <p:sldIdLst>
    <p:sldId id="258" r:id="rId2"/>
    <p:sldId id="260" r:id="rId3"/>
    <p:sldId id="289" r:id="rId4"/>
    <p:sldId id="262" r:id="rId5"/>
    <p:sldId id="263" r:id="rId6"/>
    <p:sldId id="264" r:id="rId7"/>
    <p:sldId id="287" r:id="rId8"/>
    <p:sldId id="290" r:id="rId9"/>
    <p:sldId id="291" r:id="rId10"/>
    <p:sldId id="293" r:id="rId11"/>
    <p:sldId id="294" r:id="rId12"/>
    <p:sldId id="315" r:id="rId13"/>
    <p:sldId id="305" r:id="rId14"/>
    <p:sldId id="316" r:id="rId15"/>
    <p:sldId id="268" r:id="rId16"/>
    <p:sldId id="317" r:id="rId17"/>
    <p:sldId id="304" r:id="rId18"/>
    <p:sldId id="295" r:id="rId19"/>
    <p:sldId id="318" r:id="rId20"/>
    <p:sldId id="324" r:id="rId21"/>
    <p:sldId id="320" r:id="rId22"/>
    <p:sldId id="302" r:id="rId23"/>
    <p:sldId id="321" r:id="rId24"/>
    <p:sldId id="301" r:id="rId25"/>
    <p:sldId id="322" r:id="rId26"/>
    <p:sldId id="300" r:id="rId27"/>
    <p:sldId id="296" r:id="rId28"/>
    <p:sldId id="269" r:id="rId29"/>
    <p:sldId id="299" r:id="rId30"/>
    <p:sldId id="325" r:id="rId31"/>
    <p:sldId id="326" r:id="rId32"/>
    <p:sldId id="275" r:id="rId33"/>
    <p:sldId id="314" r:id="rId34"/>
    <p:sldId id="313" r:id="rId35"/>
    <p:sldId id="312" r:id="rId36"/>
    <p:sldId id="311" r:id="rId37"/>
    <p:sldId id="310" r:id="rId38"/>
    <p:sldId id="309" r:id="rId39"/>
    <p:sldId id="308" r:id="rId40"/>
    <p:sldId id="307" r:id="rId41"/>
    <p:sldId id="306" r:id="rId42"/>
    <p:sldId id="277" r:id="rId43"/>
    <p:sldId id="278" r:id="rId44"/>
    <p:sldId id="279" r:id="rId45"/>
    <p:sldId id="280" r:id="rId46"/>
    <p:sldId id="281" r:id="rId47"/>
    <p:sldId id="282" r:id="rId48"/>
    <p:sldId id="283" r:id="rId49"/>
    <p:sldId id="298" r:id="rId50"/>
    <p:sldId id="284" r:id="rId51"/>
    <p:sldId id="297" r:id="rId52"/>
    <p:sldId id="292" r:id="rId53"/>
    <p:sldId id="286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0" autoAdjust="0"/>
    <p:restoredTop sz="94608" autoAdjust="0"/>
  </p:normalViewPr>
  <p:slideViewPr>
    <p:cSldViewPr>
      <p:cViewPr varScale="1">
        <p:scale>
          <a:sx n="64" d="100"/>
          <a:sy n="64" d="100"/>
        </p:scale>
        <p:origin x="-136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C9910-3755-459A-9F25-2EC69D742EE8}" type="datetimeFigureOut">
              <a:rPr lang="en-US" smtClean="0"/>
              <a:t>14-Feb-20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40C90-C1B7-457D-BC42-46CF91EA66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610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219D2-D9E8-4A8B-8EF4-8140AA9CC31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48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059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676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396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572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55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935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997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287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144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38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706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14-Feb-20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592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audio" Target="../media/audio1.wav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1.gif"/><Relationship Id="rId4" Type="http://schemas.openxmlformats.org/officeDocument/2006/relationships/audio" Target="../media/audio2.wav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openxmlformats.org/officeDocument/2006/relationships/image" Target="../media/image35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10" Type="http://schemas.openxmlformats.org/officeDocument/2006/relationships/image" Target="../media/image13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0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00" y="5334000"/>
            <a:ext cx="866775" cy="1247775"/>
          </a:xfrm>
          <a:prstGeom prst="rect">
            <a:avLst/>
          </a:prstGeom>
        </p:spPr>
      </p:pic>
      <p:pic>
        <p:nvPicPr>
          <p:cNvPr id="3" name="Picture 2" descr="@.10.Flownr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3800" y="1371599"/>
            <a:ext cx="2438400" cy="3335283"/>
          </a:xfrm>
          <a:prstGeom prst="rect">
            <a:avLst/>
          </a:prstGeom>
        </p:spPr>
      </p:pic>
      <p:pic>
        <p:nvPicPr>
          <p:cNvPr id="4" name="Picture 3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600" y="5334000"/>
            <a:ext cx="866775" cy="1247775"/>
          </a:xfrm>
          <a:prstGeom prst="rect">
            <a:avLst/>
          </a:prstGeom>
        </p:spPr>
      </p:pic>
      <p:pic>
        <p:nvPicPr>
          <p:cNvPr id="5" name="Picture 4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8400" y="5257800"/>
            <a:ext cx="866775" cy="1247775"/>
          </a:xfrm>
          <a:prstGeom prst="rect">
            <a:avLst/>
          </a:prstGeom>
        </p:spPr>
      </p:pic>
      <p:pic>
        <p:nvPicPr>
          <p:cNvPr id="6" name="Picture 5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5257800"/>
            <a:ext cx="866775" cy="1247775"/>
          </a:xfrm>
          <a:prstGeom prst="rect">
            <a:avLst/>
          </a:prstGeom>
        </p:spPr>
      </p:pic>
      <p:pic>
        <p:nvPicPr>
          <p:cNvPr id="7" name="Picture 6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5181600"/>
            <a:ext cx="866775" cy="1247775"/>
          </a:xfrm>
          <a:prstGeom prst="rect">
            <a:avLst/>
          </a:prstGeom>
        </p:spPr>
      </p:pic>
      <p:pic>
        <p:nvPicPr>
          <p:cNvPr id="8" name="Picture 7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181600"/>
            <a:ext cx="866775" cy="1247775"/>
          </a:xfrm>
          <a:prstGeom prst="rect">
            <a:avLst/>
          </a:prstGeom>
        </p:spPr>
      </p:pic>
      <p:pic>
        <p:nvPicPr>
          <p:cNvPr id="9" name="Picture 8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0"/>
            <a:ext cx="866775" cy="1247775"/>
          </a:xfrm>
          <a:prstGeom prst="rect">
            <a:avLst/>
          </a:prstGeom>
        </p:spPr>
      </p:pic>
      <p:pic>
        <p:nvPicPr>
          <p:cNvPr id="10" name="Picture 9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0" y="0"/>
            <a:ext cx="866775" cy="1247775"/>
          </a:xfrm>
          <a:prstGeom prst="rect">
            <a:avLst/>
          </a:prstGeom>
        </p:spPr>
      </p:pic>
      <p:pic>
        <p:nvPicPr>
          <p:cNvPr id="11" name="Picture 10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8400" y="0"/>
            <a:ext cx="866775" cy="1247775"/>
          </a:xfrm>
          <a:prstGeom prst="rect">
            <a:avLst/>
          </a:prstGeom>
        </p:spPr>
      </p:pic>
      <p:pic>
        <p:nvPicPr>
          <p:cNvPr id="12" name="Picture 11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00" y="0"/>
            <a:ext cx="866775" cy="1247775"/>
          </a:xfrm>
          <a:prstGeom prst="rect">
            <a:avLst/>
          </a:prstGeom>
        </p:spPr>
      </p:pic>
      <p:pic>
        <p:nvPicPr>
          <p:cNvPr id="13" name="Picture 12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000" y="0"/>
            <a:ext cx="866775" cy="1247775"/>
          </a:xfrm>
          <a:prstGeom prst="rect">
            <a:avLst/>
          </a:prstGeom>
        </p:spPr>
      </p:pic>
      <p:pic>
        <p:nvPicPr>
          <p:cNvPr id="14" name="Picture 13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28600"/>
            <a:ext cx="866775" cy="1247775"/>
          </a:xfrm>
          <a:prstGeom prst="rect">
            <a:avLst/>
          </a:prstGeom>
        </p:spPr>
      </p:pic>
      <p:pic>
        <p:nvPicPr>
          <p:cNvPr id="15" name="Picture 14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0"/>
            <a:ext cx="866775" cy="1247775"/>
          </a:xfrm>
          <a:prstGeom prst="rect">
            <a:avLst/>
          </a:prstGeom>
        </p:spPr>
      </p:pic>
      <p:pic>
        <p:nvPicPr>
          <p:cNvPr id="16" name="Picture 15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381000"/>
            <a:ext cx="866775" cy="1247775"/>
          </a:xfrm>
          <a:prstGeom prst="rect">
            <a:avLst/>
          </a:prstGeom>
        </p:spPr>
      </p:pic>
      <p:pic>
        <p:nvPicPr>
          <p:cNvPr id="17" name="Picture 16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533400"/>
            <a:ext cx="866775" cy="1247775"/>
          </a:xfrm>
          <a:prstGeom prst="rect">
            <a:avLst/>
          </a:prstGeom>
        </p:spPr>
      </p:pic>
      <p:pic>
        <p:nvPicPr>
          <p:cNvPr id="18" name="Picture 17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685800"/>
            <a:ext cx="866775" cy="1247775"/>
          </a:xfrm>
          <a:prstGeom prst="rect">
            <a:avLst/>
          </a:prstGeom>
        </p:spPr>
      </p:pic>
      <p:pic>
        <p:nvPicPr>
          <p:cNvPr id="19" name="Picture 18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838200"/>
            <a:ext cx="866775" cy="1247775"/>
          </a:xfrm>
          <a:prstGeom prst="rect">
            <a:avLst/>
          </a:prstGeom>
        </p:spPr>
      </p:pic>
      <p:pic>
        <p:nvPicPr>
          <p:cNvPr id="20" name="Picture 19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990600"/>
            <a:ext cx="866775" cy="1247775"/>
          </a:xfrm>
          <a:prstGeom prst="rect">
            <a:avLst/>
          </a:prstGeom>
        </p:spPr>
      </p:pic>
      <p:pic>
        <p:nvPicPr>
          <p:cNvPr id="21" name="Picture 20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1143000"/>
            <a:ext cx="866775" cy="1247775"/>
          </a:xfrm>
          <a:prstGeom prst="rect">
            <a:avLst/>
          </a:prstGeom>
        </p:spPr>
      </p:pic>
      <p:pic>
        <p:nvPicPr>
          <p:cNvPr id="22" name="Picture 21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1295400"/>
            <a:ext cx="866775" cy="1247775"/>
          </a:xfrm>
          <a:prstGeom prst="rect">
            <a:avLst/>
          </a:prstGeom>
        </p:spPr>
      </p:pic>
      <p:pic>
        <p:nvPicPr>
          <p:cNvPr id="23" name="Picture 22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1447800"/>
            <a:ext cx="866775" cy="1247775"/>
          </a:xfrm>
          <a:prstGeom prst="rect">
            <a:avLst/>
          </a:prstGeom>
        </p:spPr>
      </p:pic>
      <p:pic>
        <p:nvPicPr>
          <p:cNvPr id="24" name="Picture 23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600" y="1600200"/>
            <a:ext cx="866775" cy="1247775"/>
          </a:xfrm>
          <a:prstGeom prst="rect">
            <a:avLst/>
          </a:prstGeom>
        </p:spPr>
      </p:pic>
      <p:pic>
        <p:nvPicPr>
          <p:cNvPr id="25" name="Picture 24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1752600"/>
            <a:ext cx="866775" cy="1247775"/>
          </a:xfrm>
          <a:prstGeom prst="rect">
            <a:avLst/>
          </a:prstGeom>
        </p:spPr>
      </p:pic>
      <p:pic>
        <p:nvPicPr>
          <p:cNvPr id="26" name="Picture 25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1905000"/>
            <a:ext cx="866775" cy="1247775"/>
          </a:xfrm>
          <a:prstGeom prst="rect">
            <a:avLst/>
          </a:prstGeom>
        </p:spPr>
      </p:pic>
      <p:pic>
        <p:nvPicPr>
          <p:cNvPr id="27" name="Picture 26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0" y="2057400"/>
            <a:ext cx="866775" cy="1247775"/>
          </a:xfrm>
          <a:prstGeom prst="rect">
            <a:avLst/>
          </a:prstGeom>
        </p:spPr>
      </p:pic>
      <p:pic>
        <p:nvPicPr>
          <p:cNvPr id="28" name="Picture 27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00" y="2209800"/>
            <a:ext cx="866775" cy="1247775"/>
          </a:xfrm>
          <a:prstGeom prst="rect">
            <a:avLst/>
          </a:prstGeom>
        </p:spPr>
      </p:pic>
      <p:pic>
        <p:nvPicPr>
          <p:cNvPr id="29" name="Picture 28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600" y="2362200"/>
            <a:ext cx="866775" cy="1247775"/>
          </a:xfrm>
          <a:prstGeom prst="rect">
            <a:avLst/>
          </a:prstGeom>
        </p:spPr>
      </p:pic>
      <p:pic>
        <p:nvPicPr>
          <p:cNvPr id="30" name="Picture 29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0" y="2514600"/>
            <a:ext cx="866775" cy="1247775"/>
          </a:xfrm>
          <a:prstGeom prst="rect">
            <a:avLst/>
          </a:prstGeom>
        </p:spPr>
      </p:pic>
      <p:pic>
        <p:nvPicPr>
          <p:cNvPr id="31" name="Picture 30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8400" y="2667000"/>
            <a:ext cx="866775" cy="1247775"/>
          </a:xfrm>
          <a:prstGeom prst="rect">
            <a:avLst/>
          </a:prstGeom>
        </p:spPr>
      </p:pic>
      <p:pic>
        <p:nvPicPr>
          <p:cNvPr id="32" name="Picture 31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800" y="2819400"/>
            <a:ext cx="866775" cy="1247775"/>
          </a:xfrm>
          <a:prstGeom prst="rect">
            <a:avLst/>
          </a:prstGeom>
        </p:spPr>
      </p:pic>
      <p:pic>
        <p:nvPicPr>
          <p:cNvPr id="33" name="Picture 32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0" y="2971800"/>
            <a:ext cx="866775" cy="1247775"/>
          </a:xfrm>
          <a:prstGeom prst="rect">
            <a:avLst/>
          </a:prstGeom>
        </p:spPr>
      </p:pic>
      <p:pic>
        <p:nvPicPr>
          <p:cNvPr id="34" name="Picture 33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600" y="3124200"/>
            <a:ext cx="866775" cy="1247775"/>
          </a:xfrm>
          <a:prstGeom prst="rect">
            <a:avLst/>
          </a:prstGeom>
        </p:spPr>
      </p:pic>
      <p:pic>
        <p:nvPicPr>
          <p:cNvPr id="35" name="Picture 34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0" y="3276600"/>
            <a:ext cx="866775" cy="1247775"/>
          </a:xfrm>
          <a:prstGeom prst="rect">
            <a:avLst/>
          </a:prstGeom>
        </p:spPr>
      </p:pic>
      <p:pic>
        <p:nvPicPr>
          <p:cNvPr id="36" name="Picture 35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00" y="3429000"/>
            <a:ext cx="866775" cy="1247775"/>
          </a:xfrm>
          <a:prstGeom prst="rect">
            <a:avLst/>
          </a:prstGeom>
        </p:spPr>
      </p:pic>
      <p:pic>
        <p:nvPicPr>
          <p:cNvPr id="37" name="Picture 36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3581400"/>
            <a:ext cx="866775" cy="1247775"/>
          </a:xfrm>
          <a:prstGeom prst="rect">
            <a:avLst/>
          </a:prstGeom>
        </p:spPr>
      </p:pic>
      <p:pic>
        <p:nvPicPr>
          <p:cNvPr id="38" name="Picture 37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5200" y="3733800"/>
            <a:ext cx="866775" cy="1247775"/>
          </a:xfrm>
          <a:prstGeom prst="rect">
            <a:avLst/>
          </a:prstGeom>
        </p:spPr>
      </p:pic>
      <p:pic>
        <p:nvPicPr>
          <p:cNvPr id="39" name="Picture 38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3886200"/>
            <a:ext cx="866775" cy="1247775"/>
          </a:xfrm>
          <a:prstGeom prst="rect">
            <a:avLst/>
          </a:prstGeom>
        </p:spPr>
      </p:pic>
      <p:pic>
        <p:nvPicPr>
          <p:cNvPr id="40" name="Picture 39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0" y="4038600"/>
            <a:ext cx="866775" cy="1247775"/>
          </a:xfrm>
          <a:prstGeom prst="rect">
            <a:avLst/>
          </a:prstGeom>
        </p:spPr>
      </p:pic>
      <p:pic>
        <p:nvPicPr>
          <p:cNvPr id="41" name="Picture 40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400" y="4191000"/>
            <a:ext cx="866775" cy="1247775"/>
          </a:xfrm>
          <a:prstGeom prst="rect">
            <a:avLst/>
          </a:prstGeom>
        </p:spPr>
      </p:pic>
      <p:pic>
        <p:nvPicPr>
          <p:cNvPr id="42" name="Picture 41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800" y="4343400"/>
            <a:ext cx="866775" cy="1247775"/>
          </a:xfrm>
          <a:prstGeom prst="rect">
            <a:avLst/>
          </a:prstGeom>
        </p:spPr>
      </p:pic>
      <p:pic>
        <p:nvPicPr>
          <p:cNvPr id="43" name="Picture 42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200" y="4495800"/>
            <a:ext cx="866775" cy="1247775"/>
          </a:xfrm>
          <a:prstGeom prst="rect">
            <a:avLst/>
          </a:prstGeom>
        </p:spPr>
      </p:pic>
      <p:pic>
        <p:nvPicPr>
          <p:cNvPr id="44" name="Picture 43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4648200"/>
            <a:ext cx="866775" cy="1247775"/>
          </a:xfrm>
          <a:prstGeom prst="rect">
            <a:avLst/>
          </a:prstGeom>
        </p:spPr>
      </p:pic>
      <p:pic>
        <p:nvPicPr>
          <p:cNvPr id="46" name="Picture 45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5334000"/>
            <a:ext cx="866775" cy="1247775"/>
          </a:xfrm>
          <a:prstGeom prst="rect">
            <a:avLst/>
          </a:prstGeom>
        </p:spPr>
      </p:pic>
      <p:pic>
        <p:nvPicPr>
          <p:cNvPr id="47" name="Picture 46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7225" y="5334000"/>
            <a:ext cx="866775" cy="1247775"/>
          </a:xfrm>
          <a:prstGeom prst="rect">
            <a:avLst/>
          </a:prstGeom>
        </p:spPr>
      </p:pic>
      <p:pic>
        <p:nvPicPr>
          <p:cNvPr id="48" name="Picture 47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0" y="152400"/>
            <a:ext cx="866775" cy="1247775"/>
          </a:xfrm>
          <a:prstGeom prst="rect">
            <a:avLst/>
          </a:prstGeom>
        </p:spPr>
      </p:pic>
      <p:pic>
        <p:nvPicPr>
          <p:cNvPr id="49" name="Picture 48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304800"/>
            <a:ext cx="866775" cy="1247775"/>
          </a:xfrm>
          <a:prstGeom prst="rect">
            <a:avLst/>
          </a:prstGeom>
        </p:spPr>
      </p:pic>
      <p:pic>
        <p:nvPicPr>
          <p:cNvPr id="50" name="Picture 49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457200"/>
            <a:ext cx="866775" cy="1247775"/>
          </a:xfrm>
          <a:prstGeom prst="rect">
            <a:avLst/>
          </a:prstGeom>
        </p:spPr>
      </p:pic>
      <p:pic>
        <p:nvPicPr>
          <p:cNvPr id="51" name="Picture 50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609600"/>
            <a:ext cx="866775" cy="1247775"/>
          </a:xfrm>
          <a:prstGeom prst="rect">
            <a:avLst/>
          </a:prstGeom>
        </p:spPr>
      </p:pic>
      <p:pic>
        <p:nvPicPr>
          <p:cNvPr id="52" name="Picture 51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762000"/>
            <a:ext cx="866775" cy="1247775"/>
          </a:xfrm>
          <a:prstGeom prst="rect">
            <a:avLst/>
          </a:prstGeom>
        </p:spPr>
      </p:pic>
      <p:pic>
        <p:nvPicPr>
          <p:cNvPr id="53" name="Picture 52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0" y="914400"/>
            <a:ext cx="866775" cy="1247775"/>
          </a:xfrm>
          <a:prstGeom prst="rect">
            <a:avLst/>
          </a:prstGeom>
        </p:spPr>
      </p:pic>
      <p:pic>
        <p:nvPicPr>
          <p:cNvPr id="54" name="Picture 53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1066800"/>
            <a:ext cx="866775" cy="1247775"/>
          </a:xfrm>
          <a:prstGeom prst="rect">
            <a:avLst/>
          </a:prstGeom>
        </p:spPr>
      </p:pic>
      <p:pic>
        <p:nvPicPr>
          <p:cNvPr id="55" name="Picture 54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1219200"/>
            <a:ext cx="866775" cy="1247775"/>
          </a:xfrm>
          <a:prstGeom prst="rect">
            <a:avLst/>
          </a:prstGeom>
        </p:spPr>
      </p:pic>
      <p:pic>
        <p:nvPicPr>
          <p:cNvPr id="56" name="Picture 55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600" y="1371600"/>
            <a:ext cx="866775" cy="1247775"/>
          </a:xfrm>
          <a:prstGeom prst="rect">
            <a:avLst/>
          </a:prstGeom>
        </p:spPr>
      </p:pic>
      <p:pic>
        <p:nvPicPr>
          <p:cNvPr id="57" name="Picture 56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0" y="1524000"/>
            <a:ext cx="866775" cy="1247775"/>
          </a:xfrm>
          <a:prstGeom prst="rect">
            <a:avLst/>
          </a:prstGeom>
        </p:spPr>
      </p:pic>
      <p:pic>
        <p:nvPicPr>
          <p:cNvPr id="58" name="Picture 57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400" y="1676400"/>
            <a:ext cx="866775" cy="1247775"/>
          </a:xfrm>
          <a:prstGeom prst="rect">
            <a:avLst/>
          </a:prstGeom>
        </p:spPr>
      </p:pic>
      <p:pic>
        <p:nvPicPr>
          <p:cNvPr id="59" name="Picture 58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1828800"/>
            <a:ext cx="866775" cy="1247775"/>
          </a:xfrm>
          <a:prstGeom prst="rect">
            <a:avLst/>
          </a:prstGeom>
        </p:spPr>
      </p:pic>
      <p:pic>
        <p:nvPicPr>
          <p:cNvPr id="60" name="Picture 59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0" y="1981200"/>
            <a:ext cx="866775" cy="1247775"/>
          </a:xfrm>
          <a:prstGeom prst="rect">
            <a:avLst/>
          </a:prstGeom>
        </p:spPr>
      </p:pic>
      <p:pic>
        <p:nvPicPr>
          <p:cNvPr id="61" name="Picture 60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600" y="2133600"/>
            <a:ext cx="866775" cy="1247775"/>
          </a:xfrm>
          <a:prstGeom prst="rect">
            <a:avLst/>
          </a:prstGeom>
        </p:spPr>
      </p:pic>
      <p:pic>
        <p:nvPicPr>
          <p:cNvPr id="62" name="Picture 61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7000" y="2286000"/>
            <a:ext cx="866775" cy="1247775"/>
          </a:xfrm>
          <a:prstGeom prst="rect">
            <a:avLst/>
          </a:prstGeom>
        </p:spPr>
      </p:pic>
      <p:pic>
        <p:nvPicPr>
          <p:cNvPr id="63" name="Picture 62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00" y="2438400"/>
            <a:ext cx="866775" cy="1247775"/>
          </a:xfrm>
          <a:prstGeom prst="rect">
            <a:avLst/>
          </a:prstGeom>
        </p:spPr>
      </p:pic>
      <p:pic>
        <p:nvPicPr>
          <p:cNvPr id="64" name="Picture 63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800" y="2590800"/>
            <a:ext cx="866775" cy="1247775"/>
          </a:xfrm>
          <a:prstGeom prst="rect">
            <a:avLst/>
          </a:prstGeom>
        </p:spPr>
      </p:pic>
      <p:pic>
        <p:nvPicPr>
          <p:cNvPr id="65" name="Picture 64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4200" y="2743200"/>
            <a:ext cx="866775" cy="1247775"/>
          </a:xfrm>
          <a:prstGeom prst="rect">
            <a:avLst/>
          </a:prstGeom>
        </p:spPr>
      </p:pic>
      <p:pic>
        <p:nvPicPr>
          <p:cNvPr id="66" name="Picture 65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7225" y="838200"/>
            <a:ext cx="866775" cy="1600200"/>
          </a:xfrm>
          <a:prstGeom prst="rect">
            <a:avLst/>
          </a:prstGeom>
        </p:spPr>
      </p:pic>
      <p:pic>
        <p:nvPicPr>
          <p:cNvPr id="68" name="Picture 67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0" y="5334000"/>
            <a:ext cx="866775" cy="1247775"/>
          </a:xfrm>
          <a:prstGeom prst="rect">
            <a:avLst/>
          </a:prstGeom>
        </p:spPr>
      </p:pic>
      <p:pic>
        <p:nvPicPr>
          <p:cNvPr id="69" name="Picture 68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5334000"/>
            <a:ext cx="866775" cy="1247775"/>
          </a:xfrm>
          <a:prstGeom prst="rect">
            <a:avLst/>
          </a:prstGeom>
        </p:spPr>
      </p:pic>
      <p:pic>
        <p:nvPicPr>
          <p:cNvPr id="70" name="Picture 69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5257800"/>
            <a:ext cx="866775" cy="1247775"/>
          </a:xfrm>
          <a:prstGeom prst="rect">
            <a:avLst/>
          </a:prstGeom>
        </p:spPr>
      </p:pic>
      <p:pic>
        <p:nvPicPr>
          <p:cNvPr id="71" name="Picture 70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0" y="5257800"/>
            <a:ext cx="866775" cy="1247775"/>
          </a:xfrm>
          <a:prstGeom prst="rect">
            <a:avLst/>
          </a:prstGeom>
        </p:spPr>
      </p:pic>
      <p:pic>
        <p:nvPicPr>
          <p:cNvPr id="72" name="Picture 71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3800" y="5334000"/>
            <a:ext cx="866775" cy="1247775"/>
          </a:xfrm>
          <a:prstGeom prst="rect">
            <a:avLst/>
          </a:prstGeom>
        </p:spPr>
      </p:pic>
      <p:pic>
        <p:nvPicPr>
          <p:cNvPr id="73" name="Picture 72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6600" y="2895600"/>
            <a:ext cx="866775" cy="1247775"/>
          </a:xfrm>
          <a:prstGeom prst="rect">
            <a:avLst/>
          </a:prstGeom>
        </p:spPr>
      </p:pic>
      <p:pic>
        <p:nvPicPr>
          <p:cNvPr id="74" name="Picture 73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000" y="3048000"/>
            <a:ext cx="866775" cy="1247775"/>
          </a:xfrm>
          <a:prstGeom prst="rect">
            <a:avLst/>
          </a:prstGeom>
        </p:spPr>
      </p:pic>
      <p:pic>
        <p:nvPicPr>
          <p:cNvPr id="75" name="Picture 74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1400" y="3200400"/>
            <a:ext cx="866775" cy="1247775"/>
          </a:xfrm>
          <a:prstGeom prst="rect">
            <a:avLst/>
          </a:prstGeom>
        </p:spPr>
      </p:pic>
      <p:pic>
        <p:nvPicPr>
          <p:cNvPr id="76" name="Picture 75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3800" y="3352800"/>
            <a:ext cx="866775" cy="1247775"/>
          </a:xfrm>
          <a:prstGeom prst="rect">
            <a:avLst/>
          </a:prstGeom>
        </p:spPr>
      </p:pic>
      <p:pic>
        <p:nvPicPr>
          <p:cNvPr id="77" name="Picture 76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6200" y="3505200"/>
            <a:ext cx="866775" cy="1247775"/>
          </a:xfrm>
          <a:prstGeom prst="rect">
            <a:avLst/>
          </a:prstGeom>
        </p:spPr>
      </p:pic>
      <p:pic>
        <p:nvPicPr>
          <p:cNvPr id="78" name="Picture 77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8600" y="3657600"/>
            <a:ext cx="866775" cy="1247775"/>
          </a:xfrm>
          <a:prstGeom prst="rect">
            <a:avLst/>
          </a:prstGeom>
        </p:spPr>
      </p:pic>
      <p:pic>
        <p:nvPicPr>
          <p:cNvPr id="79" name="Picture 78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000" y="3810000"/>
            <a:ext cx="866775" cy="1247775"/>
          </a:xfrm>
          <a:prstGeom prst="rect">
            <a:avLst/>
          </a:prstGeom>
        </p:spPr>
      </p:pic>
      <p:pic>
        <p:nvPicPr>
          <p:cNvPr id="80" name="Picture 79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3962400"/>
            <a:ext cx="866775" cy="1247775"/>
          </a:xfrm>
          <a:prstGeom prst="rect">
            <a:avLst/>
          </a:prstGeom>
        </p:spPr>
      </p:pic>
      <p:pic>
        <p:nvPicPr>
          <p:cNvPr id="81" name="Picture 80" descr="‏(‏05011721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5800" y="4114800"/>
            <a:ext cx="866775" cy="1247775"/>
          </a:xfrm>
          <a:prstGeom prst="rect">
            <a:avLst/>
          </a:prstGeom>
        </p:spPr>
      </p:pic>
      <p:sp>
        <p:nvSpPr>
          <p:cNvPr id="82" name="TextBox 81"/>
          <p:cNvSpPr txBox="1"/>
          <p:nvPr/>
        </p:nvSpPr>
        <p:spPr>
          <a:xfrm>
            <a:off x="914400" y="914400"/>
            <a:ext cx="7315200" cy="5410200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ফুলে ফুলে স্বাগতম</a:t>
            </a:r>
          </a:p>
          <a:p>
            <a:r>
              <a:rPr lang="bn-IN" sz="3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বসন্তের ক্লাসে</a:t>
            </a:r>
            <a:endParaRPr lang="en-US" sz="36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4" name="Picture 83" descr="_k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5113" y="228600"/>
            <a:ext cx="2286000" cy="197069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2950" y="3967594"/>
            <a:ext cx="1723692" cy="95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390965"/>
      </p:ext>
    </p:extLst>
  </p:cSld>
  <p:clrMapOvr>
    <a:masterClrMapping/>
  </p:clrMapOvr>
  <p:transition>
    <p:checker/>
    <p:sndAc>
      <p:stSnd>
        <p:snd r:embed="rId3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build="p" bldLvl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07458" y="229242"/>
            <a:ext cx="8077200" cy="1223496"/>
          </a:xfrm>
          <a:prstGeom prst="ellipse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মূলধনের প্রকারভেদঃ</a:t>
            </a:r>
            <a:endParaRPr lang="en-US" sz="6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1" y="3886200"/>
            <a:ext cx="8696865" cy="2844800"/>
          </a:xfrm>
          <a:prstGeom prst="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itchFamily="2" charset="2"/>
              <a:buChar char="q"/>
            </a:pPr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মালিকানাভিত্তিক মূলধন। 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ব্যবহারভিত্তিক মূলধন। 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স্থায়িত্বভিত্তিক মূলধন। 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1" y="1752600"/>
            <a:ext cx="8696865" cy="1752600"/>
          </a:xfrm>
          <a:prstGeom prst="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অর্থনীতিবিদগণ মূলধন কে সাধারণত তিনভাগে ভাগ করেছেন।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1183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07458" y="396882"/>
            <a:ext cx="8077200" cy="1223496"/>
          </a:xfrm>
          <a:prstGeom prst="ellipse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মালিকানাভিত্তিক </a:t>
            </a:r>
            <a:r>
              <a:rPr lang="bn-IN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মূলধনঃ</a:t>
            </a:r>
            <a:endParaRPr lang="en-US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1" y="2286000"/>
            <a:ext cx="8696865" cy="3810000"/>
          </a:xfrm>
          <a:prstGeom prst="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itchFamily="2" charset="2"/>
              <a:buChar char="q"/>
            </a:pPr>
            <a:r>
              <a:rPr lang="bn-IN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 মূলধন। 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bn-IN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 মূলধন। 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bn-IN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 মূলধন।  </a:t>
            </a:r>
            <a:endParaRPr lang="en-US" sz="6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4664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07458" y="910104"/>
            <a:ext cx="8077200" cy="1223496"/>
          </a:xfrm>
          <a:prstGeom prst="ellipse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</a:t>
            </a:r>
            <a:r>
              <a:rPr lang="en-US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মূলধনঃ</a:t>
            </a:r>
            <a:endParaRPr lang="en-US" sz="6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1" y="2743200"/>
            <a:ext cx="8696865" cy="2844800"/>
          </a:xfrm>
          <a:prstGeom prst="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মূলধন কোনো ব্যক্তি বিশেষের মালিকানায় থাকে তাকে ব্যক্তিগত মূলধন বলে।</a:t>
            </a:r>
            <a:endParaRPr lang="en-US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123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66393"/>
            <a:ext cx="3810000" cy="301020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66395"/>
            <a:ext cx="3934773" cy="3010206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581400"/>
            <a:ext cx="5334000" cy="2971800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283867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07458" y="229242"/>
            <a:ext cx="8077200" cy="1223496"/>
          </a:xfrm>
          <a:prstGeom prst="ellipse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7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মূলধনঃ</a:t>
            </a:r>
            <a:endParaRPr lang="en-US" sz="7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1" y="2286000"/>
            <a:ext cx="8696865" cy="2844800"/>
          </a:xfrm>
          <a:prstGeom prst="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মূলধনের ওপর একটি সমাজের বা দেশের সকল মানুষের অধিকার থাকে তাকে সামাজিক মূলধন বলে।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2127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33400"/>
            <a:ext cx="4010025" cy="25908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95300"/>
            <a:ext cx="3886200" cy="2552700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9" y="3689985"/>
            <a:ext cx="3886201" cy="2582873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3689986"/>
            <a:ext cx="4010025" cy="2582872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7804202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07458" y="229242"/>
            <a:ext cx="8077200" cy="1223496"/>
          </a:xfrm>
          <a:prstGeom prst="ellipse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7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মূলধনঃ</a:t>
            </a:r>
            <a:endParaRPr lang="en-US" sz="7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1" y="1828800"/>
            <a:ext cx="8696865" cy="4724400"/>
          </a:xfrm>
          <a:prstGeom prst="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দেশের সকল মূলধনের সমষ্টিকে জাতীয় মূলধন বলে।</a:t>
            </a:r>
          </a:p>
          <a:p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অর্থাৎ,</a:t>
            </a:r>
          </a:p>
          <a:p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 মূলধন + সামাজিক মূলধন = জাতীয় মূলধন। 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2127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533401"/>
            <a:ext cx="3999130" cy="2871899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84" y="533401"/>
            <a:ext cx="4154016" cy="2871900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09" y="3657600"/>
            <a:ext cx="4182591" cy="2990850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657600"/>
            <a:ext cx="3983890" cy="2990850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8377476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07458" y="229242"/>
            <a:ext cx="8077200" cy="1223496"/>
          </a:xfrm>
          <a:prstGeom prst="ellipse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ব্যবহারভিত্তিক </a:t>
            </a:r>
            <a:r>
              <a:rPr lang="bn-IN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মূলধনঃ</a:t>
            </a:r>
            <a:endParaRPr lang="en-US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1" y="1676400"/>
            <a:ext cx="8839200" cy="4876800"/>
          </a:xfrm>
          <a:prstGeom prst="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itchFamily="2" charset="2"/>
              <a:buChar char="q"/>
            </a:pPr>
            <a:r>
              <a:rPr lang="bn-IN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নিমজ্জমান মূলধন। 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bn-IN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ভাসমান মূলধন। 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bn-IN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ভোগ্য মূলধন। 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bn-IN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উৎপাদক মূলধন।  </a:t>
            </a:r>
            <a:endParaRPr lang="en-US" sz="6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4944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07458" y="229242"/>
            <a:ext cx="8077200" cy="1223496"/>
          </a:xfrm>
          <a:prstGeom prst="ellipse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নিমজ্জমান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মূলধনঃ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1" y="1828800"/>
            <a:ext cx="8696865" cy="4724400"/>
          </a:xfrm>
          <a:prstGeom prst="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মূলধন কেবল একটা বিশেষ ধরণের উৎপাদন ক্ষেত্রে ব্যবহৃত হয় এবং যা অন্য কোনো উৎপাদন কার্যে ব্যবহৃত করা যায় না তাকে বিশিষ্ট মূলধন বা নিমজ্জন মূলধন বলে।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6454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2705725"/>
            <a:ext cx="9144000" cy="1446550"/>
          </a:xfrm>
          <a:prstGeom prst="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r>
              <a:rPr lang="bn-IN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 </a:t>
            </a:r>
            <a:r>
              <a:rPr lang="en-US" sz="8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endParaRPr lang="en-US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09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32" y="381000"/>
            <a:ext cx="4190267" cy="27432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81000"/>
            <a:ext cx="4151530" cy="2743200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581401"/>
            <a:ext cx="4151530" cy="2871899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84" y="3581401"/>
            <a:ext cx="4154016" cy="2871900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3897779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07458" y="229242"/>
            <a:ext cx="8077200" cy="1223496"/>
          </a:xfrm>
          <a:prstGeom prst="ellipse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ভাসমান</a:t>
            </a:r>
            <a:r>
              <a:rPr lang="en-US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মূলধনঃ</a:t>
            </a:r>
            <a:endParaRPr lang="en-US" sz="6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1" y="1828800"/>
            <a:ext cx="8696865" cy="4724400"/>
          </a:xfrm>
          <a:prstGeom prst="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মূলধন একাধিক কার্যে ব্যবহার করা যায় এবং প্রয়োজনবোধে এক স্থান হতে অন্য স্থানে বা এক শিল্প হতে অন্য শিল্পে স্থানান্তর করা যায় </a:t>
            </a:r>
            <a:r>
              <a:rPr lang="bn-IN" sz="5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 ভাসমান</a:t>
            </a:r>
            <a:r>
              <a:rPr lang="en-US" sz="5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 বলে।</a:t>
            </a:r>
            <a:endParaRPr lang="en-US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2351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0" y="3657600"/>
            <a:ext cx="4533900" cy="275035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58898"/>
            <a:ext cx="3886200" cy="2594379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" t="8147" r="2192" b="4144"/>
          <a:stretch/>
        </p:blipFill>
        <p:spPr>
          <a:xfrm>
            <a:off x="4648200" y="674138"/>
            <a:ext cx="4114800" cy="2594379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5887269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07458" y="229242"/>
            <a:ext cx="8077200" cy="1223496"/>
          </a:xfrm>
          <a:prstGeom prst="ellipse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ভোগ্য</a:t>
            </a:r>
            <a:r>
              <a:rPr lang="en-US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মূলধনঃ</a:t>
            </a:r>
            <a:endParaRPr lang="en-US" sz="6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1" y="1828800"/>
            <a:ext cx="8696865" cy="4724400"/>
          </a:xfrm>
          <a:prstGeom prst="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 চলাকালে উৎপাদন কার্যে নিয়োজিত শ্রমিকদের ভরণপোষণ ও জীবনযাত্রা নির্বাহের জন্য যেসব মূলধন ব্যবহৃত হয় তাকে ভোগ্য বলে।</a:t>
            </a:r>
            <a:endParaRPr lang="en-US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2018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2590800" cy="271272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81001"/>
            <a:ext cx="2581810" cy="271272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1" y="3505199"/>
            <a:ext cx="2560319" cy="3050381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977" y="381000"/>
            <a:ext cx="2845111" cy="2712720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888" y="3505200"/>
            <a:ext cx="2743200" cy="3050381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505199"/>
            <a:ext cx="2581810" cy="3050382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0227360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07458" y="229242"/>
            <a:ext cx="8077200" cy="1223496"/>
          </a:xfrm>
          <a:prstGeom prst="ellipse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উৎপাদক</a:t>
            </a:r>
            <a:r>
              <a:rPr lang="en-US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মূলধনঃ</a:t>
            </a:r>
            <a:endParaRPr lang="en-US" sz="6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1" y="1828800"/>
            <a:ext cx="8696865" cy="4724400"/>
          </a:xfrm>
          <a:prstGeom prst="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যেসব মূলধন উৎপাদন কার্যে প্রত্যক্ষভাবে সহায়তা করে তাকে উৎপাদক মূলধন  বলে।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9503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" y="2315172"/>
            <a:ext cx="3810000" cy="3049308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6" t="2711" r="3770" b="8872"/>
          <a:stretch/>
        </p:blipFill>
        <p:spPr>
          <a:xfrm>
            <a:off x="4815840" y="2299932"/>
            <a:ext cx="3779520" cy="3049308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7461877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9081" y="457200"/>
            <a:ext cx="8077200" cy="1223496"/>
          </a:xfrm>
          <a:prstGeom prst="ellipse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স্থায়িত্বভিত্তিক </a:t>
            </a:r>
            <a:r>
              <a:rPr lang="bn-IN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মূলধনঃ 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1" y="2286000"/>
            <a:ext cx="8696865" cy="2844800"/>
          </a:xfrm>
          <a:prstGeom prst="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itchFamily="2" charset="2"/>
              <a:buChar char="q"/>
            </a:pPr>
            <a:r>
              <a:rPr lang="bn-IN" sz="8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স্থায়ী মূলধন। 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bn-IN" sz="8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চলতি মূলধন।</a:t>
            </a:r>
          </a:p>
        </p:txBody>
      </p:sp>
    </p:spTree>
    <p:extLst>
      <p:ext uri="{BB962C8B-B14F-4D97-AF65-F5344CB8AC3E}">
        <p14:creationId xmlns:p14="http://schemas.microsoft.com/office/powerpoint/2010/main" val="32310728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1447800"/>
            <a:ext cx="8839200" cy="1200329"/>
          </a:xfrm>
          <a:prstGeom prst="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txBody>
          <a:bodyPr wrap="square" numCol="1" rtlCol="0">
            <a:spAutoFit/>
          </a:bodyPr>
          <a:lstStyle/>
          <a:p>
            <a:pPr algn="ctr"/>
            <a:r>
              <a:rPr lang="bn-BD" sz="7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স্থায়ী মূলধনঃ</a:t>
            </a:r>
            <a:endParaRPr lang="en-US" sz="7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3005911"/>
            <a:ext cx="8839200" cy="1938992"/>
          </a:xfrm>
          <a:prstGeom prst="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bn-BD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স্থায়ী মূলধনঃ</a:t>
            </a:r>
            <a:r>
              <a:rPr lang="bn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যেসব </a:t>
            </a:r>
            <a:r>
              <a:rPr lang="bn-BD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 উৎপাদন ক্ষেএে </a:t>
            </a:r>
            <a:r>
              <a:rPr lang="bn-BD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দীর্ঘসময় ধরে বার বার ব্যবহার করা যায় তাকে স্থায়ী মূলধন বলে। </a:t>
            </a:r>
            <a:endParaRPr lang="en-AU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5221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" t="5789" r="506" b="7374"/>
          <a:stretch/>
        </p:blipFill>
        <p:spPr>
          <a:xfrm>
            <a:off x="4800601" y="716280"/>
            <a:ext cx="4038599" cy="2632514"/>
          </a:xfrm>
          <a:prstGeom prst="rect">
            <a:avLst/>
          </a:prstGeom>
          <a:ln w="76200">
            <a:solidFill>
              <a:srgbClr val="7030A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7"/>
          <a:stretch/>
        </p:blipFill>
        <p:spPr>
          <a:xfrm>
            <a:off x="304800" y="716280"/>
            <a:ext cx="4191000" cy="2632514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3657600"/>
            <a:ext cx="4190999" cy="2676525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1" y="3581400"/>
            <a:ext cx="4038600" cy="2752724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7165790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15" y="32833"/>
            <a:ext cx="9144000" cy="6858000"/>
          </a:xfrm>
          <a:prstGeom prst="rect">
            <a:avLst/>
          </a:prstGeom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247" y="234751"/>
            <a:ext cx="2844353" cy="2127449"/>
          </a:xfrm>
          <a:prstGeom prst="rect">
            <a:avLst/>
          </a:prstGeom>
          <a:ln w="76200">
            <a:solidFill>
              <a:srgbClr val="00206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333" y="234750"/>
            <a:ext cx="2701333" cy="2127450"/>
          </a:xfrm>
          <a:prstGeom prst="rect">
            <a:avLst/>
          </a:prstGeom>
          <a:ln w="7620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56" y="2667000"/>
            <a:ext cx="2804244" cy="2209800"/>
          </a:xfrm>
          <a:prstGeom prst="rect">
            <a:avLst/>
          </a:prstGeom>
          <a:ln w="76200"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093" y="2634528"/>
            <a:ext cx="2716573" cy="2242272"/>
          </a:xfrm>
          <a:prstGeom prst="rect">
            <a:avLst/>
          </a:prstGeom>
          <a:ln w="76200">
            <a:solidFill>
              <a:srgbClr val="00206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247" y="2631611"/>
            <a:ext cx="2844353" cy="2248105"/>
          </a:xfrm>
          <a:prstGeom prst="rect">
            <a:avLst/>
          </a:prstGeom>
          <a:ln w="76200">
            <a:solidFill>
              <a:srgbClr val="00206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56" y="5105400"/>
            <a:ext cx="2804244" cy="1619794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562" y="5105400"/>
            <a:ext cx="2723104" cy="1628503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247" y="5105400"/>
            <a:ext cx="2844353" cy="1628503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8" t="7101" r="5815" b="12169"/>
          <a:stretch/>
        </p:blipFill>
        <p:spPr>
          <a:xfrm>
            <a:off x="167556" y="219511"/>
            <a:ext cx="2804244" cy="2142690"/>
          </a:xfrm>
          <a:prstGeom prst="rect">
            <a:avLst/>
          </a:prstGeom>
          <a:ln w="762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25996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360" y="3779520"/>
            <a:ext cx="8778240" cy="1938992"/>
          </a:xfrm>
          <a:prstGeom prst="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bn-BD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চলতি </a:t>
            </a:r>
            <a:r>
              <a:rPr lang="bn-BD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মূলধনঃ যেসব মূলধন উৎপাদন ক্ষেএে একবার ব্যবহার হলে তা নিঃশেষ হয়ে যায় তাকে চলতি মূলধন বলে</a:t>
            </a:r>
            <a:r>
              <a:rPr lang="bn-BD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3360" y="1371600"/>
            <a:ext cx="8778240" cy="1446550"/>
          </a:xfrm>
          <a:prstGeom prst="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txBody>
          <a:bodyPr wrap="square" numCol="1" rtlCol="0">
            <a:spAutoFit/>
          </a:bodyPr>
          <a:lstStyle/>
          <a:p>
            <a:pPr algn="ctr"/>
            <a:r>
              <a:rPr lang="bn-IN" sz="8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চলতি</a:t>
            </a:r>
            <a:r>
              <a:rPr lang="bn-BD" sz="8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মূলধনঃ</a:t>
            </a:r>
            <a:endParaRPr lang="en-US" sz="8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4613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45080"/>
            <a:ext cx="4114800" cy="2334485"/>
          </a:xfrm>
          <a:prstGeom prst="rect">
            <a:avLst/>
          </a:prstGeom>
          <a:ln w="76200">
            <a:solidFill>
              <a:srgbClr val="7030A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545080"/>
            <a:ext cx="4105810" cy="2334485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224517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40" y="2438400"/>
            <a:ext cx="9144000" cy="1223496"/>
          </a:xfrm>
          <a:prstGeom prst="ellipse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স্থায়ী ও চলতি মূলধনের মধ্যে পার্থক্যঃ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8610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0" y="229242"/>
            <a:ext cx="9144000" cy="1223496"/>
          </a:xfrm>
          <a:prstGeom prst="ellipse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সংজ্ঞাগত পার্থক্যঃ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1752600"/>
            <a:ext cx="8839200" cy="2308324"/>
          </a:xfrm>
          <a:prstGeom prst="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txBody>
          <a:bodyPr wrap="square" numCol="1" rtlCol="0">
            <a:spAutoFit/>
          </a:bodyPr>
          <a:lstStyle/>
          <a:p>
            <a:pPr algn="just"/>
            <a:r>
              <a:rPr lang="bn-BD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স্থায়ী </a:t>
            </a:r>
            <a:r>
              <a:rPr lang="bn-BD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মূলধনঃ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যেসব </a:t>
            </a:r>
            <a:r>
              <a:rPr lang="bn-BD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 উৎপাদন ক্ষেএে দীর্ঘসময় ধরে বার বার ব্যবহার করা যায় তাকে স্থায়ী মূলধন বলে। </a:t>
            </a:r>
            <a:endParaRPr lang="en-AU" sz="4800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4572000"/>
            <a:ext cx="8839200" cy="2123658"/>
          </a:xfrm>
          <a:prstGeom prst="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bn-BD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চলতি মূলধনঃ যেসব মূলধন উৎপাদন ক্ষেএে একবার ব্যবহার হলে তা নিঃশেষ হয়ে যায় তাকে চলতি মূলধন বলে</a:t>
            </a:r>
            <a:r>
              <a:rPr lang="bn-BD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3525037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07458" y="229242"/>
            <a:ext cx="8077200" cy="1223496"/>
          </a:xfrm>
          <a:prstGeom prst="ellipse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স্থায়িত্বগত</a:t>
            </a:r>
            <a:r>
              <a:rPr lang="bn-IN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পার্থক্যঃ</a:t>
            </a:r>
            <a:endParaRPr lang="en-US" sz="6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1" y="1905000"/>
            <a:ext cx="8696866" cy="1938992"/>
          </a:xfrm>
          <a:prstGeom prst="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  <a:effectLst/>
        </p:spPr>
        <p:txBody>
          <a:bodyPr wrap="square" rtlCol="0">
            <a:spAutoFit/>
          </a:bodyPr>
          <a:lstStyle/>
          <a:p>
            <a:pPr algn="just"/>
            <a:endParaRPr lang="bn-IN" sz="40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করলেও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নিঃশেষ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1" y="4267200"/>
            <a:ext cx="8696866" cy="1752600"/>
          </a:xfrm>
          <a:prstGeom prst="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bn-IN" sz="40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চলতি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একবার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নিঃশেষ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9628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07458" y="229242"/>
            <a:ext cx="8077200" cy="1223496"/>
          </a:xfrm>
          <a:prstGeom prst="ellipse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bn-IN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 পার্থক্যঃ</a:t>
            </a:r>
            <a:endParaRPr lang="en-US" sz="6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2438400"/>
            <a:ext cx="8558817" cy="1676400"/>
          </a:xfrm>
          <a:prstGeom prst="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b="1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4000" b="1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</a:t>
            </a:r>
            <a:r>
              <a:rPr lang="en-US" sz="4000" b="1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4000" b="1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4000" b="1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ঘর-বাড়ি</a:t>
            </a:r>
            <a:r>
              <a:rPr lang="en-US" sz="4000" b="1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sz="4000" b="1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000" b="1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কলকব্জা</a:t>
            </a:r>
            <a:r>
              <a:rPr lang="en-US" sz="4000" b="1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আসবাবপত্র</a:t>
            </a:r>
            <a:r>
              <a:rPr lang="en-US" sz="4000" b="1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b="1" i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4267200"/>
            <a:ext cx="8558817" cy="2440490"/>
          </a:xfrm>
          <a:prstGeom prst="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কাঁচামাল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বীজ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কয়লা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শ্রমিককে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প্রদত্ত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মজুরি</a:t>
            </a:r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9392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61740" y="362546"/>
            <a:ext cx="8077200" cy="1223496"/>
          </a:xfrm>
          <a:prstGeom prst="ellipse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 অবস্থাগত পার্থক্যঃ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799" y="2057400"/>
            <a:ext cx="8452140" cy="1323439"/>
          </a:xfrm>
          <a:prstGeom prst="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আর্থিক মজুরি দ্বারা কোনো শ্রমিকের অর্থনৈতিক অবস্থা সঠিকভাবে বিচার করা যায় না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796" y="4495800"/>
            <a:ext cx="8452139" cy="1600200"/>
          </a:xfrm>
          <a:prstGeom prst="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 মজুরি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 কোনো শ্রমিকের অর্থনৈতিক অবস্থা সঠিকভাবে বিচার করা </a:t>
            </a:r>
            <a:r>
              <a:rPr lang="bn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7959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07458" y="228600"/>
            <a:ext cx="8077200" cy="1223496"/>
          </a:xfrm>
          <a:prstGeom prst="ellipse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পরিমাপগত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পার্থক্যঃ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676400"/>
            <a:ext cx="8558817" cy="1323439"/>
          </a:xfrm>
          <a:prstGeom prst="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সম্পত্তি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অর্থের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1" y="3504558"/>
            <a:ext cx="8558816" cy="2440490"/>
          </a:xfrm>
          <a:prstGeom prst="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অস্থায়ী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চলতি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সম্পত্তি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অর্থের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চলতি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অস্থায়ী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7249580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07458" y="229242"/>
            <a:ext cx="8077200" cy="1223496"/>
          </a:xfrm>
          <a:prstGeom prst="ellipse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পরিবর্তনশীলতাগত</a:t>
            </a:r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পার্থক্যঃ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752600"/>
            <a:ext cx="8558817" cy="1569660"/>
          </a:xfrm>
          <a:prstGeom prst="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হঠা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বাড়ানো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কমানো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1" y="3505200"/>
            <a:ext cx="8558816" cy="2440490"/>
          </a:xfrm>
          <a:prstGeom prst="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অস্থায়ী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চলতি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বাড়ানো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কমানো</a:t>
            </a:r>
            <a:r>
              <a:rPr lang="en-US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0781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07458" y="229242"/>
            <a:ext cx="8077200" cy="1223496"/>
          </a:xfrm>
          <a:prstGeom prst="ellipse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সংগ্রহগত পার্থক্যঃ</a:t>
            </a:r>
            <a:endParaRPr lang="en-US" sz="6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676400"/>
            <a:ext cx="8558817" cy="2123658"/>
          </a:xfrm>
          <a:prstGeom prst="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en-US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bn-IN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বেশীর ভাগ ক্ষেত্রে দীর্ঘমেয়াদী ও প্রাতিষ্ঠানিক উৎস থেকে সংগ্রহ করা হয়।  </a:t>
            </a:r>
            <a:endParaRPr lang="en-US" sz="4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1" y="4165818"/>
            <a:ext cx="8696866" cy="2440490"/>
          </a:xfrm>
          <a:prstGeom prst="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স্থায়ী</a:t>
            </a:r>
            <a:r>
              <a:rPr lang="bn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 চলতি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bn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বেশীর ভাগ ক্ষেত্রে </a:t>
            </a:r>
            <a:r>
              <a:rPr lang="bn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স্বল্পমেয়াদী </a:t>
            </a:r>
            <a:r>
              <a:rPr lang="bn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অপ্রাতিষ্ঠানিক </a:t>
            </a:r>
            <a:r>
              <a:rPr lang="bn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 থেকে সংগ্রহ করা হয়।  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0835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28760" cy="6858000"/>
          </a:xfrm>
          <a:prstGeom prst="rect">
            <a:avLst/>
          </a:prstGeom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আলোচ্য বিষয় কি</a:t>
            </a:r>
            <a:r>
              <a:rPr lang="bn-IN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8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55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07458" y="229242"/>
            <a:ext cx="8077200" cy="1223496"/>
          </a:xfrm>
          <a:prstGeom prst="ellipse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মেয়াদকালগত পার্থক্যঃ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1" y="1752600"/>
            <a:ext cx="8696866" cy="1938992"/>
          </a:xfrm>
          <a:prstGeom prst="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অস্থায়ী বা চলতি মূলধনের মেয়াদকাল খুবই কম। কোনো প্রাতিষ্ঠানের ব্যবহৃত স্থায়ী মূলধন দীর্ঘদিন স্থিতিশীল থাকে। 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1" y="4038600"/>
            <a:ext cx="8696866" cy="2440490"/>
          </a:xfrm>
          <a:prstGeom prst="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স্থায়ী মূলধনের মেয়াদকাল অনেক বেশী। কোনো প্রাতিষ্ঠানের ব্যবহৃত </a:t>
            </a:r>
            <a:r>
              <a:rPr lang="bn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অস্থায়ী বা চলতি মূলধনের অস্থিত্ব খুবই কম।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6288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07458" y="229242"/>
            <a:ext cx="8077200" cy="1223496"/>
          </a:xfrm>
          <a:prstGeom prst="ellipse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আপেক্ষিক গুরুত্বগত পার্থক্যঃ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79" y="1752600"/>
            <a:ext cx="8696866" cy="1938992"/>
          </a:xfrm>
          <a:prstGeom prst="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 উৎপাদন প্রতিষ্ঠানে বিশেষ করে বৃহদায়তন এবং ভারী ও মৌলিক শিল্পের ক্ষেত্রে স্থায়ী মূলধনের গুরুত্ব অপেক্ষাকৃত বেশী। 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879" y="3962400"/>
            <a:ext cx="8696866" cy="2440490"/>
          </a:xfrm>
          <a:prstGeom prst="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ব্যবসা-বাণিজ্য সংক্রান্ত প্রতিষ্ঠান এবং ক্ষুদ্র ও কুটির শিল্পের ক্ষেত্রে উৎপাদন কার্যক্রম সচল রাখার জন্য চলতি মূলধনের গুরুত্ব তুলনামূলকভাবে বেশী। 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4794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2590800"/>
            <a:ext cx="8839200" cy="1676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600200" y="2552700"/>
            <a:ext cx="5867400" cy="17526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892550" algn="l"/>
              </a:tabLst>
            </a:pPr>
            <a:r>
              <a:rPr lang="bn-IN" sz="115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87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69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2438400"/>
            <a:ext cx="8839200" cy="1676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09600" y="2400300"/>
            <a:ext cx="8001000" cy="17526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 কাকে বলে</a:t>
            </a:r>
            <a:r>
              <a:rPr lang="bn-BD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6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28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2438400"/>
            <a:ext cx="8915400" cy="1676400"/>
          </a:xfrm>
          <a:prstGeom prst="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09600" y="2400300"/>
            <a:ext cx="8001000" cy="1752600"/>
          </a:xfrm>
          <a:prstGeom prst="ellipse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স্থায়ী মূলধন ও চলতি মূলধন কাকে </a:t>
            </a:r>
            <a:r>
              <a:rPr lang="bn-BD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bn-IN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bn-BD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28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2057400"/>
            <a:ext cx="8839200" cy="2362200"/>
          </a:xfrm>
          <a:prstGeom prst="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স্থায়ী মূলধন ও চলতি মূলধন এর উদাহরণ কি কি</a:t>
            </a:r>
            <a:r>
              <a:rPr lang="bn-IN" sz="5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bn-BD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40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5576" y="2438400"/>
            <a:ext cx="8799665" cy="1676400"/>
          </a:xfrm>
          <a:prstGeom prst="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60816" y="2400300"/>
            <a:ext cx="8763000" cy="1752600"/>
          </a:xfrm>
          <a:prstGeom prst="ellipse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892550" algn="l"/>
              </a:tabLst>
            </a:pPr>
            <a:r>
              <a:rPr lang="bn-IN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স্থায়িত্বের ভিত্তিতে মূলধন কত প্রকার?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1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2042160"/>
            <a:ext cx="8610600" cy="2590800"/>
          </a:xfrm>
          <a:prstGeom prst="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8600" y="2194560"/>
            <a:ext cx="8534400" cy="2438400"/>
          </a:xfrm>
          <a:prstGeom prst="ellipse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892550" algn="l"/>
              </a:tabLst>
            </a:pPr>
            <a:r>
              <a:rPr lang="bn-IN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মালিকানা ভিত্তিতে </a:t>
            </a:r>
            <a:r>
              <a:rPr lang="bn-IN" sz="5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মূলধন কত প্রকার?</a:t>
            </a:r>
            <a:endParaRPr lang="en-US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42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2438400"/>
            <a:ext cx="8610600" cy="1676400"/>
          </a:xfrm>
          <a:prstGeom prst="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8600" y="2400300"/>
            <a:ext cx="8534400" cy="17526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892550" algn="l"/>
              </a:tabLst>
            </a:pPr>
            <a:r>
              <a:rPr lang="bn-IN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সামাজিক মূলধন কি কি?</a:t>
            </a:r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65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7720" y="1752600"/>
            <a:ext cx="8554805" cy="2971800"/>
          </a:xfrm>
          <a:prstGeom prst="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04800" y="1981200"/>
            <a:ext cx="8519160" cy="2590800"/>
          </a:xfrm>
          <a:prstGeom prst="ellipse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892550" algn="l"/>
              </a:tabLst>
            </a:pPr>
            <a:r>
              <a:rPr lang="bn-IN" sz="7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জাতীয় মূলধন কি কি?</a:t>
            </a:r>
            <a:endParaRPr lang="en-US" sz="7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62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আজকের আলোচ্য </a:t>
            </a:r>
            <a:r>
              <a:rPr lang="bn-IN" sz="8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বিষয়</a:t>
            </a:r>
          </a:p>
          <a:p>
            <a:pPr algn="ctr"/>
            <a:r>
              <a:rPr lang="bn-IN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“মূলধনের প্রকারভেদ”</a:t>
            </a:r>
            <a:endParaRPr lang="en-US" sz="7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58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000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447800" y="304800"/>
            <a:ext cx="6477000" cy="1447800"/>
          </a:xfrm>
          <a:prstGeom prst="ellipse">
            <a:avLst/>
          </a:prstGeom>
          <a:solidFill>
            <a:srgbClr val="7030A0"/>
          </a:soli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9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7200" y="1905000"/>
            <a:ext cx="8229600" cy="4495800"/>
          </a:xfrm>
          <a:prstGeom prst="roundRect">
            <a:avLst/>
          </a:prstGeom>
          <a:solidFill>
            <a:srgbClr val="002060"/>
          </a:soli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স্থায়ী </a:t>
            </a:r>
            <a:r>
              <a:rPr lang="bn-BD" sz="5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 ও চলতি মূলধন এর </a:t>
            </a:r>
            <a:r>
              <a:rPr lang="bn-IN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 গুলো লিখ? </a:t>
            </a:r>
            <a:endParaRPr lang="bn-BD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bn-BD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70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447800" y="304800"/>
            <a:ext cx="6477000" cy="1447800"/>
          </a:xfrm>
          <a:prstGeom prst="ellipse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7200" y="1905000"/>
            <a:ext cx="8229600" cy="4495800"/>
          </a:xfrm>
          <a:prstGeom prst="round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 </a:t>
            </a:r>
            <a:r>
              <a:rPr lang="bn-BD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‘উৎপাদনের উৎপাদিত উপাদান’ মূলধন সঞ্চয় হতে সৃষ্ট’ এবং ‘মূলধন সমজাতীয় নয়’ এর ব্যাখ্যা দাও।</a:t>
            </a:r>
            <a:endParaRPr lang="en-AU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29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500" y="152400"/>
            <a:ext cx="8763000" cy="1524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6400" y="152400"/>
            <a:ext cx="5943600" cy="1524000"/>
          </a:xfrm>
          <a:prstGeom prst="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আগামি পাঠ</a:t>
            </a:r>
            <a:endParaRPr lang="en-US" sz="7200" dirty="0">
              <a:solidFill>
                <a:srgbClr val="FFFF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-4997" y="1866900"/>
            <a:ext cx="9144000" cy="1562100"/>
          </a:xfrm>
          <a:prstGeom prst="round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en-US" sz="4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মূলধনের</a:t>
            </a:r>
            <a:r>
              <a:rPr lang="en-US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গতিশীলতার</a:t>
            </a:r>
            <a:r>
              <a:rPr lang="en-US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ধারণা ব্যাখ্যা করতে পারবে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-4999" y="3581400"/>
            <a:ext cx="9139003" cy="1447800"/>
          </a:xfrm>
          <a:prstGeom prst="round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en-US" sz="4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মূলধনের</a:t>
            </a:r>
            <a:r>
              <a:rPr lang="en-US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গতিশীলতার</a:t>
            </a:r>
            <a:r>
              <a:rPr lang="en-US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নির্ধারকসমূহ</a:t>
            </a:r>
            <a:r>
              <a:rPr lang="en-US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বিশ্লেষণ করতে পারবে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-4998" y="5410200"/>
            <a:ext cx="9139003" cy="1447800"/>
          </a:xfrm>
          <a:prstGeom prst="round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মূলধনেরগতিশীলতার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; </a:t>
            </a:r>
            <a:endParaRPr lang="bn-IN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93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027661" y="1143000"/>
            <a:ext cx="5135139" cy="1578282"/>
          </a:xfrm>
          <a:prstGeom prst="rect">
            <a:avLst/>
          </a:prstGeom>
          <a:noFill/>
          <a:ln>
            <a:noFill/>
          </a:ln>
        </p:spPr>
        <p:txBody>
          <a:bodyPr numCol="1">
            <a:prstTxWarp prst="textDeflat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3800" b="1" u="sng" spc="50" dirty="0" err="1" smtClean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13800" b="1" u="sng" spc="50" dirty="0" err="1" smtClean="0">
                <a:ln w="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r>
              <a:rPr lang="en-US" sz="13800" b="1" u="sng" spc="50" dirty="0" err="1" smtClean="0">
                <a:ln w="0">
                  <a:solidFill>
                    <a:srgbClr val="3366CC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3800" b="1" u="sng" spc="50" dirty="0" err="1" smtClean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13800" b="1" u="sng" spc="50" dirty="0" smtClean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b="1" u="sng" spc="50" dirty="0">
              <a:ln w="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65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143000"/>
            <a:ext cx="9105900" cy="16764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409700" y="1143000"/>
            <a:ext cx="6324600" cy="17526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3892550" algn="l"/>
              </a:tabLst>
            </a:pPr>
            <a:r>
              <a:rPr lang="bn-IN" sz="8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পাঠশিরোনাম</a:t>
            </a:r>
            <a:endParaRPr lang="en-US" sz="16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4251960"/>
            <a:ext cx="9144000" cy="1200329"/>
          </a:xfrm>
          <a:prstGeom prst="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“মূলধনের প্রকারভেদ”</a:t>
            </a:r>
            <a:endParaRPr lang="en-US" sz="7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35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90500" y="152400"/>
            <a:ext cx="8763000" cy="1524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6400" y="152400"/>
            <a:ext cx="5943600" cy="1524000"/>
          </a:xfrm>
          <a:prstGeom prst="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dirty="0">
              <a:solidFill>
                <a:srgbClr val="FFFF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1905000"/>
            <a:ext cx="9144000" cy="1143000"/>
          </a:xfrm>
          <a:prstGeom prst="round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মূলধনের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-4999" y="3581400"/>
            <a:ext cx="9139003" cy="1066800"/>
          </a:xfrm>
          <a:prstGeom prst="round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মূলধনের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-4998" y="4876800"/>
            <a:ext cx="9139003" cy="1752600"/>
          </a:xfrm>
          <a:prstGeom prst="roundRect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Ø"/>
            </a:pP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চলতি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মূলধনের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তুলনামূলক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বিশ্লেষণ করতে </a:t>
            </a:r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পারবে;</a:t>
            </a:r>
            <a:endParaRPr lang="bn-IN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88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38433" y="152400"/>
            <a:ext cx="8077200" cy="1599623"/>
          </a:xfrm>
          <a:prstGeom prst="ellipse">
            <a:avLst/>
          </a:prstGeom>
          <a:solidFill>
            <a:schemeClr val="accent6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endParaRPr lang="en-US" sz="9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1" y="1904423"/>
            <a:ext cx="8696866" cy="1754326"/>
          </a:xfrm>
          <a:prstGeom prst="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36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ea typeface="Calibri" panose="020F0502020204030204" pitchFamily="34" charset="0"/>
                <a:cs typeface="NikoshBAN" panose="02000000000000000000" pitchFamily="2" charset="0"/>
              </a:rPr>
              <a:t>মানুষের শ্রমের দারা উৎপাদিত দ্রব্য সামগ্রির যে অংশ সরাসরি ভোগের জন্য ব্যবহার না হয়ে </a:t>
            </a:r>
            <a:r>
              <a:rPr lang="bn-I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Calibri" panose="020F0502020204030204" pitchFamily="34" charset="0"/>
                <a:cs typeface="NikoshBAN" panose="02000000000000000000" pitchFamily="2" charset="0"/>
              </a:rPr>
              <a:t>পুনরায়</a:t>
            </a:r>
            <a:r>
              <a:rPr lang="bn-IN" sz="36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ea typeface="Calibri" panose="020F0502020204030204" pitchFamily="34" charset="0"/>
                <a:cs typeface="NikoshBAN" panose="02000000000000000000" pitchFamily="2" charset="0"/>
              </a:rPr>
              <a:t> অধিকতর উৎপাদনের কাজে ব্যবহৃত হয় তাকে অর্থনীতিতে </a:t>
            </a:r>
            <a:r>
              <a:rPr lang="bn-IN" sz="3600" dirty="0" smtClean="0">
                <a:solidFill>
                  <a:schemeClr val="bg1"/>
                </a:solidFill>
                <a:effectLst/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600" dirty="0" smtClean="0">
                <a:solidFill>
                  <a:schemeClr val="bg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ea typeface="Calibri" panose="020F0502020204030204" pitchFamily="34" charset="0"/>
                <a:cs typeface="NikoshBAN" panose="02000000000000000000" pitchFamily="2" charset="0"/>
              </a:rPr>
              <a:t>বলে।</a:t>
            </a:r>
            <a:endParaRPr lang="en-US" sz="3600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1" y="3810000"/>
            <a:ext cx="8696865" cy="2921000"/>
          </a:xfrm>
          <a:prstGeom prst="rect">
            <a:avLst/>
          </a:prstGeom>
          <a:solidFill>
            <a:srgbClr val="00206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মি. বমওয়ার্ক-এর মতে, মূলধন হলো উৎপাদনের উৎপাদিত উপাদান।</a:t>
            </a:r>
          </a:p>
          <a:p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 পি.এ.স্যামুয়েলসন বলেন, সেই সমস্ত স্থায়িত্বশীল উৎপাদিত দ্রব্য হলো মূলধন যা পূনরায় উৎপাদন করার উপকরণ হিসাবে উৎপাদন কাজে ব্যবহৃত হয়।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7420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07458" y="229242"/>
            <a:ext cx="8077200" cy="1223496"/>
          </a:xfrm>
          <a:prstGeom prst="ellipse">
            <a:avLst/>
          </a:prstGeom>
          <a:solidFill>
            <a:schemeClr val="accent6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উদাহরণঃ</a:t>
            </a:r>
            <a:endParaRPr lang="en-US" sz="8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5791199"/>
            <a:ext cx="8696865" cy="892457"/>
          </a:xfrm>
          <a:prstGeom prst="rect">
            <a:avLst/>
          </a:prstGeom>
          <a:solidFill>
            <a:srgbClr val="7030A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i="1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NikoshBAN" panose="02000000000000000000" pitchFamily="2" charset="0"/>
              </a:rPr>
              <a:t>যেমন-যন্ত্রপাতি, </a:t>
            </a:r>
            <a:r>
              <a:rPr lang="bn-IN" sz="4000" i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NikoshBAN" panose="02000000000000000000" pitchFamily="2" charset="0"/>
              </a:rPr>
              <a:t>কলকব্জা, </a:t>
            </a:r>
            <a:r>
              <a:rPr lang="bn-IN" sz="4000" i="1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NikoshBAN" panose="02000000000000000000" pitchFamily="2" charset="0"/>
              </a:rPr>
              <a:t>বিল্ডিং, </a:t>
            </a:r>
            <a:r>
              <a:rPr lang="bn-IN" sz="4000" i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NikoshBAN" panose="02000000000000000000" pitchFamily="2" charset="0"/>
              </a:rPr>
              <a:t>কাঁচামাল </a:t>
            </a:r>
            <a:r>
              <a:rPr lang="bn-IN" sz="4000" i="1" dirty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NikoshBAN" panose="02000000000000000000" pitchFamily="2" charset="0"/>
              </a:rPr>
              <a:t>ইত্যাদি</a:t>
            </a:r>
            <a:r>
              <a:rPr lang="bn-IN" sz="4000" i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  <a:endParaRPr lang="en-US" sz="4000" i="1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37597"/>
            <a:ext cx="2590800" cy="1931319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4" r="3406"/>
          <a:stretch/>
        </p:blipFill>
        <p:spPr>
          <a:xfrm>
            <a:off x="6202585" y="1614034"/>
            <a:ext cx="2692400" cy="1954882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" t="2544" r="7901" b="6675"/>
          <a:stretch/>
        </p:blipFill>
        <p:spPr>
          <a:xfrm>
            <a:off x="3139440" y="1637596"/>
            <a:ext cx="2804160" cy="1931319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8" t="5071" r="4591" b="10636"/>
          <a:stretch/>
        </p:blipFill>
        <p:spPr>
          <a:xfrm>
            <a:off x="228600" y="3810000"/>
            <a:ext cx="2621280" cy="1776164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3" t="3346" r="2871" b="7669"/>
          <a:stretch/>
        </p:blipFill>
        <p:spPr>
          <a:xfrm>
            <a:off x="3139440" y="3809999"/>
            <a:ext cx="2804160" cy="1776163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585" y="3809998"/>
            <a:ext cx="2748322" cy="1776165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5229784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536</TotalTime>
  <Words>768</Words>
  <Application>Microsoft Office PowerPoint</Application>
  <PresentationFormat>On-screen Show (4:3)</PresentationFormat>
  <Paragraphs>106</Paragraphs>
  <Slides>53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obydullah</dc:creator>
  <cp:lastModifiedBy>PC</cp:lastModifiedBy>
  <cp:revision>285</cp:revision>
  <dcterms:created xsi:type="dcterms:W3CDTF">2006-08-16T00:00:00Z</dcterms:created>
  <dcterms:modified xsi:type="dcterms:W3CDTF">2020-02-15T04:20:49Z</dcterms:modified>
</cp:coreProperties>
</file>