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03" r:id="rId2"/>
    <p:sldId id="287" r:id="rId3"/>
    <p:sldId id="288" r:id="rId4"/>
    <p:sldId id="289" r:id="rId5"/>
    <p:sldId id="290" r:id="rId6"/>
    <p:sldId id="294" r:id="rId7"/>
    <p:sldId id="292" r:id="rId8"/>
    <p:sldId id="293" r:id="rId9"/>
    <p:sldId id="265" r:id="rId10"/>
    <p:sldId id="264" r:id="rId11"/>
    <p:sldId id="295" r:id="rId12"/>
    <p:sldId id="266" r:id="rId13"/>
    <p:sldId id="296" r:id="rId14"/>
    <p:sldId id="297" r:id="rId15"/>
    <p:sldId id="285" r:id="rId16"/>
    <p:sldId id="298" r:id="rId17"/>
    <p:sldId id="262" r:id="rId18"/>
    <p:sldId id="299" r:id="rId19"/>
    <p:sldId id="302" r:id="rId20"/>
    <p:sldId id="284" r:id="rId21"/>
    <p:sldId id="300" r:id="rId22"/>
    <p:sldId id="276" r:id="rId23"/>
    <p:sldId id="277" r:id="rId24"/>
    <p:sldId id="301" r:id="rId25"/>
    <p:sldId id="28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3C4C4-EF64-4896-A0A5-A61DFDC91138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2AA22F-0CBB-440B-A642-AA85CD9FD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42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ABBD6-7379-44F0-A62D-97A4B0473DA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42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95EB8-D9B0-4299-8B37-07EFABD2325D}" type="slidenum">
              <a:rPr lang="en-IN" smtClean="0"/>
              <a:pPr/>
              <a:t>24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67762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A9F3D-590C-4914-A3BA-74E0B3F55F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57199C-3479-46BA-B402-C3952949FA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A38BED-8DA7-4197-8B3C-2470E161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3DB1-9066-4900-9EE4-76DECF386FBA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FE963-962A-461C-AD84-21A7BF2A7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4976FC-53AE-4CE6-82FB-3CBC993BF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E9AE-164D-49A9-9140-01D349DE9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97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234C4-82A8-43FB-B5B4-42A140DDE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15E31A-6D96-47FD-A01E-C24AD22168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88AB49-D544-4127-956A-9ADF54847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3DB1-9066-4900-9EE4-76DECF386FBA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968F1E-A0D0-4CD0-83D8-A63C3C665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7326A-4F37-451A-97CC-CFDB4CCBE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E9AE-164D-49A9-9140-01D349DE9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240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2D270B-6EE4-4D0D-8018-AABC0F1AB5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E46BF4-32A8-48F2-9752-6BF65E406B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4DAEA-394D-4D4B-B83C-8BBE328DE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3DB1-9066-4900-9EE4-76DECF386FBA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E9ABE-EF47-437B-9B41-DC82F4C68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56D2E-7769-4973-8913-3FBB68C4A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E9AE-164D-49A9-9140-01D349DE9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1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FE720-DDFE-4BB4-AEE8-BFF9C4B87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16282-BDF9-49A5-B4C2-FF7FE9DDB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EC86E-1059-4490-B2B6-E06F2935F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3DB1-9066-4900-9EE4-76DECF386FBA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707E5-D7B4-40B9-BF14-2F9C0835C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44B2A-227D-4736-8783-F18FEF2A6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E9AE-164D-49A9-9140-01D349DE9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31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A3AE0-D85D-4B03-B98E-A202BE9C2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1858DC-5F09-473B-904D-935908C153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E7C32-66F7-484A-95F6-088E3298D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3DB1-9066-4900-9EE4-76DECF386FBA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1D6AC6-2DB2-433B-B4B5-55DAD8C23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FF4C8B-AF79-46BF-9E1D-CC2EF06B5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E9AE-164D-49A9-9140-01D349DE9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45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0DECF-47BD-435E-9AA2-50EB6B4F2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BD14B-81A3-4264-909F-1203092FA3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C16279-C6A9-4FFF-9047-424213561D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B34883-DE56-462E-A5AB-9DDC8A615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3DB1-9066-4900-9EE4-76DECF386FBA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5667F1-E0DE-45CC-AB91-88F8D91A2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AAE4F1-1858-4461-909B-9043EAB8B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E9AE-164D-49A9-9140-01D349DE9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370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A83F6-64C3-435C-AE37-2623C4F06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133822-367E-498C-9326-B6E7E3BDF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9676D5-84AD-4AC3-BDB6-6AE3D87DC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6E57EE-3081-45F0-8666-41CC28C0E9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0DBB4D-4C1C-432E-B112-C5CC5B6934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898B03-1149-47C8-A39F-56A8C3CFB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3DB1-9066-4900-9EE4-76DECF386FBA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9FDED9-ED95-4E42-92E4-6CC3D038E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68F24F-A878-4E79-A83B-2C930A858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E9AE-164D-49A9-9140-01D349DE9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92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F735C-B191-43A8-986F-3550111D8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879965-1670-4856-A914-6980DA653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3DB1-9066-4900-9EE4-76DECF386FBA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CB9ACE-F584-4C29-8517-0841EFC86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9ED2F-8441-4EF0-9AB9-7CF60C91B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E9AE-164D-49A9-9140-01D349DE9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66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C837D5-8FA7-4FF2-8F5E-C38623C6A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3DB1-9066-4900-9EE4-76DECF386FBA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58E94E-322F-427A-9300-A76722A8E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41F42-A00B-4A5B-81BE-85C9D523C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E9AE-164D-49A9-9140-01D349DE9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798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39495-7CA6-4F34-9112-1E442CD50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93279-629D-4A9C-9C9A-1016CA144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B668D6-EC5E-4023-B75E-87BA9B1C34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34A477-EB8A-4B3E-A505-EB9E3EB5C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3DB1-9066-4900-9EE4-76DECF386FBA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3E8194-F6C5-4F6C-893D-5D3957443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18B08-7B28-45CA-A66B-44952FF39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E9AE-164D-49A9-9140-01D349DE9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15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032E9-56CA-44C1-8629-B524F301E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15B22C-BF87-4A67-A126-3134514EAF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343B39-E22D-4761-A6D8-CFBEAFC6FC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5DD2A-0560-4275-9852-DC4234237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3DB1-9066-4900-9EE4-76DECF386FBA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3F60C3-F937-4D07-BCAC-D124C39F8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9339E6-5409-4324-967B-801E0FC80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E9AE-164D-49A9-9140-01D349DE9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99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71AE37-4C6B-4726-9E48-AFB022D44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BE623-4B67-4F97-A7A0-8CFA02A60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241648-61A6-4F92-9031-FA1C19A58E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C3DB1-9066-4900-9EE4-76DECF386FBA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FF7A7-80CA-4D5D-A471-85AAFCFE22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BCF57-9C1C-4B26-821D-4537301B29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4E9AE-164D-49A9-9140-01D349DE9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83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FB7427-9B9A-432E-8530-71A174892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3" y="0"/>
            <a:ext cx="1217397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546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3B51F6-5742-4FCC-8561-4747BE0DCD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27" y="1551036"/>
            <a:ext cx="7986946" cy="37436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2B47A1-6C58-47F4-9FB5-804F89160F24}"/>
              </a:ext>
            </a:extLst>
          </p:cNvPr>
          <p:cNvSpPr txBox="1"/>
          <p:nvPr/>
        </p:nvSpPr>
        <p:spPr>
          <a:xfrm>
            <a:off x="3741820" y="304745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A598D1-F349-450E-984A-A7E26D87E018}"/>
              </a:ext>
            </a:extLst>
          </p:cNvPr>
          <p:cNvSpPr txBox="1"/>
          <p:nvPr/>
        </p:nvSpPr>
        <p:spPr>
          <a:xfrm>
            <a:off x="2123572" y="5833133"/>
            <a:ext cx="825366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সেনাপতির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ফৌজ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95307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3B51F6-5742-4FCC-8561-4747BE0DCD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18" y="1223889"/>
            <a:ext cx="10978589" cy="39811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2B47A1-6C58-47F4-9FB5-804F89160F24}"/>
              </a:ext>
            </a:extLst>
          </p:cNvPr>
          <p:cNvSpPr txBox="1"/>
          <p:nvPr/>
        </p:nvSpPr>
        <p:spPr>
          <a:xfrm>
            <a:off x="3741820" y="304745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A598D1-F349-450E-984A-A7E26D87E018}"/>
              </a:ext>
            </a:extLst>
          </p:cNvPr>
          <p:cNvSpPr txBox="1"/>
          <p:nvPr/>
        </p:nvSpPr>
        <p:spPr>
          <a:xfrm>
            <a:off x="2123572" y="5833133"/>
            <a:ext cx="825366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তীর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কামান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আন্দাজ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বাতাসে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229412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3B51F6-5742-4FCC-8561-4747BE0DCD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66" y="1506864"/>
            <a:ext cx="5383714" cy="32335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2B47A1-6C58-47F4-9FB5-804F89160F24}"/>
              </a:ext>
            </a:extLst>
          </p:cNvPr>
          <p:cNvSpPr txBox="1"/>
          <p:nvPr/>
        </p:nvSpPr>
        <p:spPr>
          <a:xfrm>
            <a:off x="3741820" y="304745"/>
            <a:ext cx="41148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A598D1-F349-450E-984A-A7E26D87E018}"/>
              </a:ext>
            </a:extLst>
          </p:cNvPr>
          <p:cNvSpPr txBox="1"/>
          <p:nvPr/>
        </p:nvSpPr>
        <p:spPr>
          <a:xfrm>
            <a:off x="1969167" y="5060281"/>
            <a:ext cx="8253665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4417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3B51F6-5742-4FCC-8561-4747BE0DCD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505" y="1233720"/>
            <a:ext cx="6301299" cy="39271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2B47A1-6C58-47F4-9FB5-804F89160F24}"/>
              </a:ext>
            </a:extLst>
          </p:cNvPr>
          <p:cNvSpPr txBox="1"/>
          <p:nvPr/>
        </p:nvSpPr>
        <p:spPr>
          <a:xfrm>
            <a:off x="3741820" y="304745"/>
            <a:ext cx="41148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A598D1-F349-450E-984A-A7E26D87E018}"/>
              </a:ext>
            </a:extLst>
          </p:cNvPr>
          <p:cNvSpPr txBox="1"/>
          <p:nvPr/>
        </p:nvSpPr>
        <p:spPr>
          <a:xfrm>
            <a:off x="2109504" y="5593982"/>
            <a:ext cx="8253665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মন্ত্রী,বড়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মন্ত্রী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সেনাপতি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ফাঁপরে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গেলেন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B78F22-0DB1-47CA-9A95-A7800556016A}"/>
              </a:ext>
            </a:extLst>
          </p:cNvPr>
          <p:cNvSpPr txBox="1"/>
          <p:nvPr/>
        </p:nvSpPr>
        <p:spPr>
          <a:xfrm>
            <a:off x="2109503" y="5593982"/>
            <a:ext cx="8253665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চাইলেন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04182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3B51F6-5742-4FCC-8561-4747BE0DCD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983" y="1534026"/>
            <a:ext cx="6081085" cy="37899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2B47A1-6C58-47F4-9FB5-804F89160F24}"/>
              </a:ext>
            </a:extLst>
          </p:cNvPr>
          <p:cNvSpPr txBox="1"/>
          <p:nvPr/>
        </p:nvSpPr>
        <p:spPr>
          <a:xfrm>
            <a:off x="3741820" y="304745"/>
            <a:ext cx="41148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A598D1-F349-450E-984A-A7E26D87E018}"/>
              </a:ext>
            </a:extLst>
          </p:cNvPr>
          <p:cNvSpPr txBox="1"/>
          <p:nvPr/>
        </p:nvSpPr>
        <p:spPr>
          <a:xfrm>
            <a:off x="1294229" y="5829251"/>
            <a:ext cx="9209958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বললেন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,“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এবারকার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এতটুটু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জেনেই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21898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52217" y="230650"/>
            <a:ext cx="2345191" cy="1139386"/>
          </a:xfr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US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12969" y="2179208"/>
            <a:ext cx="7766062" cy="707886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১.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চাইলেন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12969" y="4276723"/>
            <a:ext cx="7766062" cy="707886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২.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সেনাপতি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বললেন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76716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2061" y="2265704"/>
            <a:ext cx="3406468" cy="1323439"/>
          </a:xfrm>
          <a:prstGeom prst="rect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990393"/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 বই সংযোগ</a:t>
            </a:r>
          </a:p>
          <a:p>
            <a:pPr defTabSz="990393"/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as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616" y="332509"/>
            <a:ext cx="4735339" cy="62068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35001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1650" y="869952"/>
            <a:ext cx="7759700" cy="400091"/>
          </a:xfrm>
          <a:prstGeom prst="rect">
            <a:avLst/>
          </a:prstGeom>
          <a:noFill/>
        </p:spPr>
        <p:txBody>
          <a:bodyPr wrap="square" lIns="99043" tIns="49521" rIns="99043" bIns="49521" rtlCol="0">
            <a:spAutoFit/>
          </a:bodyPr>
          <a:lstStyle/>
          <a:p>
            <a:pPr defTabSz="990393"/>
            <a:endParaRPr lang="en-US" sz="19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07334" y="934514"/>
            <a:ext cx="5150866" cy="1023339"/>
          </a:xfrm>
          <a:prstGeom prst="rect">
            <a:avLst/>
          </a:prstGeom>
          <a:solidFill>
            <a:srgbClr val="00B0F0"/>
          </a:solidFill>
        </p:spPr>
        <p:txBody>
          <a:bodyPr wrap="square" lIns="99043" tIns="49521" rIns="99043" bIns="49521" rtlCol="0">
            <a:spAutoFit/>
          </a:bodyPr>
          <a:lstStyle/>
          <a:p>
            <a:pPr defTabSz="990393"/>
            <a:r>
              <a:rPr lang="en-US" sz="6000" b="1" dirty="0">
                <a:solidFill>
                  <a:prstClr val="black"/>
                </a:solidFill>
                <a:latin typeface="NikoshBAN"/>
              </a:rPr>
              <a:t>শিক্ষকের পাঠ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565" y="2022415"/>
            <a:ext cx="3295470" cy="4393961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4028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6451" y="679451"/>
            <a:ext cx="5734050" cy="707886"/>
          </a:xfrm>
          <a:prstGeom prst="rect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990393"/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এবং শিক্ষার্থীর মিলিত পাঠ।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512" y="1595155"/>
            <a:ext cx="4959928" cy="472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47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9860" y="130582"/>
            <a:ext cx="4264074" cy="838307"/>
          </a:xfrm>
          <a:solidFill>
            <a:srgbClr val="002060"/>
          </a:solid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l"/>
            <a:r>
              <a:rPr lang="bn-IN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যুক্তবর্ণ শিখি।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262" y="1532827"/>
            <a:ext cx="16794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endParaRPr lang="en-US" sz="4400" dirty="0"/>
          </a:p>
        </p:txBody>
      </p:sp>
      <p:sp>
        <p:nvSpPr>
          <p:cNvPr id="12" name="TextBox 11"/>
          <p:cNvSpPr txBox="1"/>
          <p:nvPr/>
        </p:nvSpPr>
        <p:spPr>
          <a:xfrm>
            <a:off x="539262" y="2852776"/>
            <a:ext cx="167940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আন্দাজ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5446" y="4044462"/>
            <a:ext cx="1711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23675" y="3993213"/>
            <a:ext cx="1794987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রাজত্ব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860" y="3155963"/>
            <a:ext cx="1713124" cy="37188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08323" y="5554231"/>
            <a:ext cx="1710340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endParaRPr lang="en-US" sz="4800" dirty="0"/>
          </a:p>
        </p:txBody>
      </p:sp>
      <p:sp>
        <p:nvSpPr>
          <p:cNvPr id="21" name="Rectangle 20"/>
          <p:cNvSpPr/>
          <p:nvPr/>
        </p:nvSpPr>
        <p:spPr>
          <a:xfrm>
            <a:off x="5314277" y="1553365"/>
            <a:ext cx="717475" cy="76944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354366" y="2852776"/>
            <a:ext cx="677386" cy="92333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336235" y="4066605"/>
            <a:ext cx="655428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      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314277" y="5551724"/>
            <a:ext cx="677386" cy="92333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277834" y="1611817"/>
            <a:ext cx="1596912" cy="76944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bn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43314" y="1532826"/>
            <a:ext cx="65588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দ্ধ</a:t>
            </a:r>
            <a:endParaRPr lang="en-US" sz="4400" dirty="0"/>
          </a:p>
        </p:txBody>
      </p:sp>
      <p:sp>
        <p:nvSpPr>
          <p:cNvPr id="35" name="Rectangle 34"/>
          <p:cNvSpPr/>
          <p:nvPr/>
        </p:nvSpPr>
        <p:spPr>
          <a:xfrm>
            <a:off x="7277834" y="2853773"/>
            <a:ext cx="1596912" cy="92333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bn-IN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দ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277834" y="4066605"/>
            <a:ext cx="1596912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       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277834" y="5461898"/>
            <a:ext cx="1596912" cy="92333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584172" y="5554231"/>
            <a:ext cx="615022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ন্ধ</a:t>
            </a:r>
            <a:endParaRPr lang="en-US" sz="4800" dirty="0"/>
          </a:p>
        </p:txBody>
      </p:sp>
      <p:sp>
        <p:nvSpPr>
          <p:cNvPr id="39" name="TextBox 38"/>
          <p:cNvSpPr txBox="1"/>
          <p:nvPr/>
        </p:nvSpPr>
        <p:spPr>
          <a:xfrm>
            <a:off x="3543314" y="4189507"/>
            <a:ext cx="615022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ত্ব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76178" y="2898942"/>
            <a:ext cx="615022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22911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2" grpId="0" animBg="1"/>
      <p:bldP spid="16" grpId="0" animBg="1"/>
      <p:bldP spid="19" grpId="0" animBg="1"/>
      <p:bldP spid="21" grpId="0" animBg="1"/>
      <p:bldP spid="23" grpId="0" animBg="1"/>
      <p:bldP spid="26" grpId="0" animBg="1"/>
      <p:bldP spid="27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937" y="908425"/>
            <a:ext cx="5125452" cy="51917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021" y="1780674"/>
            <a:ext cx="3555860" cy="34774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06898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4610" y="1576347"/>
            <a:ext cx="1643398" cy="646331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endParaRPr lang="en-US" sz="3600" dirty="0"/>
          </a:p>
        </p:txBody>
      </p:sp>
      <p:sp>
        <p:nvSpPr>
          <p:cNvPr id="5" name="Right Arrow 4"/>
          <p:cNvSpPr/>
          <p:nvPr/>
        </p:nvSpPr>
        <p:spPr>
          <a:xfrm>
            <a:off x="3228766" y="1797968"/>
            <a:ext cx="1219067" cy="146049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40786" y="1607126"/>
            <a:ext cx="4320524" cy="584775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মিলন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2393" y="3105834"/>
            <a:ext cx="1545615" cy="646331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ফৌজ</a:t>
            </a:r>
            <a:endParaRPr lang="en-US" sz="3600" dirty="0"/>
          </a:p>
        </p:txBody>
      </p:sp>
      <p:sp>
        <p:nvSpPr>
          <p:cNvPr id="9" name="Right Arrow 8"/>
          <p:cNvSpPr/>
          <p:nvPr/>
        </p:nvSpPr>
        <p:spPr>
          <a:xfrm>
            <a:off x="3086772" y="3248337"/>
            <a:ext cx="1287926" cy="18066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112901" y="4879368"/>
            <a:ext cx="1287926" cy="18066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75650" y="4682832"/>
            <a:ext cx="1502358" cy="646331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ঝুপঝাপ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53975" y="3032601"/>
            <a:ext cx="4107335" cy="646331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সৈনিক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53976" y="4620578"/>
            <a:ext cx="4107334" cy="646331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80525" y="211816"/>
            <a:ext cx="4320524" cy="1139386"/>
          </a:xfrm>
          <a:solidFill>
            <a:srgbClr val="00B0F0"/>
          </a:solid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bn-IN" dirty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r>
              <a:rPr lang="bn-IN" dirty="0"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 জেনে নেই। </a:t>
            </a:r>
            <a:endParaRPr lang="en-US" dirty="0"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19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3" grpId="0" animBg="1"/>
      <p:bldP spid="15" grpId="0" animBg="1"/>
      <p:bldP spid="16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444" y="1574801"/>
            <a:ext cx="6591813" cy="49459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40634" y="471523"/>
            <a:ext cx="2409467" cy="707886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90393"/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শিক্</a:t>
            </a:r>
            <a:r>
              <a:rPr lang="as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ষ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া</a:t>
            </a:r>
            <a:r>
              <a:rPr lang="as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র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্থীর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পা</a:t>
            </a:r>
            <a:r>
              <a:rPr lang="as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ঠ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88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94747" y="635970"/>
            <a:ext cx="1857218" cy="6463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990393"/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8557" y="1724616"/>
            <a:ext cx="4751392" cy="397031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990393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 কয়েকটা দলে ভাগ হয়ে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পাঠ্যাংশে উল্লেখিত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গল্পাংশ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বলব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বং পর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 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পড়বে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অন্যেরা শুনবে।এভ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ের সবাই ছবি ও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আলোচনা করবে।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926" y="1724616"/>
            <a:ext cx="5293758" cy="3970318"/>
          </a:xfrm>
          <a:prstGeom prst="rect">
            <a:avLst/>
          </a:prstGeom>
          <a:ln w="38100">
            <a:noFill/>
          </a:ln>
        </p:spPr>
      </p:pic>
    </p:spTree>
    <p:extLst>
      <p:ext uri="{BB962C8B-B14F-4D97-AF65-F5344CB8AC3E}">
        <p14:creationId xmlns:p14="http://schemas.microsoft.com/office/powerpoint/2010/main" val="33315530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87348" y="1032718"/>
            <a:ext cx="2447744" cy="923330"/>
          </a:xfrm>
          <a:prstGeom prst="rect">
            <a:avLst/>
          </a:prstGeom>
          <a:solidFill>
            <a:srgbClr val="FF0000"/>
          </a:solidFill>
          <a:ln w="76200"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90393"/>
            <a:r>
              <a:rPr lang="en-US" sz="5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মূল্যায়নঃ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98700" y="2520952"/>
            <a:ext cx="8172450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90393"/>
            <a:endParaRPr lang="en-US" sz="19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675" y="2314473"/>
            <a:ext cx="10816388" cy="830997"/>
          </a:xfrm>
          <a:prstGeom prst="rect">
            <a:avLst/>
          </a:prstGeom>
          <a:solidFill>
            <a:srgbClr val="00B0F0"/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defTabSz="990393"/>
            <a:r>
              <a:rPr lang="en-US" sz="4800" b="1" dirty="0">
                <a:solidFill>
                  <a:prstClr val="black"/>
                </a:solidFill>
                <a:latin typeface="NikoshBAN"/>
              </a:rPr>
              <a:t>১.বড় </a:t>
            </a:r>
            <a:r>
              <a:rPr lang="en-US" sz="4800" b="1" dirty="0" err="1">
                <a:solidFill>
                  <a:prstClr val="black"/>
                </a:solidFill>
                <a:latin typeface="NikoshBAN"/>
              </a:rPr>
              <a:t>রাজা</a:t>
            </a:r>
            <a:r>
              <a:rPr lang="en-US" sz="4800" b="1" dirty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NikoshBAN"/>
              </a:rPr>
              <a:t>কেন</a:t>
            </a:r>
            <a:r>
              <a:rPr lang="en-US" sz="4800" b="1" dirty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NikoshBAN"/>
              </a:rPr>
              <a:t>সন্ধি</a:t>
            </a:r>
            <a:r>
              <a:rPr lang="en-US" sz="4800" b="1" dirty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NikoshBAN"/>
              </a:rPr>
              <a:t>করতে</a:t>
            </a:r>
            <a:r>
              <a:rPr lang="en-US" sz="4800" b="1" dirty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NikoshBAN"/>
              </a:rPr>
              <a:t>চাইলেন</a:t>
            </a:r>
            <a:r>
              <a:rPr lang="en-US" sz="4800" b="1" dirty="0">
                <a:solidFill>
                  <a:prstClr val="black"/>
                </a:solidFill>
                <a:latin typeface="NikoshBAN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E6EF84-34C9-4137-8041-FBCC01C7E169}"/>
              </a:ext>
            </a:extLst>
          </p:cNvPr>
          <p:cNvSpPr txBox="1"/>
          <p:nvPr/>
        </p:nvSpPr>
        <p:spPr>
          <a:xfrm>
            <a:off x="637675" y="3429000"/>
            <a:ext cx="10816388" cy="830997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defTabSz="990393"/>
            <a:r>
              <a:rPr lang="en-US" sz="4800" b="1" dirty="0">
                <a:solidFill>
                  <a:prstClr val="black"/>
                </a:solidFill>
                <a:latin typeface="NikoshBAN"/>
              </a:rPr>
              <a:t>২কারা </a:t>
            </a:r>
            <a:r>
              <a:rPr lang="en-US" sz="4800" b="1" dirty="0" err="1">
                <a:solidFill>
                  <a:prstClr val="black"/>
                </a:solidFill>
                <a:latin typeface="NikoshBAN"/>
              </a:rPr>
              <a:t>ফাঁপরে</a:t>
            </a:r>
            <a:r>
              <a:rPr lang="en-US" sz="4800" b="1" dirty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NikoshBAN"/>
              </a:rPr>
              <a:t>গেলেন</a:t>
            </a:r>
            <a:r>
              <a:rPr lang="en-US" sz="4800" b="1" dirty="0">
                <a:solidFill>
                  <a:prstClr val="black"/>
                </a:solidFill>
                <a:latin typeface="NikoshBAN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587499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1730" y="1776200"/>
            <a:ext cx="1522291" cy="707886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990393"/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নিরাময়</a:t>
            </a:r>
            <a:endParaRPr lang="en-US" sz="4000" b="1" dirty="0"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9425" y="3279534"/>
            <a:ext cx="4826902" cy="2585323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90393"/>
            <a:r>
              <a:rPr lang="en-US" sz="5400" b="1" dirty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দুর্বল শিক্ষার্থী চিহ্নিত করে নিরাময়মূলক </a:t>
            </a:r>
            <a:r>
              <a:rPr lang="en-US" sz="5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ব্যবস্থা</a:t>
            </a:r>
            <a:r>
              <a:rPr lang="en-US" sz="5400" b="1" dirty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গ্রহন</a:t>
            </a:r>
            <a:r>
              <a:rPr lang="en-US" sz="5400" b="1" dirty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413" y="1508890"/>
            <a:ext cx="3531735" cy="470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417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7166557" y="1005126"/>
            <a:ext cx="6909667" cy="1569660"/>
          </a:xfrm>
          <a:prstGeom prst="rect">
            <a:avLst/>
          </a:prstGeom>
          <a:solidFill>
            <a:srgbClr val="FF0000"/>
          </a:solidFill>
          <a:ln w="76200">
            <a:solidFill>
              <a:srgbClr val="0070C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dirty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94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91667E-6 3.7037E-7 L 0.7737 -0.011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85" y="-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4673" y="750773"/>
            <a:ext cx="3668889" cy="923330"/>
          </a:xfrm>
          <a:prstGeom prst="rect">
            <a:avLst/>
          </a:prstGeom>
          <a:solidFill>
            <a:srgbClr val="FF0000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bn-BD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67562" y="4426078"/>
            <a:ext cx="4499066" cy="1692771"/>
          </a:xfrm>
          <a:prstGeom prst="rect">
            <a:avLst/>
          </a:prstGeom>
          <a:solidFill>
            <a:srgbClr val="92D050"/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মোঃ আহসান হাবীব</a:t>
            </a:r>
          </a:p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।</a:t>
            </a:r>
          </a:p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৩৩ নং ডিক্রীর চর সরকারি প্রাথমিক বিদ্যালয়।</a:t>
            </a:r>
          </a:p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সদরপুর, ফরিদপুর 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E1B8DF-8F3E-4758-B257-9CF282FC8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226" y="1766794"/>
            <a:ext cx="2451652" cy="25665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9601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7371" y="2285668"/>
            <a:ext cx="6137564" cy="3385542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চতু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bn-BD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ছ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া।)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17323" y="612238"/>
            <a:ext cx="3247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57698" y="612238"/>
            <a:ext cx="5290459" cy="1015663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1" algn="ctr"/>
            <a:r>
              <a:rPr lang="bn-BD" sz="6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</p:txBody>
      </p:sp>
    </p:spTree>
    <p:extLst>
      <p:ext uri="{BB962C8B-B14F-4D97-AF65-F5344CB8AC3E}">
        <p14:creationId xmlns:p14="http://schemas.microsoft.com/office/powerpoint/2010/main" val="22416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2"/>
          <p:cNvSpPr/>
          <p:nvPr/>
        </p:nvSpPr>
        <p:spPr>
          <a:xfrm>
            <a:off x="3581400" y="235744"/>
            <a:ext cx="3657600" cy="990600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914400" y="1357313"/>
            <a:ext cx="9589092" cy="700087"/>
          </a:xfrm>
          <a:prstGeom prst="rect">
            <a:avLst/>
          </a:prstGeom>
          <a:solidFill>
            <a:srgbClr val="00B05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…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" y="2299751"/>
            <a:ext cx="10896600" cy="378565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4000" dirty="0">
                <a:ln w="0"/>
                <a:latin typeface="NikoshBAN" pitchFamily="2" charset="0"/>
                <a:cs typeface="NikoshBAN" pitchFamily="2" charset="0"/>
              </a:rPr>
              <a:t>২.২.১ গল্পের বিষয় </a:t>
            </a:r>
            <a:r>
              <a:rPr lang="bn-BD" sz="4000" dirty="0">
                <a:ln w="0"/>
                <a:latin typeface="NikoshBAN" pitchFamily="2" charset="0"/>
                <a:cs typeface="NikoshBAN" pitchFamily="2" charset="0"/>
              </a:rPr>
              <a:t>বুঝতে পারবে</a:t>
            </a:r>
            <a:r>
              <a:rPr lang="bn-IN" sz="4000" dirty="0">
                <a:ln w="0"/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dirty="0">
                <a:ln w="0"/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4000" dirty="0">
                <a:ln w="0"/>
                <a:latin typeface="NikoshBAN" pitchFamily="2" charset="0"/>
                <a:cs typeface="NikoshBAN" pitchFamily="2" charset="0"/>
              </a:rPr>
              <a:t>২.৪.১ গল্পের বিষয় বলতে</a:t>
            </a:r>
            <a:r>
              <a:rPr lang="bn-BD" sz="4000" dirty="0">
                <a:ln w="0"/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bn-IN" sz="4000" dirty="0">
                <a:ln w="0"/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dirty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 w="0"/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ln w="0"/>
                <a:latin typeface="NikoshBAN" pitchFamily="2" charset="0"/>
                <a:cs typeface="NikoshBAN" pitchFamily="2" charset="0"/>
              </a:rPr>
              <a:t>১.৩.১ </a:t>
            </a:r>
            <a:r>
              <a:rPr lang="en-US" sz="4000" dirty="0" err="1">
                <a:ln w="0"/>
                <a:latin typeface="NikoshBAN" pitchFamily="2" charset="0"/>
                <a:cs typeface="NikoshBAN" pitchFamily="2" charset="0"/>
              </a:rPr>
              <a:t>যুক্তব্যঞ্জন</a:t>
            </a:r>
            <a:r>
              <a:rPr lang="en-US" sz="40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4000" dirty="0">
                <a:ln w="0"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n w="0"/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40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latin typeface="NikoshBAN" pitchFamily="2" charset="0"/>
                <a:cs typeface="NikoshBAN" pitchFamily="2" charset="0"/>
              </a:rPr>
              <a:t>উচ্চারনে</a:t>
            </a:r>
            <a:r>
              <a:rPr lang="en-US" sz="40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40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latin typeface="NikoshBAN" pitchFamily="2" charset="0"/>
                <a:cs typeface="NikoshBAN" pitchFamily="2" charset="0"/>
              </a:rPr>
              <a:t>পারবে</a:t>
            </a:r>
            <a:endParaRPr lang="en-US" sz="4000" dirty="0">
              <a:ln w="0"/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ln w="0"/>
                <a:latin typeface="NikoshBAN" pitchFamily="2" charset="0"/>
                <a:cs typeface="NikoshBAN" pitchFamily="2" charset="0"/>
              </a:rPr>
              <a:t>১.৩.২ </a:t>
            </a:r>
            <a:r>
              <a:rPr lang="en-US" sz="4000" dirty="0" err="1">
                <a:ln w="0"/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40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n w="0"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n w="0"/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bn-IN" sz="4000" dirty="0">
              <a:ln w="0"/>
              <a:latin typeface="NikoshBAN" pitchFamily="2" charset="0"/>
              <a:cs typeface="NikoshBAN" pitchFamily="2" charset="0"/>
            </a:endParaRPr>
          </a:p>
          <a:p>
            <a:r>
              <a:rPr lang="bn-IN" sz="4000" dirty="0">
                <a:ln w="0"/>
                <a:latin typeface="NikoshBAN" pitchFamily="2" charset="0"/>
                <a:cs typeface="NikoshBAN" pitchFamily="2" charset="0"/>
              </a:rPr>
              <a:t>২.৪.</a:t>
            </a:r>
            <a:r>
              <a:rPr lang="en-US" sz="4000" dirty="0">
                <a:ln w="0"/>
                <a:latin typeface="NikoshBAN" pitchFamily="2" charset="0"/>
                <a:cs typeface="NikoshBAN" pitchFamily="2" charset="0"/>
              </a:rPr>
              <a:t>২</a:t>
            </a:r>
            <a:r>
              <a:rPr lang="bn-IN" sz="4000" dirty="0">
                <a:ln w="0"/>
                <a:latin typeface="NikoshBAN" pitchFamily="2" charset="0"/>
                <a:cs typeface="NikoshBAN" pitchFamily="2" charset="0"/>
              </a:rPr>
              <a:t> প্রমিত উচ্চারণে গল্প পড়তে পারবে। </a:t>
            </a:r>
            <a:endParaRPr lang="bn-BD" sz="4000" dirty="0">
              <a:ln w="0"/>
              <a:latin typeface="NikoshBAN" pitchFamily="2" charset="0"/>
              <a:cs typeface="NikoshBAN" pitchFamily="2" charset="0"/>
            </a:endParaRPr>
          </a:p>
          <a:p>
            <a:r>
              <a:rPr lang="bn-IN" sz="4000" dirty="0">
                <a:ln w="0"/>
                <a:latin typeface="NikoshBAN" pitchFamily="2" charset="0"/>
                <a:cs typeface="NikoshBAN" pitchFamily="2" charset="0"/>
              </a:rPr>
              <a:t>২.৩.৪ গল্প-সংশ্লিষ্ট প্রশ্নের উত্তর লিখতে পারবে। </a:t>
            </a:r>
            <a:endParaRPr lang="en-US" sz="4000" dirty="0">
              <a:ln w="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83644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2"/>
          <p:cNvSpPr txBox="1"/>
          <p:nvPr/>
        </p:nvSpPr>
        <p:spPr>
          <a:xfrm>
            <a:off x="3098781" y="570703"/>
            <a:ext cx="5234783" cy="584775"/>
          </a:xfrm>
          <a:prstGeom prst="rect">
            <a:avLst/>
          </a:prstGeom>
          <a:solidFill>
            <a:srgbClr val="FFFF00"/>
          </a:solidFill>
          <a:ln w="38100"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3200" dirty="0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আমারা</a:t>
            </a:r>
            <a:r>
              <a:rPr lang="en-US" sz="3200" dirty="0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bn-BD" sz="3200" dirty="0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ভিডি</a:t>
            </a:r>
            <a:r>
              <a:rPr lang="bn-BD" sz="3200" dirty="0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err="1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bn-BD" sz="3200" dirty="0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blipFill>
                <a:blip r:embed="rId4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ছোট রাজা[2]">
            <a:hlinkClick r:id="" action="ppaction://media"/>
            <a:extLst>
              <a:ext uri="{FF2B5EF4-FFF2-40B4-BE49-F238E27FC236}">
                <a16:creationId xmlns:a16="http://schemas.microsoft.com/office/drawing/2014/main" id="{6FF43DEF-C372-48C2-A714-F759DD26D94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06579" y="17145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0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52861" y="1059521"/>
            <a:ext cx="4164355" cy="707886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আলোচনা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42868" y="3297743"/>
            <a:ext cx="8764171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গল্পের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অংশবিশেষ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?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42867" y="3297743"/>
            <a:ext cx="8764171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রাজা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73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03790" y="997529"/>
            <a:ext cx="4164355" cy="707886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পাঠ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67026">
            <a:off x="2284444" y="583279"/>
            <a:ext cx="7444879" cy="64309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28688" y="2352194"/>
            <a:ext cx="5731306" cy="1446550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রাজা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বাঁধল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-------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চান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?)</a:t>
            </a:r>
          </a:p>
        </p:txBody>
      </p:sp>
    </p:spTree>
    <p:extLst>
      <p:ext uri="{BB962C8B-B14F-4D97-AF65-F5344CB8AC3E}">
        <p14:creationId xmlns:p14="http://schemas.microsoft.com/office/powerpoint/2010/main" val="2533574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3B51F6-5742-4FCC-8561-4747BE0DCD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16" y="1063461"/>
            <a:ext cx="10351167" cy="47310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4EA3D6-E6CD-4650-8AED-6246CEA16837}"/>
              </a:ext>
            </a:extLst>
          </p:cNvPr>
          <p:cNvSpPr txBox="1"/>
          <p:nvPr/>
        </p:nvSpPr>
        <p:spPr>
          <a:xfrm>
            <a:off x="4794586" y="5833338"/>
            <a:ext cx="1834815" cy="72189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বাঁধল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16BBB5-749F-4511-848B-AC0F190DD507}"/>
              </a:ext>
            </a:extLst>
          </p:cNvPr>
          <p:cNvSpPr txBox="1"/>
          <p:nvPr/>
        </p:nvSpPr>
        <p:spPr>
          <a:xfrm>
            <a:off x="3777915" y="316776"/>
            <a:ext cx="41148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</a:p>
        </p:txBody>
      </p:sp>
    </p:spTree>
    <p:extLst>
      <p:ext uri="{BB962C8B-B14F-4D97-AF65-F5344CB8AC3E}">
        <p14:creationId xmlns:p14="http://schemas.microsoft.com/office/powerpoint/2010/main" val="28218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435</Words>
  <Application>Microsoft Office PowerPoint</Application>
  <PresentationFormat>Widescreen</PresentationFormat>
  <Paragraphs>81</Paragraphs>
  <Slides>25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 </vt:lpstr>
      <vt:lpstr>PowerPoint Presentation</vt:lpstr>
      <vt:lpstr>PowerPoint Presentation</vt:lpstr>
      <vt:lpstr>PowerPoint Presentation</vt:lpstr>
      <vt:lpstr>এসো যুক্তবর্ণ শিখি।</vt:lpstr>
      <vt:lpstr>শব্দার্থ গুলো জেনে নেই।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smart view</dc:creator>
  <cp:lastModifiedBy>smart view</cp:lastModifiedBy>
  <cp:revision>26</cp:revision>
  <dcterms:created xsi:type="dcterms:W3CDTF">2020-01-25T08:57:13Z</dcterms:created>
  <dcterms:modified xsi:type="dcterms:W3CDTF">2020-02-12T05:53:24Z</dcterms:modified>
</cp:coreProperties>
</file>