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6" r:id="rId4"/>
    <p:sldMasterId id="2147483698" r:id="rId5"/>
  </p:sldMasterIdLst>
  <p:notesMasterIdLst>
    <p:notesMasterId r:id="rId22"/>
  </p:notesMasterIdLst>
  <p:sldIdLst>
    <p:sldId id="256" r:id="rId6"/>
    <p:sldId id="279" r:id="rId7"/>
    <p:sldId id="280" r:id="rId8"/>
    <p:sldId id="257" r:id="rId9"/>
    <p:sldId id="282" r:id="rId10"/>
    <p:sldId id="268" r:id="rId11"/>
    <p:sldId id="259" r:id="rId12"/>
    <p:sldId id="261" r:id="rId13"/>
    <p:sldId id="277" r:id="rId14"/>
    <p:sldId id="272" r:id="rId15"/>
    <p:sldId id="262" r:id="rId16"/>
    <p:sldId id="273" r:id="rId17"/>
    <p:sldId id="270" r:id="rId18"/>
    <p:sldId id="266" r:id="rId19"/>
    <p:sldId id="281" r:id="rId20"/>
    <p:sldId id="271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664" autoAdjust="0"/>
  </p:normalViewPr>
  <p:slideViewPr>
    <p:cSldViewPr>
      <p:cViewPr>
        <p:scale>
          <a:sx n="33" d="100"/>
          <a:sy n="33" d="100"/>
        </p:scale>
        <p:origin x="-1690" y="-26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5003E-D4E3-4FB0-BE95-1E0186C9DDF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D86C0-311E-4F23-85B6-F877E8E1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7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86C0-311E-4F23-85B6-F877E8E177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6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86C0-311E-4F23-85B6-F877E8E177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8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86C0-311E-4F23-85B6-F877E8E177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1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86C0-311E-4F23-85B6-F877E8E177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87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86C0-311E-4F23-85B6-F877E8E177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88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86C0-311E-4F23-85B6-F877E8E177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0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86C0-311E-4F23-85B6-F877E8E177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86C0-311E-4F23-85B6-F877E8E177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4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429490" y="486988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7190510" y="44335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7190512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4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0AA9-D9B3-492A-9332-FED4716526F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91E-0674-45ED-8D59-66C86E88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0AA9-D9B3-492A-9332-FED4716526F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91E-0674-45ED-8D59-66C86E88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58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429490" y="486988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7190510" y="44335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7190512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5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7C7-B787-4E50-994D-5E804113A1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16,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01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68B-21AC-438B-BECE-4F17DA129F1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16,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89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16,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33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1C6-1634-4A56-B2BE-62150BE83935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16,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37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2AC2-3C75-4F5F-A929-48958086FE36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16,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39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16,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75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16,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2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0AA9-D9B3-492A-9332-FED4716526F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91E-0674-45ED-8D59-66C86E88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17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641A-9D94-4BD6-862F-F651067079B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16,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54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0C02-0EF4-4745-9D82-E8D3F59464E3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16,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80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63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54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9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6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4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3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9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6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24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4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7"/>
            <a:ext cx="777240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83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6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49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132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415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698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981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264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51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86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8304" indent="0">
              <a:buNone/>
              <a:defRPr sz="1900" b="1"/>
            </a:lvl2pPr>
            <a:lvl3pPr marL="856608" indent="0">
              <a:buNone/>
              <a:defRPr sz="1700" b="1"/>
            </a:lvl3pPr>
            <a:lvl4pPr marL="1284913" indent="0">
              <a:buNone/>
              <a:defRPr sz="1500" b="1"/>
            </a:lvl4pPr>
            <a:lvl5pPr marL="1713214" indent="0">
              <a:buNone/>
              <a:defRPr sz="1500" b="1"/>
            </a:lvl5pPr>
            <a:lvl6pPr marL="2141518" indent="0">
              <a:buNone/>
              <a:defRPr sz="1500" b="1"/>
            </a:lvl6pPr>
            <a:lvl7pPr marL="2569823" indent="0">
              <a:buNone/>
              <a:defRPr sz="1500" b="1"/>
            </a:lvl7pPr>
            <a:lvl8pPr marL="2998126" indent="0">
              <a:buNone/>
              <a:defRPr sz="1500" b="1"/>
            </a:lvl8pPr>
            <a:lvl9pPr marL="342642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4" y="1535117"/>
            <a:ext cx="4041774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8304" indent="0">
              <a:buNone/>
              <a:defRPr sz="1900" b="1"/>
            </a:lvl2pPr>
            <a:lvl3pPr marL="856608" indent="0">
              <a:buNone/>
              <a:defRPr sz="1700" b="1"/>
            </a:lvl3pPr>
            <a:lvl4pPr marL="1284913" indent="0">
              <a:buNone/>
              <a:defRPr sz="1500" b="1"/>
            </a:lvl4pPr>
            <a:lvl5pPr marL="1713214" indent="0">
              <a:buNone/>
              <a:defRPr sz="1500" b="1"/>
            </a:lvl5pPr>
            <a:lvl6pPr marL="2141518" indent="0">
              <a:buNone/>
              <a:defRPr sz="1500" b="1"/>
            </a:lvl6pPr>
            <a:lvl7pPr marL="2569823" indent="0">
              <a:buNone/>
              <a:defRPr sz="1500" b="1"/>
            </a:lvl7pPr>
            <a:lvl8pPr marL="2998126" indent="0">
              <a:buNone/>
              <a:defRPr sz="1500" b="1"/>
            </a:lvl8pPr>
            <a:lvl9pPr marL="342642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4" y="2174879"/>
            <a:ext cx="404177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48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3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429490" y="486988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7190510" y="44335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7190512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9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7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320"/>
            <a:ext cx="5111751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435113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8304" indent="0">
              <a:buNone/>
              <a:defRPr sz="1100"/>
            </a:lvl2pPr>
            <a:lvl3pPr marL="856608" indent="0">
              <a:buNone/>
              <a:defRPr sz="900"/>
            </a:lvl3pPr>
            <a:lvl4pPr marL="1284913" indent="0">
              <a:buNone/>
              <a:defRPr sz="800"/>
            </a:lvl4pPr>
            <a:lvl5pPr marL="1713214" indent="0">
              <a:buNone/>
              <a:defRPr sz="800"/>
            </a:lvl5pPr>
            <a:lvl6pPr marL="2141518" indent="0">
              <a:buNone/>
              <a:defRPr sz="800"/>
            </a:lvl6pPr>
            <a:lvl7pPr marL="2569823" indent="0">
              <a:buNone/>
              <a:defRPr sz="800"/>
            </a:lvl7pPr>
            <a:lvl8pPr marL="2998126" indent="0">
              <a:buNone/>
              <a:defRPr sz="800"/>
            </a:lvl8pPr>
            <a:lvl9pPr marL="34264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99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8304" indent="0">
              <a:buNone/>
              <a:defRPr sz="2600"/>
            </a:lvl2pPr>
            <a:lvl3pPr marL="856608" indent="0">
              <a:buNone/>
              <a:defRPr sz="2300"/>
            </a:lvl3pPr>
            <a:lvl4pPr marL="1284913" indent="0">
              <a:buNone/>
              <a:defRPr sz="1900"/>
            </a:lvl4pPr>
            <a:lvl5pPr marL="1713214" indent="0">
              <a:buNone/>
              <a:defRPr sz="1900"/>
            </a:lvl5pPr>
            <a:lvl6pPr marL="2141518" indent="0">
              <a:buNone/>
              <a:defRPr sz="1900"/>
            </a:lvl6pPr>
            <a:lvl7pPr marL="2569823" indent="0">
              <a:buNone/>
              <a:defRPr sz="1900"/>
            </a:lvl7pPr>
            <a:lvl8pPr marL="2998126" indent="0">
              <a:buNone/>
              <a:defRPr sz="1900"/>
            </a:lvl8pPr>
            <a:lvl9pPr marL="3426429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28304" indent="0">
              <a:buNone/>
              <a:defRPr sz="1100"/>
            </a:lvl2pPr>
            <a:lvl3pPr marL="856608" indent="0">
              <a:buNone/>
              <a:defRPr sz="900"/>
            </a:lvl3pPr>
            <a:lvl4pPr marL="1284913" indent="0">
              <a:buNone/>
              <a:defRPr sz="800"/>
            </a:lvl4pPr>
            <a:lvl5pPr marL="1713214" indent="0">
              <a:buNone/>
              <a:defRPr sz="800"/>
            </a:lvl5pPr>
            <a:lvl6pPr marL="2141518" indent="0">
              <a:buNone/>
              <a:defRPr sz="800"/>
            </a:lvl6pPr>
            <a:lvl7pPr marL="2569823" indent="0">
              <a:buNone/>
              <a:defRPr sz="800"/>
            </a:lvl7pPr>
            <a:lvl8pPr marL="2998126" indent="0">
              <a:buNone/>
              <a:defRPr sz="800"/>
            </a:lvl8pPr>
            <a:lvl9pPr marL="34264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86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0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0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0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11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2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20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33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30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49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7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7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4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0AA9-D9B3-492A-9332-FED4716526F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91E-0674-45ED-8D59-66C86E88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44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39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60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24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47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3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3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31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429490" y="486988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7190510" y="44335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7190512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0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0AA9-D9B3-492A-9332-FED4716526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91E-0674-45ED-8D59-66C86E888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99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429490" y="486988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7190510" y="44335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7190512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0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0AA9-D9B3-492A-9332-FED4716526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91E-0674-45ED-8D59-66C86E888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0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0AA9-D9B3-492A-9332-FED4716526F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91E-0674-45ED-8D59-66C86E88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414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0AA9-D9B3-492A-9332-FED4716526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91E-0674-45ED-8D59-66C86E888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006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0AA9-D9B3-492A-9332-FED4716526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91E-0674-45ED-8D59-66C86E888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36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45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0AA9-D9B3-492A-9332-FED4716526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91E-0674-45ED-8D59-66C86E888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15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0AA9-D9B3-492A-9332-FED4716526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91E-0674-45ED-8D59-66C86E888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59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0AA9-D9B3-492A-9332-FED4716526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91E-0674-45ED-8D59-66C86E888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442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0AA9-D9B3-492A-9332-FED4716526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91E-0674-45ED-8D59-66C86E888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742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429490" y="486988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7190510" y="44335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7190512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1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0AA9-D9B3-492A-9332-FED4716526F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91E-0674-45ED-8D59-66C86E88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60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0AA9-D9B3-492A-9332-FED4716526F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91E-0674-45ED-8D59-66C86E88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1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0AA9-D9B3-492A-9332-FED4716526F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91E-0674-45ED-8D59-66C86E88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9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10AA9-D9B3-492A-9332-FED4716526F1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D191E-0674-45ED-8D59-66C86E88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2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67800-479D-41B0-B3F2-2DCE95BA138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16,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8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5660" tIns="42833" rIns="85660" bIns="4283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horz" lIns="85660" tIns="42833" rIns="85660" bIns="428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20"/>
            <a:ext cx="2133600" cy="365125"/>
          </a:xfrm>
          <a:prstGeom prst="rect">
            <a:avLst/>
          </a:prstGeom>
        </p:spPr>
        <p:txBody>
          <a:bodyPr vert="horz" lIns="85660" tIns="42833" rIns="85660" bIns="4283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6608"/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6608"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20"/>
            <a:ext cx="2895600" cy="365125"/>
          </a:xfrm>
          <a:prstGeom prst="rect">
            <a:avLst/>
          </a:prstGeom>
        </p:spPr>
        <p:txBody>
          <a:bodyPr vert="horz" lIns="85660" tIns="42833" rIns="85660" bIns="4283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66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20"/>
            <a:ext cx="2133600" cy="365125"/>
          </a:xfrm>
          <a:prstGeom prst="rect">
            <a:avLst/>
          </a:prstGeom>
        </p:spPr>
        <p:txBody>
          <a:bodyPr vert="horz" lIns="85660" tIns="42833" rIns="85660" bIns="4283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6608"/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660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856608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229" indent="-321229" algn="l" defTabSz="856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5993" indent="-267691" algn="l" defTabSz="8566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0759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99063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7373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5670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83975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12277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583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8304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08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4913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3214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1518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9823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8126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6429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8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10AA9-D9B3-492A-9332-FED4716526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D191E-0674-45ED-8D59-66C86E888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5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g"/><Relationship Id="rId10" Type="http://schemas.openxmlformats.org/officeDocument/2006/relationships/image" Target="../media/image33.jpeg"/><Relationship Id="rId4" Type="http://schemas.openxmlformats.org/officeDocument/2006/relationships/audio" Target="../media/audio3.wav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6.xml"/><Relationship Id="rId5" Type="http://schemas.microsoft.com/office/2007/relationships/hdphoto" Target="../media/hdphoto3.wdp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362199" y="1143000"/>
            <a:ext cx="4495800" cy="2514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61709" y="4408184"/>
            <a:ext cx="5496791" cy="9829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/>
              <a:t> </a:t>
            </a:r>
            <a:r>
              <a:rPr lang="bn-BD" sz="6000" b="1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rgbClr val="FF0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রক্তিম শুভেচ্ছা </a:t>
            </a:r>
            <a:endParaRPr lang="en-US" sz="6000" b="1" dirty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rgbClr val="FF0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4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9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651486">
            <a:off x="5207124" y="926114"/>
            <a:ext cx="3049026" cy="2240806"/>
            <a:chOff x="3505200" y="609600"/>
            <a:chExt cx="2971800" cy="2209800"/>
          </a:xfrm>
        </p:grpSpPr>
        <p:sp>
          <p:nvSpPr>
            <p:cNvPr id="6" name="Oval Callout 5"/>
            <p:cNvSpPr/>
            <p:nvPr/>
          </p:nvSpPr>
          <p:spPr>
            <a:xfrm>
              <a:off x="3505200" y="609600"/>
              <a:ext cx="2971800" cy="2209800"/>
            </a:xfrm>
            <a:prstGeom prst="wedgeEllipseCallout">
              <a:avLst>
                <a:gd name="adj1" fmla="val -42981"/>
                <a:gd name="adj2" fmla="val 102847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46478" y="1365455"/>
              <a:ext cx="2089244" cy="698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বোর্ডের </a:t>
              </a:r>
              <a:r>
                <a:rPr lang="bn-BD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7" y="1007650"/>
            <a:ext cx="2576183" cy="2426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990600" y="4261946"/>
            <a:ext cx="7162800" cy="1605454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05999" y="4261946"/>
            <a:ext cx="4532011" cy="147732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জিবনগর সরকারের মন্ত্রণালয়</a:t>
            </a:r>
          </a:p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সমূহের নাম লিখ।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0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888736" y="1532975"/>
            <a:ext cx="7327418" cy="1294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76558" y="2042171"/>
            <a:ext cx="2940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 প্রতিরক্ষা মন্ত্রণালয়।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6085" y="609129"/>
            <a:ext cx="6183103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জিবনগর সরকারের মন্ত্রণালয়সমূহের নাম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88736" y="5867400"/>
            <a:ext cx="732741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905214" y="2089750"/>
            <a:ext cx="2741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 পররাষ্ট্র মন্ত্রণালয়।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5" y="3622299"/>
            <a:ext cx="4344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৭.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অর্থ, শিল্প ও বাণিজ্য মন্ত্রণালয়।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5" y="2597859"/>
            <a:ext cx="3363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মন্ত্রিপরিষদ সচিবালয়।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27625" y="2608275"/>
            <a:ext cx="3381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৪.সাধারণ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প্রশাসন বিভাগ।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27625" y="3065596"/>
            <a:ext cx="3799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 ও কল্যাণ মন্ত্রণালয়।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" y="3098435"/>
            <a:ext cx="3631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৫.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বেতার মন্ত্রণালয়।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2630" y="4156312"/>
            <a:ext cx="2579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৯.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স্বরাষ্ট্র মন্ত্রণালয়।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17633" y="4665150"/>
            <a:ext cx="3991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১২.ত্রাণ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পুনর্বাসন মন্ত্রণালয়।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2630" y="4680186"/>
            <a:ext cx="3501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১১.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সংসদ বিষয়ক বিভাগ।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90872" y="3594680"/>
            <a:ext cx="2130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কৃষি বিভাগ।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27625" y="4181698"/>
            <a:ext cx="2821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১০.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প্রকৌশল বিভাগ।</a:t>
            </a:r>
          </a:p>
        </p:txBody>
      </p:sp>
    </p:spTree>
    <p:extLst>
      <p:ext uri="{BB962C8B-B14F-4D97-AF65-F5344CB8AC3E}">
        <p14:creationId xmlns:p14="http://schemas.microsoft.com/office/powerpoint/2010/main" val="25522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8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599874" y="537835"/>
            <a:ext cx="2042546" cy="2330263"/>
            <a:chOff x="6240002" y="4266718"/>
            <a:chExt cx="1696354" cy="1891943"/>
          </a:xfrm>
        </p:grpSpPr>
        <p:pic>
          <p:nvPicPr>
            <p:cNvPr id="9" name="Picture 14" descr="http://2.bp.blogspot.com/-Vn0cDTkaqcc/UB2hvrjzWjI/AAAAAAAAANQ/JAUj8cAX7Sk/s1600/Tajuddin_Ahmed_Bangl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056" y="4266718"/>
              <a:ext cx="1270505" cy="17215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240002" y="5783835"/>
              <a:ext cx="1696354" cy="374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তাজউদ্দীন আহম্মেদ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62402" y="3163555"/>
            <a:ext cx="2161749" cy="3090739"/>
            <a:chOff x="3962400" y="3163545"/>
            <a:chExt cx="2161749" cy="3090739"/>
          </a:xfrm>
        </p:grpSpPr>
        <p:pic>
          <p:nvPicPr>
            <p:cNvPr id="5128" name="Picture 8" descr="http://comillardak.com/wp-content/uploads/2015/03/mozaffa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3163545"/>
              <a:ext cx="2161749" cy="2702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052048" y="5854174"/>
              <a:ext cx="17491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মোজাফফর আহমদ 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5046" y="3012814"/>
            <a:ext cx="2940228" cy="2914710"/>
            <a:chOff x="825046" y="3012814"/>
            <a:chExt cx="2940228" cy="2914710"/>
          </a:xfrm>
        </p:grpSpPr>
        <p:pic>
          <p:nvPicPr>
            <p:cNvPr id="5126" name="Picture 6" descr="http://archive.surmatimes.com/root/files/uploads/Abdul-Hamid-Khan-Vasani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014" y="3012814"/>
              <a:ext cx="2124293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825046" y="5527414"/>
              <a:ext cx="29402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মওলানা আবদুল হামিদ খান ভাসানী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00800" y="2999824"/>
            <a:ext cx="1676400" cy="2978041"/>
            <a:chOff x="6400800" y="2999814"/>
            <a:chExt cx="1676400" cy="2978041"/>
          </a:xfrm>
        </p:grpSpPr>
        <p:pic>
          <p:nvPicPr>
            <p:cNvPr id="5122" name="Picture 2" descr="http://cpbbd.org/showThumb.php?id=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999814"/>
              <a:ext cx="1676400" cy="25779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865935" y="5577745"/>
              <a:ext cx="9525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মণি সিংহ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09364" y="929097"/>
            <a:ext cx="48958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◊কার নেতৃত্বে জাতীয় ঐক্য প্রতিষ্ঠার 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 উপদেষ্টা পরিষদ গঠিত হয়?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141" y="3352800"/>
            <a:ext cx="746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◊</a:t>
            </a:r>
            <a:r>
              <a:rPr lang="bn-BD" sz="4400" b="1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মুজিবনগর সরকারের মন্ত্রীপরিষদ </a:t>
            </a:r>
            <a:r>
              <a:rPr lang="bn-BD" sz="44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সম্পর্কে আলোচনা কর।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522258"/>
            <a:ext cx="8229600" cy="2417646"/>
            <a:chOff x="0" y="41563"/>
            <a:chExt cx="9144000" cy="262543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2481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655946" y="546652"/>
              <a:ext cx="3282950" cy="90241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4800" b="1" kern="11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lang="bn-BD" sz="48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দলীয় কাজ </a:t>
              </a:r>
              <a:endPara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76711" y="243876"/>
              <a:ext cx="3124200" cy="2290084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438400" y="41563"/>
              <a:ext cx="3124200" cy="2625437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914400" y="5334000"/>
            <a:ext cx="74676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27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39894" y="494997"/>
            <a:ext cx="2311002" cy="633198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  <a:tileRect/>
          </a:gradFill>
          <a:ln cap="rnd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159" y="1186963"/>
            <a:ext cx="71628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১.মুজিবনগর সরকারের শপথ বাক্য পাঠ করান কে?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92661" y="1905000"/>
            <a:ext cx="2274340" cy="1737390"/>
            <a:chOff x="714957" y="2590800"/>
            <a:chExt cx="2274340" cy="1737390"/>
          </a:xfrm>
        </p:grpSpPr>
        <p:pic>
          <p:nvPicPr>
            <p:cNvPr id="3074" name="Picture 2" descr="http://www.banglapedia.org/Images/AliProfessorMohammadYusuf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037" y="2590800"/>
              <a:ext cx="1256752" cy="170661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05448" y="3928080"/>
              <a:ext cx="18838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অধ্যাপক ইউসুফ আলী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4957" y="2747887"/>
              <a:ext cx="6190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ক.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62205" y="1981210"/>
            <a:ext cx="2195473" cy="1632699"/>
            <a:chOff x="2745964" y="2727790"/>
            <a:chExt cx="2195473" cy="1632699"/>
          </a:xfrm>
        </p:grpSpPr>
        <p:pic>
          <p:nvPicPr>
            <p:cNvPr id="5122" name="Picture 2" descr="http://www.samakal.net/assets/images/news_images/2013/11/30/for_details/thumbnails/untitled-1_23313_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727790"/>
              <a:ext cx="2045837" cy="136389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048000" y="3960379"/>
              <a:ext cx="18838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অধ্যাপক</a:t>
              </a:r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আবু সাই</a:t>
              </a:r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য়ি</a:t>
              </a:r>
              <a:r>
                <a:rPr lang="as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45964" y="2784090"/>
              <a:ext cx="5629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13115" y="1925780"/>
            <a:ext cx="2018387" cy="1688902"/>
            <a:chOff x="4994714" y="2666998"/>
            <a:chExt cx="2018387" cy="1688902"/>
          </a:xfrm>
        </p:grpSpPr>
        <p:pic>
          <p:nvPicPr>
            <p:cNvPr id="5124" name="Picture 4" descr="http://www.banglanews24.com/images/imgAll/2012March/SM/012012032523223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186" y="2666998"/>
              <a:ext cx="1699973" cy="14478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994714" y="2700711"/>
              <a:ext cx="5469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গ.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34674" y="3955790"/>
              <a:ext cx="19784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অধ্যাপক</a:t>
              </a:r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নিসুজ্জামান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56528" y="1822594"/>
            <a:ext cx="2176104" cy="1772656"/>
            <a:chOff x="6456528" y="1961144"/>
            <a:chExt cx="2176104" cy="1772656"/>
          </a:xfrm>
        </p:grpSpPr>
        <p:sp>
          <p:nvSpPr>
            <p:cNvPr id="19" name="TextBox 18"/>
            <p:cNvSpPr txBox="1"/>
            <p:nvPr/>
          </p:nvSpPr>
          <p:spPr>
            <a:xfrm>
              <a:off x="6456528" y="2113700"/>
              <a:ext cx="5469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গ.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9400" y="3333690"/>
              <a:ext cx="19704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অধ্যাপক কবীর </a:t>
              </a:r>
              <a:r>
                <a:rPr lang="as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 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126" name="Picture 6" descr="http://cms.somewhereinblog.net/images/thumbs/robot_eee_1323783384_1-f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632" y="1961144"/>
              <a:ext cx="1905000" cy="15564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1123926" y="3649129"/>
            <a:ext cx="7162800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২. মুক্তিযুদ্ধের সর্বাধিনায়ক কে ছিলেন?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38654" y="4203127"/>
            <a:ext cx="2082817" cy="1805684"/>
            <a:chOff x="538653" y="4203127"/>
            <a:chExt cx="2082817" cy="1805684"/>
          </a:xfrm>
        </p:grpSpPr>
        <p:pic>
          <p:nvPicPr>
            <p:cNvPr id="5128" name="Picture 8" descr="http://imgur.com/9inYn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516" y="4203127"/>
              <a:ext cx="1597320" cy="164204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38653" y="4340821"/>
              <a:ext cx="6190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ক.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7314" y="5608701"/>
              <a:ext cx="18341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সৈ</a:t>
              </a:r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 </a:t>
              </a:r>
              <a:r>
                <a:rPr lang="as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 ইসলাম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39983" y="4419610"/>
            <a:ext cx="1936718" cy="2028673"/>
            <a:chOff x="2339982" y="4419600"/>
            <a:chExt cx="1936717" cy="2028673"/>
          </a:xfrm>
        </p:grpSpPr>
        <p:pic>
          <p:nvPicPr>
            <p:cNvPr id="5130" name="Picture 10" descr="http://www.kalerkantho.com/print_edition/admin/news_images/794/image_794_229622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120" y="4433274"/>
              <a:ext cx="1499424" cy="17695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2668567" y="6048163"/>
              <a:ext cx="16081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এম এ জি ওসমানী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39982" y="4419600"/>
              <a:ext cx="5629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54203" y="4343829"/>
            <a:ext cx="1878671" cy="2040112"/>
            <a:chOff x="4423838" y="4412492"/>
            <a:chExt cx="1878671" cy="2040112"/>
          </a:xfrm>
        </p:grpSpPr>
        <p:pic>
          <p:nvPicPr>
            <p:cNvPr id="5132" name="Picture 12" descr="http://www.gunijan.org.bd/admin/NewsPhoto/Prof_Prof_a.k.%20khandhakar-resized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642" y="4412492"/>
              <a:ext cx="1634867" cy="18569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4423838" y="4572000"/>
              <a:ext cx="5629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97578" y="6052494"/>
              <a:ext cx="13981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as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কে</a:t>
              </a:r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as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খন্দকার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51839" y="4266718"/>
            <a:ext cx="2262050" cy="1875312"/>
            <a:chOff x="5951837" y="4266718"/>
            <a:chExt cx="2262050" cy="1875312"/>
          </a:xfrm>
        </p:grpSpPr>
        <p:pic>
          <p:nvPicPr>
            <p:cNvPr id="5134" name="Picture 14" descr="http://2.bp.blogspot.com/-Vn0cDTkaqcc/UB2hvrjzWjI/AAAAAAAAANQ/JAUj8cAX7Sk/s1600/Tajuddin_Ahmed_Bangla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056" y="4266718"/>
              <a:ext cx="1270505" cy="17215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951837" y="4328880"/>
              <a:ext cx="5485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ঘ.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96000" y="5680365"/>
              <a:ext cx="21178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তাজ</a:t>
              </a:r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উদ্দীন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আহম্মেদ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7863" y="2050658"/>
            <a:ext cx="731266" cy="616731"/>
            <a:chOff x="7086600" y="4953652"/>
            <a:chExt cx="1037453" cy="914400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326835" y="2122119"/>
            <a:ext cx="545699" cy="512116"/>
            <a:chOff x="5717597" y="1752600"/>
            <a:chExt cx="680605" cy="6096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427943" y="2073035"/>
            <a:ext cx="545699" cy="512116"/>
            <a:chOff x="5717597" y="1752600"/>
            <a:chExt cx="680605" cy="60960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434938" y="2032096"/>
            <a:ext cx="545699" cy="512116"/>
            <a:chOff x="5717597" y="1752600"/>
            <a:chExt cx="680605" cy="6096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80507" y="4328381"/>
            <a:ext cx="731266" cy="616731"/>
            <a:chOff x="7086600" y="4953652"/>
            <a:chExt cx="1037453" cy="914400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310624" y="4507357"/>
            <a:ext cx="545699" cy="512116"/>
            <a:chOff x="5717597" y="1752600"/>
            <a:chExt cx="680605" cy="6096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131284" y="4601222"/>
            <a:ext cx="545699" cy="512116"/>
            <a:chOff x="5717597" y="1752600"/>
            <a:chExt cx="680605" cy="60960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5910834" y="4461426"/>
            <a:ext cx="545699" cy="512116"/>
            <a:chOff x="5717597" y="1752600"/>
            <a:chExt cx="680605" cy="60960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0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457198" y="152423"/>
            <a:ext cx="8229600" cy="9116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none" lIns="91440" tIns="45720" rIns="91440" bIns="45720" numCol="1" rtlCol="0" anchor="ctr">
            <a:prstTxWarp prst="textChevron">
              <a:avLst>
                <a:gd name="adj" fmla="val 30602"/>
              </a:avLst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IN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bn-BD" b="1" dirty="0">
              <a:ln w="9525">
                <a:solidFill>
                  <a:sysClr val="window" lastClr="FFFFFF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rgbClr val="4F81BD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irc_mi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93" b="6691"/>
          <a:stretch/>
        </p:blipFill>
        <p:spPr bwMode="auto">
          <a:xfrm>
            <a:off x="4938" y="1064052"/>
            <a:ext cx="9144001" cy="350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38" y="4624678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সরকারের কার্যক্রম ছিল </a:t>
            </a:r>
            <a:endParaRPr lang="en-US" sz="4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সময়োপযোগী-বিশ্লেষণ কর।</a:t>
            </a:r>
          </a:p>
        </p:txBody>
      </p:sp>
    </p:spTree>
    <p:extLst>
      <p:ext uri="{BB962C8B-B14F-4D97-AF65-F5344CB8AC3E}">
        <p14:creationId xmlns:p14="http://schemas.microsoft.com/office/powerpoint/2010/main" val="73281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huse-windows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976980" y="1333204"/>
            <a:ext cx="6786358" cy="5089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965575" y="3429000"/>
            <a:ext cx="7239000" cy="80939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দেশকে ভালবাস মাতৃভাষাকে শ্রদ্ধা করো।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5747" y="533404"/>
            <a:ext cx="480452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ভালো 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5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09800" y="2895609"/>
            <a:ext cx="4800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সোহেল</a:t>
            </a:r>
            <a:r>
              <a:rPr 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কবীর</a:t>
            </a:r>
            <a:endParaRPr lang="bn-IN" sz="4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সহ-সুপার</a:t>
            </a:r>
            <a:r>
              <a:rPr lang="bn-IN" sz="36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মাইজপাড়া</a:t>
            </a:r>
            <a:r>
              <a:rPr lang="en-US" sz="32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2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b="1" dirty="0" err="1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32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endParaRPr lang="en-US" sz="3200" b="1" dirty="0" smtClean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০১৭১১৪৫৯৯৭৭</a:t>
            </a:r>
          </a:p>
          <a:p>
            <a:pPr algn="ctr"/>
            <a:r>
              <a:rPr lang="en-US" sz="24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b="1" dirty="0" err="1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mdsuhelkabir@gmail.com</a:t>
            </a:r>
            <a:endParaRPr lang="en-US" sz="2000" b="1" dirty="0" smtClean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4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91056" y="685800"/>
            <a:ext cx="6172200" cy="106680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85655" tIns="42831" rIns="85655" bIns="42831" rtlCol="0" anchor="ctr"/>
          <a:lstStyle/>
          <a:p>
            <a:pPr algn="ctr" defTabSz="856554"/>
            <a:r>
              <a:rPr lang="en-US" sz="6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9808" y="1905016"/>
            <a:ext cx="7696200" cy="3953005"/>
          </a:xfrm>
          <a:prstGeom prst="rect">
            <a:avLst/>
          </a:prstGeom>
        </p:spPr>
        <p:txBody>
          <a:bodyPr wrap="square" lIns="85655" tIns="42831" rIns="85655" bIns="42831">
            <a:spAutoFit/>
          </a:bodyPr>
          <a:lstStyle/>
          <a:p>
            <a:pPr algn="ctr" defTabSz="856554">
              <a:defRPr/>
            </a:pPr>
            <a:r>
              <a:rPr lang="bn-BD" sz="56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56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56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 defTabSz="856554">
              <a:defRPr/>
            </a:pPr>
            <a:r>
              <a:rPr lang="bn-BD" sz="5600" b="1" kern="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5600" b="1" kern="0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5600" b="1" kern="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600" b="1" kern="0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BD" sz="5600" b="1" kern="0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856554">
              <a:defRPr/>
            </a:pPr>
            <a:r>
              <a:rPr lang="en-US" sz="5600" b="1" kern="0" dirty="0" err="1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6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5600" b="1" kern="0" dirty="0" err="1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56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600" b="1" kern="0" dirty="0">
              <a:ln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856554">
              <a:defRPr/>
            </a:pPr>
            <a:r>
              <a:rPr lang="bn-BD" sz="4100" b="1" kern="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100" b="1" kern="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kern="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4৫</a:t>
            </a:r>
            <a:r>
              <a:rPr lang="bn-BD" sz="4100" b="1" kern="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b="1" kern="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 </a:t>
            </a:r>
          </a:p>
          <a:p>
            <a:pPr algn="ctr" defTabSz="856554">
              <a:defRPr/>
            </a:pPr>
            <a:r>
              <a:rPr lang="bn-BD" sz="41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1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১৬/০২</a:t>
            </a:r>
            <a:r>
              <a:rPr lang="bn-BD" sz="41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41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২০</a:t>
            </a:r>
            <a:endParaRPr lang="en-US" sz="4100" b="1" kern="0" dirty="0">
              <a:ln/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57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ving-picture-Bangladesh-flag-flapping-on-pole-with-name-animated-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55" y="431117"/>
            <a:ext cx="3200400" cy="240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692" y="3165056"/>
            <a:ext cx="8355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◊পতাকাটি আমার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তোমার, সমগ্র বাঙ্গালী জাতির। এই পতাকাটির 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 আমরা মুক্তিযুদ্ধ করেছি । </a:t>
            </a:r>
            <a:endParaRPr lang="en-US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7395" y="2569807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পতাকাটি কাদের?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059" y="4403113"/>
            <a:ext cx="83819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◊তোমরা বলতো কোন সরকারের নেতৃত্বে মুক্তিযুদ্ধ সংগঠিত এবং বাংলাদেশ শত্রু মুক্ত হয়</a:t>
            </a:r>
            <a:r>
              <a:rPr lang="bn-BD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1947" y="5638810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“মুজিবনগর সরকারের নেতৃত্বে”</a:t>
            </a:r>
            <a:endParaRPr lang="en-US" sz="4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41006" y="5455030"/>
            <a:ext cx="4466287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সরকার</a:t>
            </a:r>
            <a:endParaRPr lang="en-US" sz="60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1006" y="381004"/>
            <a:ext cx="45752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i="1" u="sng" dirty="0" smtClean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6000" i="1" u="sng" dirty="0" smtClean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ঠের বিষয়.......</a:t>
            </a:r>
            <a:endParaRPr lang="en-US" sz="4800" i="1" u="sng" dirty="0">
              <a:ln w="0"/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1" y="2137172"/>
            <a:ext cx="7431188" cy="2885123"/>
            <a:chOff x="838200" y="2137168"/>
            <a:chExt cx="7431188" cy="2885123"/>
          </a:xfrm>
        </p:grpSpPr>
        <p:pic>
          <p:nvPicPr>
            <p:cNvPr id="6146" name="Picture 2" descr="http://www.cadetcollegeblog.com/wp-content/uploads/2013/05/222491_490459264308878_1269276592_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137168"/>
              <a:ext cx="4282906" cy="2819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588" y="2137168"/>
              <a:ext cx="2971800" cy="288512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9602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5" y="457200"/>
            <a:ext cx="20249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6603" y="1292951"/>
            <a:ext cx="57054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শিক্ষাথীরা- </a:t>
            </a:r>
            <a:endParaRPr lang="en-US" sz="54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5" y="2390322"/>
            <a:ext cx="7908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◊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সময়ে গঠিত গণপ্রজাতন্ত্রী বাংলাদেশ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পরিচয় বর্ণনা করতে পারবে।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486822"/>
            <a:ext cx="8014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 মুজিবনগর সরকারের মন্ত্রীসভা সম্পর্কে </a:t>
            </a:r>
            <a:r>
              <a:rPr lang="en-US" sz="40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</a:t>
            </a:r>
          </a:p>
          <a:p>
            <a:r>
              <a:rPr lang="en-US" sz="4000" b="1" kern="11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  </a:t>
            </a:r>
            <a:r>
              <a:rPr lang="bn-BD" sz="4000" b="1" kern="11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লিখতে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050" y="4616679"/>
            <a:ext cx="7889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 মুজিবনগর সরকারের মন্ত্রণালয় সম্পর্কে ব্যাখ্যা </a:t>
            </a:r>
            <a:r>
              <a:rPr lang="en-US" sz="40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</a:t>
            </a:r>
          </a:p>
          <a:p>
            <a:r>
              <a:rPr lang="en-US" sz="40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  </a:t>
            </a:r>
            <a:r>
              <a:rPr lang="bn-BD" sz="40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648205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১৭ই এপ্রিল ১৯৭১ মেহেরপুরের বৈদ্যনাথতলায়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বাগানে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গঠিত হয়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 বাংলাদেশের অস্থায়ী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বা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mujibnagar nazrul-guard of hon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2" y="1749136"/>
            <a:ext cx="4027357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cms.somewhereinblog.net/images/thumbs/arjansoul_1365541722_3-0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06" y="1749136"/>
            <a:ext cx="3650420" cy="2272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86304" y="381000"/>
            <a:ext cx="2866490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জিবনগর সরকার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95600" y="1304330"/>
            <a:ext cx="3276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3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29323" y="1095876"/>
            <a:ext cx="3026617" cy="2732526"/>
            <a:chOff x="3123014" y="1032608"/>
            <a:chExt cx="3695358" cy="5159333"/>
          </a:xfrm>
        </p:grpSpPr>
        <p:sp>
          <p:nvSpPr>
            <p:cNvPr id="4" name="Rectangle 3"/>
            <p:cNvSpPr/>
            <p:nvPr/>
          </p:nvSpPr>
          <p:spPr>
            <a:xfrm rot="491224">
              <a:off x="3123014" y="3751242"/>
              <a:ext cx="3695358" cy="2440699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2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বঙ্গবন্ধু </a:t>
              </a:r>
              <a:r>
                <a:rPr lang="bn-BD" sz="22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শেখ মুজিবুর রহমানকে </a:t>
              </a:r>
              <a:r>
                <a:rPr lang="bn-BD" sz="20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রাষ্ট্রপতি</a:t>
              </a:r>
            </a:p>
            <a:p>
              <a:pPr algn="ctr"/>
              <a:r>
                <a:rPr lang="bn-BD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(পদাধিকার বলে সশস্ত্র ও মুক্তিযুদ্ধের সর্বাধিনায়ক)</a:t>
              </a:r>
              <a:endPara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587" y="1032608"/>
              <a:ext cx="3237339" cy="35676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6" name="Rectangle 5"/>
          <p:cNvSpPr/>
          <p:nvPr/>
        </p:nvSpPr>
        <p:spPr>
          <a:xfrm>
            <a:off x="1039911" y="1832592"/>
            <a:ext cx="1818001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রাষ্ট্রপতি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6053" y="2343090"/>
            <a:ext cx="184570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উপ-রাষ্ট্রপতি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6054" y="2834925"/>
            <a:ext cx="184571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প্রধানমন্ত্রী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6055" y="3326760"/>
            <a:ext cx="184570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স্বরাষ্ট্রমন্ত্রী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9890" y="3842874"/>
            <a:ext cx="184571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অর্থমন্ত্রী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9892" y="4337306"/>
            <a:ext cx="184570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পররাষ্ট্রমন্ত্রী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9892" y="4835240"/>
            <a:ext cx="1845708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সশস্ত্রবাহিনী প্রধান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1187" y="1634417"/>
            <a:ext cx="2209800" cy="3886200"/>
          </a:xfrm>
          <a:prstGeom prst="roundRect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626559" y="3679822"/>
            <a:ext cx="3373039" cy="2422765"/>
            <a:chOff x="3668138" y="1982905"/>
            <a:chExt cx="3373039" cy="420250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1787" y="1982905"/>
              <a:ext cx="2286000" cy="26909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24" name="Rectangle 23"/>
            <p:cNvSpPr/>
            <p:nvPr/>
          </p:nvSpPr>
          <p:spPr>
            <a:xfrm rot="395995">
              <a:off x="3668138" y="4477036"/>
              <a:ext cx="3373039" cy="170837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bn-BD" sz="2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সৈয়দ নজরুল ইসলামকে </a:t>
              </a:r>
              <a:r>
                <a:rPr lang="bn-BD" sz="2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উপ-রাষ্ট্রপতি</a:t>
              </a:r>
            </a:p>
            <a:p>
              <a:pPr algn="ctr"/>
              <a:r>
                <a:rPr lang="bn-BD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IN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শেখ মুজিবর রহমানের অনুপস্থিতিতে </a:t>
              </a:r>
              <a:r>
                <a:rPr lang="bn-BD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অস্থায়ী </a:t>
              </a:r>
            </a:p>
            <a:p>
              <a:pPr algn="ctr"/>
              <a:r>
                <a:rPr lang="bn-BD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রাষ্টপতি, সশস্ত্র ও মুক্তিযুদ্ধের সর্বাধিনায়ক)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10866" y="1504443"/>
            <a:ext cx="2482838" cy="1919581"/>
            <a:chOff x="3511074" y="866054"/>
            <a:chExt cx="3616685" cy="4884973"/>
          </a:xfrm>
        </p:grpSpPr>
        <p:sp>
          <p:nvSpPr>
            <p:cNvPr id="26" name="Rectangle 25"/>
            <p:cNvSpPr/>
            <p:nvPr/>
          </p:nvSpPr>
          <p:spPr>
            <a:xfrm rot="356803">
              <a:off x="3511074" y="4732822"/>
              <a:ext cx="3584772" cy="101820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bn-BD" sz="20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তাজ উদ্দিন আহমদ প্রধানমন্ত্রী</a:t>
              </a:r>
              <a:endPara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299" y="866054"/>
              <a:ext cx="3157460" cy="38100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40" name="Rectangle 39"/>
          <p:cNvSpPr/>
          <p:nvPr/>
        </p:nvSpPr>
        <p:spPr>
          <a:xfrm>
            <a:off x="2167018" y="304800"/>
            <a:ext cx="4859022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জিবনগর সরকারের মন্ত্রীপরিষদ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965668" y="1123287"/>
            <a:ext cx="523092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92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n.banglapedia.org/images/thumb/3/3b/MujibnagarGovernment.jpg/400px-MujibnagarGovernme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>
            <a:off x="990600" y="990600"/>
            <a:ext cx="3124200" cy="2160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267200" y="970531"/>
            <a:ext cx="3771900" cy="1066800"/>
            <a:chOff x="4343400" y="838199"/>
            <a:chExt cx="3771900" cy="1066800"/>
          </a:xfrm>
        </p:grpSpPr>
        <p:sp>
          <p:nvSpPr>
            <p:cNvPr id="2" name="Left Arrow 1"/>
            <p:cNvSpPr/>
            <p:nvPr/>
          </p:nvSpPr>
          <p:spPr>
            <a:xfrm>
              <a:off x="4343400" y="838199"/>
              <a:ext cx="3771900" cy="1066800"/>
            </a:xfrm>
            <a:prstGeom prst="leftArrow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29200" y="1048434"/>
              <a:ext cx="28194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বেসামরিক প্রশাসন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2" descr="https://encrypted-tbn3.gstatic.com/images?q=tbn:ANd9GcRKTwP1-2f2l3Qbq4gcs6AYJFFdi1vz3IfPpvo_t4nMGfIi0aYFx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77" y="3352800"/>
            <a:ext cx="3182373" cy="2442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3.amazonaws.com/somewherein/assets/images/thumbs/kobid_1378015696_3-0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158360"/>
            <a:ext cx="1714500" cy="4028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525746" y="3151506"/>
            <a:ext cx="2111187" cy="1788208"/>
          </a:xfrm>
          <a:prstGeom prst="wedgeRoundRectCallout">
            <a:avLst>
              <a:gd name="adj1" fmla="val -67336"/>
              <a:gd name="adj2" fmla="val 7319"/>
              <a:gd name="adj3" fmla="val 16667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 কার্যক্রম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dba1a1676284a64f9c2bce582d666987e3bfc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394</Words>
  <Application>Microsoft Office PowerPoint</Application>
  <PresentationFormat>On-screen Show (4:3)</PresentationFormat>
  <Paragraphs>101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Office Theme</vt:lpstr>
      <vt:lpstr>5_Office Theme</vt:lpstr>
      <vt:lpstr>2_Office Theme</vt:lpstr>
      <vt:lpstr>18_Office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MOZAHIDUR RAHMAN</dc:creator>
  <cp:lastModifiedBy>JNJ</cp:lastModifiedBy>
  <cp:revision>6</cp:revision>
  <dcterms:created xsi:type="dcterms:W3CDTF">2014-06-03T18:46:50Z</dcterms:created>
  <dcterms:modified xsi:type="dcterms:W3CDTF">2020-02-16T11:43:54Z</dcterms:modified>
</cp:coreProperties>
</file>