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4" r:id="rId2"/>
    <p:sldId id="275" r:id="rId3"/>
    <p:sldId id="276" r:id="rId4"/>
    <p:sldId id="256" r:id="rId5"/>
    <p:sldId id="257" r:id="rId6"/>
    <p:sldId id="258" r:id="rId7"/>
    <p:sldId id="259" r:id="rId8"/>
    <p:sldId id="266" r:id="rId9"/>
    <p:sldId id="260" r:id="rId10"/>
    <p:sldId id="279" r:id="rId11"/>
    <p:sldId id="269" r:id="rId12"/>
    <p:sldId id="277" r:id="rId13"/>
    <p:sldId id="261" r:id="rId14"/>
    <p:sldId id="262" r:id="rId15"/>
    <p:sldId id="268" r:id="rId16"/>
    <p:sldId id="263" r:id="rId17"/>
    <p:sldId id="264" r:id="rId18"/>
    <p:sldId id="265" r:id="rId19"/>
    <p:sldId id="267" r:id="rId20"/>
    <p:sldId id="270" r:id="rId21"/>
    <p:sldId id="271" r:id="rId22"/>
    <p:sldId id="272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166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9928" y="450376"/>
            <a:ext cx="6305266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ell MT" panose="02020503060305020303" pitchFamily="18" charset="0"/>
              </a:rPr>
              <a:t>Look at the following sentences.</a:t>
            </a:r>
            <a:endParaRPr lang="en-US" sz="3200" b="1" dirty="0">
              <a:latin typeface="Bell MT" panose="020205030603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6972" y="1678673"/>
            <a:ext cx="7808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 He is an honest man.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06973" y="2374709"/>
            <a:ext cx="7758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/>
              <a:t>He is</a:t>
            </a:r>
            <a:r>
              <a:rPr lang="en-US" sz="3200" b="1" dirty="0" smtClean="0">
                <a:solidFill>
                  <a:srgbClr val="0070C0"/>
                </a:solidFill>
              </a:rPr>
              <a:t>n’t</a:t>
            </a:r>
            <a:r>
              <a:rPr lang="en-US" sz="3200" b="1" dirty="0" smtClean="0"/>
              <a:t> a </a:t>
            </a:r>
            <a:r>
              <a:rPr lang="en-US" sz="3200" b="1" dirty="0" smtClean="0">
                <a:solidFill>
                  <a:srgbClr val="0070C0"/>
                </a:solidFill>
              </a:rPr>
              <a:t>dishonest</a:t>
            </a:r>
            <a:r>
              <a:rPr lang="en-US" sz="3200" b="1" dirty="0" smtClean="0"/>
              <a:t> man.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06973" y="3248165"/>
            <a:ext cx="7608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2. Mr. Rahim is a solvent man.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06973" y="3944201"/>
            <a:ext cx="7208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/>
              <a:t>Mr. Rahim is</a:t>
            </a:r>
            <a:r>
              <a:rPr lang="en-US" sz="3200" b="1" dirty="0" smtClean="0">
                <a:solidFill>
                  <a:srgbClr val="0070C0"/>
                </a:solidFill>
              </a:rPr>
              <a:t>n’t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insolvent</a:t>
            </a:r>
            <a:r>
              <a:rPr lang="en-US" sz="3200" b="1" dirty="0" smtClean="0"/>
              <a:t> man.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06973" y="4681180"/>
            <a:ext cx="870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</a:t>
            </a:r>
            <a:r>
              <a:rPr lang="en-US" sz="3200" b="1" dirty="0" smtClean="0"/>
              <a:t>. We always remember our freedom fighters.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06973" y="5349920"/>
            <a:ext cx="8257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/>
              <a:t>We </a:t>
            </a:r>
            <a:r>
              <a:rPr lang="en-US" sz="3200" b="1" dirty="0" smtClean="0">
                <a:solidFill>
                  <a:srgbClr val="0070C0"/>
                </a:solidFill>
              </a:rPr>
              <a:t>never forget</a:t>
            </a:r>
            <a:r>
              <a:rPr lang="en-US" sz="3200" b="1" dirty="0" smtClean="0"/>
              <a:t> our freedom fighters.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6846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457" y="259305"/>
            <a:ext cx="2825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Group work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88607" y="1446661"/>
            <a:ext cx="8352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askerville Old Face" panose="02020602080505020303" pitchFamily="18" charset="0"/>
              </a:rPr>
              <a:t>Transform the following sentences into negative.</a:t>
            </a:r>
            <a:endParaRPr lang="en-US" sz="3200" dirty="0">
              <a:latin typeface="Baskerville Old Face" panose="020206020805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9552" y="2183637"/>
            <a:ext cx="8596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</a:t>
            </a:r>
            <a:r>
              <a:rPr lang="en-US" sz="2800" b="1" dirty="0" smtClean="0"/>
              <a:t>. Mr. Rahim is industrious. 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29552" y="2743195"/>
            <a:ext cx="800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2. He is able to help you.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29552" y="3302753"/>
            <a:ext cx="7492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3. He loves to work hard.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29552" y="3862311"/>
            <a:ext cx="7508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4. We should remember our freedom fighters.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29552" y="4421869"/>
            <a:ext cx="7492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5. The rose is beautiful flower.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29552" y="4981427"/>
            <a:ext cx="7492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6. They were poor.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29552" y="5540985"/>
            <a:ext cx="7337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7. They are glad to get it.</a:t>
            </a:r>
            <a:endParaRPr lang="en-US" sz="28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7"/>
          <a:stretch/>
        </p:blipFill>
        <p:spPr>
          <a:xfrm>
            <a:off x="1992574" y="967191"/>
            <a:ext cx="8611736" cy="507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2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5592" y="1951621"/>
            <a:ext cx="8596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</a:t>
            </a:r>
            <a:r>
              <a:rPr lang="en-US" sz="3200" b="1" dirty="0" smtClean="0"/>
              <a:t>. Mr. Rahim is</a:t>
            </a:r>
            <a:r>
              <a:rPr lang="en-US" sz="3200" b="1" dirty="0" smtClean="0">
                <a:solidFill>
                  <a:srgbClr val="0070C0"/>
                </a:solidFill>
              </a:rPr>
              <a:t>n’t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indolent</a:t>
            </a:r>
            <a:r>
              <a:rPr lang="en-US" sz="3200" b="1" dirty="0" smtClean="0"/>
              <a:t>. 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25592" y="2536200"/>
            <a:ext cx="8005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2. He is</a:t>
            </a:r>
            <a:r>
              <a:rPr lang="en-US" sz="3200" b="1" dirty="0" smtClean="0">
                <a:solidFill>
                  <a:srgbClr val="0070C0"/>
                </a:solidFill>
              </a:rPr>
              <a:t>n’t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unable</a:t>
            </a:r>
            <a:r>
              <a:rPr lang="en-US" sz="3200" b="1" dirty="0" smtClean="0"/>
              <a:t> to help you.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25592" y="3120779"/>
            <a:ext cx="7492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3. He </a:t>
            </a:r>
            <a:r>
              <a:rPr lang="en-US" sz="3200" b="1" dirty="0" smtClean="0">
                <a:solidFill>
                  <a:srgbClr val="0070C0"/>
                </a:solidFill>
              </a:rPr>
              <a:t>doesn’t hate </a:t>
            </a:r>
            <a:r>
              <a:rPr lang="en-US" sz="3200" b="1" dirty="0" smtClean="0"/>
              <a:t>to work hard.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25592" y="3705358"/>
            <a:ext cx="8202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4. We should</a:t>
            </a:r>
            <a:r>
              <a:rPr lang="en-US" sz="3200" b="1" dirty="0" smtClean="0">
                <a:solidFill>
                  <a:srgbClr val="0070C0"/>
                </a:solidFill>
              </a:rPr>
              <a:t>n’t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forget</a:t>
            </a:r>
            <a:r>
              <a:rPr lang="en-US" sz="3200" b="1" dirty="0" smtClean="0"/>
              <a:t> our freedom fighters.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25592" y="4289937"/>
            <a:ext cx="7492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5. The rose is</a:t>
            </a:r>
            <a:r>
              <a:rPr lang="en-US" sz="3200" b="1" dirty="0" smtClean="0">
                <a:solidFill>
                  <a:srgbClr val="0070C0"/>
                </a:solidFill>
              </a:rPr>
              <a:t>n’t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ugly</a:t>
            </a:r>
            <a:r>
              <a:rPr lang="en-US" sz="3200" b="1" dirty="0" smtClean="0"/>
              <a:t> flower.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25592" y="4874516"/>
            <a:ext cx="7492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6. They were</a:t>
            </a:r>
            <a:r>
              <a:rPr lang="en-US" sz="3200" b="1" dirty="0" smtClean="0">
                <a:solidFill>
                  <a:srgbClr val="0070C0"/>
                </a:solidFill>
              </a:rPr>
              <a:t>n’t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rich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25592" y="5459097"/>
            <a:ext cx="7337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7. They are</a:t>
            </a:r>
            <a:r>
              <a:rPr lang="en-US" sz="3200" b="1" dirty="0" smtClean="0">
                <a:solidFill>
                  <a:srgbClr val="0070C0"/>
                </a:solidFill>
              </a:rPr>
              <a:t>n’t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sad</a:t>
            </a:r>
            <a:r>
              <a:rPr lang="en-US" sz="3200" b="1" dirty="0" smtClean="0"/>
              <a:t> to get it.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39654" y="423081"/>
            <a:ext cx="4312692" cy="70788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erlin Sans FB" panose="020E0602020502020306" pitchFamily="34" charset="0"/>
              </a:rPr>
              <a:t>Match your answer.</a:t>
            </a:r>
            <a:endParaRPr lang="en-US" sz="4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85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3889" y="1364776"/>
            <a:ext cx="3534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He must help you.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23889" y="2115403"/>
            <a:ext cx="5211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He </a:t>
            </a:r>
            <a:r>
              <a:rPr lang="en-US" sz="3200" b="1" dirty="0" smtClean="0">
                <a:solidFill>
                  <a:srgbClr val="0070C0"/>
                </a:solidFill>
              </a:rPr>
              <a:t>can not but </a:t>
            </a:r>
            <a:r>
              <a:rPr lang="en-US" sz="3200" b="1" dirty="0" smtClean="0"/>
              <a:t>help you.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23889" y="2866030"/>
            <a:ext cx="5199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He </a:t>
            </a:r>
            <a:r>
              <a:rPr lang="en-US" sz="3200" b="1" dirty="0" smtClean="0">
                <a:solidFill>
                  <a:srgbClr val="0070C0"/>
                </a:solidFill>
              </a:rPr>
              <a:t>can not help </a:t>
            </a:r>
            <a:r>
              <a:rPr lang="en-US" sz="3200" b="1" dirty="0" smtClean="0"/>
              <a:t>help</a:t>
            </a:r>
            <a:r>
              <a:rPr lang="en-US" sz="3200" b="1" dirty="0" smtClean="0">
                <a:solidFill>
                  <a:srgbClr val="0070C0"/>
                </a:solidFill>
              </a:rPr>
              <a:t>ing</a:t>
            </a:r>
            <a:r>
              <a:rPr lang="en-US" sz="3200" b="1" dirty="0" smtClean="0"/>
              <a:t> you.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74209" y="4776722"/>
            <a:ext cx="98127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/>
              <a:t>If ‘</a:t>
            </a:r>
            <a:r>
              <a:rPr lang="en-US" sz="2800" b="1" dirty="0" smtClean="0">
                <a:solidFill>
                  <a:srgbClr val="FF0000"/>
                </a:solidFill>
              </a:rPr>
              <a:t>Must/ have to/ has to</a:t>
            </a:r>
            <a:r>
              <a:rPr lang="en-US" sz="2800" b="1" dirty="0" smtClean="0"/>
              <a:t>’ exist in an affirmative sentence, we have to replace </a:t>
            </a:r>
            <a:r>
              <a:rPr lang="en-US" sz="2800" b="1" dirty="0" smtClean="0">
                <a:solidFill>
                  <a:srgbClr val="FF0000"/>
                </a:solidFill>
              </a:rPr>
              <a:t>can not but/ can not help + </a:t>
            </a:r>
            <a:r>
              <a:rPr lang="en-US" sz="2800" b="1" dirty="0" err="1" smtClean="0">
                <a:solidFill>
                  <a:srgbClr val="FF0000"/>
                </a:solidFill>
              </a:rPr>
              <a:t>ing</a:t>
            </a:r>
            <a:r>
              <a:rPr lang="en-US" sz="2800" b="1" dirty="0" smtClean="0">
                <a:solidFill>
                  <a:srgbClr val="FF0000"/>
                </a:solidFill>
              </a:rPr>
              <a:t> verb </a:t>
            </a:r>
            <a:r>
              <a:rPr lang="en-US" sz="2800" b="1" dirty="0" smtClean="0"/>
              <a:t>instead of those words.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2" y="150728"/>
            <a:ext cx="5022373" cy="4080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940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2882" y="3495524"/>
            <a:ext cx="6045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Every</a:t>
            </a:r>
            <a:r>
              <a:rPr lang="en-US" sz="2800" b="1" dirty="0" smtClean="0"/>
              <a:t> mother loves her child.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52882" y="4039741"/>
            <a:ext cx="6045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There is no </a:t>
            </a:r>
            <a:r>
              <a:rPr lang="en-US" sz="2800" b="1" dirty="0" smtClean="0"/>
              <a:t>mother </a:t>
            </a:r>
            <a:r>
              <a:rPr lang="en-US" sz="2800" b="1" dirty="0" smtClean="0">
                <a:solidFill>
                  <a:srgbClr val="0070C0"/>
                </a:solidFill>
              </a:rPr>
              <a:t>but</a:t>
            </a:r>
            <a:r>
              <a:rPr lang="en-US" sz="2800" b="1" dirty="0" smtClean="0"/>
              <a:t> loves her child.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96788" y="4804011"/>
            <a:ext cx="9389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/>
              <a:t>If an affirmative sentence starts with </a:t>
            </a:r>
            <a:r>
              <a:rPr lang="en-US" sz="2800" b="1" dirty="0" smtClean="0">
                <a:solidFill>
                  <a:srgbClr val="FF0000"/>
                </a:solidFill>
              </a:rPr>
              <a:t>Every</a:t>
            </a:r>
            <a:r>
              <a:rPr lang="en-US" sz="2800" b="1" dirty="0" smtClean="0"/>
              <a:t>, then we have to follow the following structure.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41595" y="6073254"/>
            <a:ext cx="5108811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There is no + noun +but + ex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94558"/>
            <a:ext cx="4876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4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3074" y="1651379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Every</a:t>
            </a:r>
            <a:r>
              <a:rPr lang="en-US" sz="2800" b="1" dirty="0" smtClean="0"/>
              <a:t> rose</a:t>
            </a:r>
            <a:r>
              <a:rPr lang="en-US" sz="2800" b="1" dirty="0" smtClean="0">
                <a:solidFill>
                  <a:srgbClr val="FF0000"/>
                </a:solidFill>
              </a:rPr>
              <a:t> has </a:t>
            </a:r>
            <a:r>
              <a:rPr lang="en-US" sz="2800" b="1" dirty="0" smtClean="0"/>
              <a:t>thorns.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93074" y="2470245"/>
            <a:ext cx="5540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There is no </a:t>
            </a:r>
            <a:r>
              <a:rPr lang="en-US" sz="2800" b="1" dirty="0" smtClean="0"/>
              <a:t>rose </a:t>
            </a:r>
            <a:r>
              <a:rPr lang="en-US" sz="2800" b="1" dirty="0" smtClean="0">
                <a:solidFill>
                  <a:srgbClr val="0070C0"/>
                </a:solidFill>
              </a:rPr>
              <a:t>without</a:t>
            </a:r>
            <a:r>
              <a:rPr lang="en-US" sz="2800" b="1" dirty="0" smtClean="0"/>
              <a:t> thorns.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45974" y="4462818"/>
            <a:ext cx="8243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When ‘</a:t>
            </a:r>
            <a:r>
              <a:rPr lang="en-US" sz="2800" b="1" dirty="0" smtClean="0">
                <a:solidFill>
                  <a:srgbClr val="FF0000"/>
                </a:solidFill>
              </a:rPr>
              <a:t>has</a:t>
            </a:r>
            <a:r>
              <a:rPr lang="en-US" sz="2800" b="1" dirty="0" smtClean="0"/>
              <a:t>’ is used as verb in a sentence which starts with </a:t>
            </a:r>
            <a:r>
              <a:rPr lang="en-US" sz="2800" b="1" dirty="0" smtClean="0">
                <a:solidFill>
                  <a:srgbClr val="FF0000"/>
                </a:solidFill>
              </a:rPr>
              <a:t>every</a:t>
            </a:r>
            <a:r>
              <a:rPr lang="en-US" sz="2800" b="1" dirty="0" smtClean="0"/>
              <a:t>, you have to use the following structure.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66027" y="5998454"/>
            <a:ext cx="5554640" cy="584775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askerville Old Face" panose="02020602080505020303" pitchFamily="18" charset="0"/>
              </a:rPr>
              <a:t>There is no + noun+ without+ ex</a:t>
            </a:r>
            <a:endParaRPr lang="en-US" sz="3200" b="1" dirty="0">
              <a:latin typeface="Baskerville Old Face" panose="020206020805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674" y="44873"/>
            <a:ext cx="3913548" cy="537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7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9429" y="3998801"/>
            <a:ext cx="6564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boy is </a:t>
            </a:r>
            <a:r>
              <a:rPr lang="en-US" sz="2400" b="1" dirty="0" smtClean="0">
                <a:solidFill>
                  <a:srgbClr val="FF0000"/>
                </a:solidFill>
              </a:rPr>
              <a:t>too</a:t>
            </a:r>
            <a:r>
              <a:rPr lang="en-US" sz="2400" b="1" dirty="0" smtClean="0"/>
              <a:t> poor </a:t>
            </a:r>
            <a:r>
              <a:rPr lang="en-US" sz="2400" b="1" dirty="0" smtClean="0">
                <a:solidFill>
                  <a:srgbClr val="FF0000"/>
                </a:solidFill>
              </a:rPr>
              <a:t>to</a:t>
            </a:r>
            <a:r>
              <a:rPr lang="en-US" sz="2400" b="1" dirty="0" smtClean="0"/>
              <a:t> buy warm clothes.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79429" y="4421881"/>
            <a:ext cx="8270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boy is </a:t>
            </a:r>
            <a:r>
              <a:rPr lang="en-US" sz="2400" b="1" dirty="0" smtClean="0">
                <a:solidFill>
                  <a:srgbClr val="0070C0"/>
                </a:solidFill>
              </a:rPr>
              <a:t>so</a:t>
            </a:r>
            <a:r>
              <a:rPr lang="en-US" sz="2400" b="1" dirty="0" smtClean="0"/>
              <a:t> poor </a:t>
            </a:r>
            <a:r>
              <a:rPr lang="en-US" sz="2400" b="1" dirty="0" smtClean="0">
                <a:solidFill>
                  <a:srgbClr val="0070C0"/>
                </a:solidFill>
              </a:rPr>
              <a:t>that</a:t>
            </a:r>
            <a:r>
              <a:rPr lang="en-US" sz="2400" b="1" dirty="0" smtClean="0"/>
              <a:t> he can not buy warm clothes.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47164" y="5418159"/>
            <a:ext cx="97445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Baskerville Old Face" panose="02020602080505020303" pitchFamily="18" charset="0"/>
              </a:rPr>
              <a:t>When </a:t>
            </a:r>
            <a:r>
              <a:rPr lang="en-US" sz="28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too…..to </a:t>
            </a:r>
            <a:r>
              <a:rPr lang="en-US" sz="2800" b="1" dirty="0" smtClean="0">
                <a:latin typeface="Baskerville Old Face" panose="02020602080505020303" pitchFamily="18" charset="0"/>
              </a:rPr>
              <a:t>lies in an affirmative sentence, we have to use </a:t>
            </a:r>
            <a:r>
              <a:rPr lang="en-US" sz="2800" b="1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so…..that </a:t>
            </a:r>
            <a:r>
              <a:rPr lang="en-US" sz="2800" b="1" dirty="0" smtClean="0">
                <a:latin typeface="Baskerville Old Face" panose="02020602080505020303" pitchFamily="18" charset="0"/>
              </a:rPr>
              <a:t>instead of </a:t>
            </a:r>
            <a:r>
              <a:rPr lang="en-US" sz="28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too….to</a:t>
            </a:r>
            <a:r>
              <a:rPr lang="en-US" sz="2800" b="1" dirty="0" smtClean="0">
                <a:latin typeface="Baskerville Old Face" panose="02020602080505020303" pitchFamily="18" charset="0"/>
              </a:rPr>
              <a:t>. After that </a:t>
            </a:r>
            <a:r>
              <a:rPr lang="en-US" sz="2800" b="1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subject + can not/ could not + ex </a:t>
            </a:r>
            <a:r>
              <a:rPr lang="en-US" sz="2800" b="1" dirty="0" smtClean="0">
                <a:latin typeface="Baskerville Old Face" panose="02020602080505020303" pitchFamily="18" charset="0"/>
              </a:rPr>
              <a:t> has to be used.</a:t>
            </a:r>
            <a:endParaRPr lang="en-US" sz="2800" b="1" dirty="0">
              <a:latin typeface="Baskerville Old Face" panose="020206020805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251" y="81888"/>
            <a:ext cx="7019499" cy="3619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990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7001" y="3592566"/>
            <a:ext cx="3777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Only</a:t>
            </a:r>
            <a:r>
              <a:rPr lang="en-US" sz="2400" b="1" dirty="0" smtClean="0"/>
              <a:t> Allah can help us.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51877" y="4026093"/>
            <a:ext cx="3794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None but </a:t>
            </a:r>
            <a:r>
              <a:rPr lang="en-US" sz="2400" b="1" dirty="0" smtClean="0"/>
              <a:t>Allah can help us.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293982" y="3592566"/>
            <a:ext cx="442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 have </a:t>
            </a:r>
            <a:r>
              <a:rPr lang="en-US" sz="2400" b="1" dirty="0" smtClean="0">
                <a:solidFill>
                  <a:srgbClr val="FF0000"/>
                </a:solidFill>
              </a:rPr>
              <a:t>only</a:t>
            </a:r>
            <a:r>
              <a:rPr lang="en-US" sz="2400" b="1" dirty="0" smtClean="0"/>
              <a:t> homestead.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083197" y="4026093"/>
            <a:ext cx="4581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 have </a:t>
            </a:r>
            <a:r>
              <a:rPr lang="en-US" sz="2400" b="1" dirty="0" smtClean="0">
                <a:solidFill>
                  <a:srgbClr val="00B0F0"/>
                </a:solidFill>
              </a:rPr>
              <a:t>nothing but </a:t>
            </a:r>
            <a:r>
              <a:rPr lang="en-US" sz="2400" b="1" dirty="0" smtClean="0"/>
              <a:t>homestead.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56091" y="5090614"/>
            <a:ext cx="99492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/>
              <a:t>If </a:t>
            </a:r>
            <a:r>
              <a:rPr lang="en-US" sz="2800" b="1" dirty="0" smtClean="0">
                <a:solidFill>
                  <a:srgbClr val="FF0000"/>
                </a:solidFill>
              </a:rPr>
              <a:t>only/alone</a:t>
            </a:r>
            <a:r>
              <a:rPr lang="en-US" sz="2800" b="1" dirty="0" smtClean="0"/>
              <a:t> lies in an affirmative sentence, we have to use </a:t>
            </a:r>
            <a:r>
              <a:rPr lang="en-US" sz="2800" b="1" dirty="0" smtClean="0">
                <a:solidFill>
                  <a:srgbClr val="0070C0"/>
                </a:solidFill>
              </a:rPr>
              <a:t>None but (</a:t>
            </a:r>
            <a:r>
              <a:rPr lang="en-US" sz="2800" b="1" dirty="0" smtClean="0"/>
              <a:t>person</a:t>
            </a:r>
            <a:r>
              <a:rPr lang="en-US" sz="2800" b="1" dirty="0" smtClean="0">
                <a:solidFill>
                  <a:srgbClr val="0070C0"/>
                </a:solidFill>
              </a:rPr>
              <a:t>)/ nothing but( </a:t>
            </a:r>
            <a:r>
              <a:rPr lang="en-US" sz="2800" b="1" dirty="0" smtClean="0"/>
              <a:t>object</a:t>
            </a:r>
            <a:r>
              <a:rPr lang="en-US" sz="2800" b="1" dirty="0" smtClean="0">
                <a:solidFill>
                  <a:srgbClr val="0070C0"/>
                </a:solidFill>
              </a:rPr>
              <a:t>)/ not more than/ not less than ( </a:t>
            </a:r>
            <a:r>
              <a:rPr lang="en-US" sz="2800" b="1" dirty="0" smtClean="0"/>
              <a:t>age/ serial</a:t>
            </a:r>
            <a:r>
              <a:rPr lang="en-US" sz="2800" b="1" dirty="0" smtClean="0">
                <a:solidFill>
                  <a:srgbClr val="0070C0"/>
                </a:solidFill>
              </a:rPr>
              <a:t>)</a:t>
            </a:r>
            <a:r>
              <a:rPr lang="en-US" sz="2800" b="1" dirty="0" smtClean="0"/>
              <a:t> instead of </a:t>
            </a:r>
            <a:r>
              <a:rPr lang="en-US" sz="2800" b="1" dirty="0" smtClean="0">
                <a:solidFill>
                  <a:srgbClr val="FF0000"/>
                </a:solidFill>
              </a:rPr>
              <a:t>only/alone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34" y="395792"/>
            <a:ext cx="4876801" cy="2988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30"/>
          <a:stretch/>
        </p:blipFill>
        <p:spPr>
          <a:xfrm>
            <a:off x="6830702" y="395792"/>
            <a:ext cx="4876801" cy="2997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098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2131" y="3548419"/>
            <a:ext cx="6948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As soon as </a:t>
            </a:r>
            <a:r>
              <a:rPr lang="en-US" sz="2800" b="1" dirty="0" smtClean="0"/>
              <a:t>he came, it began to rain.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52131" y="3985142"/>
            <a:ext cx="739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No sooner had </a:t>
            </a:r>
            <a:r>
              <a:rPr lang="en-US" sz="2800" b="1" dirty="0" smtClean="0"/>
              <a:t>he </a:t>
            </a:r>
            <a:r>
              <a:rPr lang="en-US" sz="2800" b="1" dirty="0" smtClean="0">
                <a:solidFill>
                  <a:srgbClr val="0070C0"/>
                </a:solidFill>
              </a:rPr>
              <a:t>come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than</a:t>
            </a:r>
            <a:r>
              <a:rPr lang="en-US" sz="2800" b="1" dirty="0" smtClean="0"/>
              <a:t> it began to rain.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29219" y="4995076"/>
            <a:ext cx="7533563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If an affirmative sentence starts with </a:t>
            </a:r>
            <a:r>
              <a:rPr lang="en-US" sz="2400" b="1" dirty="0" smtClean="0">
                <a:solidFill>
                  <a:srgbClr val="FF0000"/>
                </a:solidFill>
              </a:rPr>
              <a:t>as soon as</a:t>
            </a:r>
            <a:r>
              <a:rPr lang="en-US" sz="2400" b="1" dirty="0" smtClean="0"/>
              <a:t>,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we have to use </a:t>
            </a:r>
            <a:r>
              <a:rPr lang="en-US" sz="2400" b="1" dirty="0" smtClean="0">
                <a:solidFill>
                  <a:srgbClr val="0070C0"/>
                </a:solidFill>
              </a:rPr>
              <a:t>No sooner had </a:t>
            </a:r>
            <a:r>
              <a:rPr lang="en-US" sz="2400" b="1" dirty="0" smtClean="0"/>
              <a:t>instead of as soon as.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We have to use </a:t>
            </a:r>
            <a:r>
              <a:rPr lang="en-US" sz="2400" b="1" dirty="0" smtClean="0">
                <a:solidFill>
                  <a:srgbClr val="0070C0"/>
                </a:solidFill>
              </a:rPr>
              <a:t>past participle verb </a:t>
            </a:r>
            <a:r>
              <a:rPr lang="en-US" sz="2400" b="1" dirty="0" smtClean="0"/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We must use </a:t>
            </a:r>
            <a:r>
              <a:rPr lang="en-US" sz="2400" b="1" dirty="0" smtClean="0">
                <a:solidFill>
                  <a:srgbClr val="0070C0"/>
                </a:solidFill>
              </a:rPr>
              <a:t>than</a:t>
            </a:r>
            <a:r>
              <a:rPr lang="en-US" sz="2400" b="1" dirty="0" smtClean="0"/>
              <a:t> at the place of comma.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943" y="208759"/>
            <a:ext cx="6894115" cy="324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5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19" y="0"/>
            <a:ext cx="7710986" cy="3982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784145" y="4121632"/>
            <a:ext cx="7888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By</a:t>
            </a:r>
            <a:r>
              <a:rPr lang="en-US" sz="2800" b="1" dirty="0" smtClean="0"/>
              <a:t> working hard, you can succeed in life.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83640" y="4653895"/>
            <a:ext cx="8030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Without</a:t>
            </a:r>
            <a:r>
              <a:rPr lang="en-US" sz="2800" b="1" dirty="0" smtClean="0"/>
              <a:t> working hard, you can</a:t>
            </a:r>
            <a:r>
              <a:rPr lang="en-US" sz="2800" b="1" dirty="0" smtClean="0">
                <a:solidFill>
                  <a:srgbClr val="0070C0"/>
                </a:solidFill>
              </a:rPr>
              <a:t> not </a:t>
            </a:r>
            <a:r>
              <a:rPr lang="en-US" sz="2800" b="1" dirty="0" smtClean="0"/>
              <a:t>succeed in life.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20119" y="5595582"/>
            <a:ext cx="9280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>
                <a:latin typeface="Baskerville Old Face" panose="02020602080505020303" pitchFamily="18" charset="0"/>
              </a:rPr>
              <a:t>If an affirmative sentence starts with </a:t>
            </a:r>
            <a:r>
              <a:rPr lang="en-US" sz="2800" b="1" dirty="0" err="1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by+gerund</a:t>
            </a:r>
            <a:r>
              <a:rPr lang="en-US" sz="2800" b="1" dirty="0" smtClean="0">
                <a:latin typeface="Baskerville Old Face" panose="02020602080505020303" pitchFamily="18" charset="0"/>
              </a:rPr>
              <a:t>, you have to use </a:t>
            </a:r>
            <a:r>
              <a:rPr lang="en-US" sz="2800" b="1" dirty="0" err="1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without+gerund</a:t>
            </a:r>
            <a:r>
              <a:rPr lang="en-US" sz="2800" b="1" dirty="0" smtClean="0">
                <a:latin typeface="Baskerville Old Face" panose="02020602080505020303" pitchFamily="18" charset="0"/>
              </a:rPr>
              <a:t> and use </a:t>
            </a:r>
            <a:r>
              <a:rPr lang="en-US" sz="2800" b="1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not</a:t>
            </a:r>
            <a:r>
              <a:rPr lang="en-US" sz="2800" b="1" dirty="0" smtClean="0">
                <a:latin typeface="Baskerville Old Face" panose="02020602080505020303" pitchFamily="18" charset="0"/>
              </a:rPr>
              <a:t> after the A.V in second part.</a:t>
            </a:r>
            <a:endParaRPr lang="en-US" sz="28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33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9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59825" y="1306286"/>
            <a:ext cx="5290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Berlin Sans FB Demi" panose="020E0802020502020306" pitchFamily="34" charset="0"/>
              </a:rPr>
              <a:t>Welcome</a:t>
            </a:r>
            <a:endParaRPr lang="en-US" sz="9600" b="1" dirty="0">
              <a:solidFill>
                <a:srgbClr val="0070C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Berlin Sans FB Demi" panose="020E0802020502020306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34148" y="2875946"/>
            <a:ext cx="4650377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02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7731" y="3398297"/>
            <a:ext cx="9034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/>
          </a:p>
          <a:p>
            <a:r>
              <a:rPr lang="en-US" sz="2800" b="1" dirty="0" err="1" smtClean="0"/>
              <a:t>Kazi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Nazrul</a:t>
            </a:r>
            <a:r>
              <a:rPr lang="en-US" sz="2800" b="1" dirty="0" smtClean="0"/>
              <a:t> Islam is </a:t>
            </a:r>
            <a:r>
              <a:rPr lang="en-US" sz="2800" b="1" dirty="0" smtClean="0">
                <a:solidFill>
                  <a:srgbClr val="FF0000"/>
                </a:solidFill>
              </a:rPr>
              <a:t>both</a:t>
            </a:r>
            <a:r>
              <a:rPr lang="en-US" sz="2800" b="1" dirty="0" smtClean="0"/>
              <a:t> poet </a:t>
            </a:r>
            <a:r>
              <a:rPr lang="en-US" sz="2800" b="1" dirty="0" smtClean="0">
                <a:solidFill>
                  <a:srgbClr val="FF0000"/>
                </a:solidFill>
              </a:rPr>
              <a:t>and</a:t>
            </a:r>
            <a:r>
              <a:rPr lang="en-US" sz="2800" b="1" dirty="0" smtClean="0"/>
              <a:t> novelist. 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96788" y="4380936"/>
            <a:ext cx="9034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Kazi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Nazrul</a:t>
            </a:r>
            <a:r>
              <a:rPr lang="en-US" sz="2800" b="1" dirty="0" smtClean="0"/>
              <a:t> Islam is </a:t>
            </a:r>
            <a:r>
              <a:rPr lang="en-US" sz="2800" b="1" dirty="0" smtClean="0">
                <a:solidFill>
                  <a:srgbClr val="0070C0"/>
                </a:solidFill>
              </a:rPr>
              <a:t>not only </a:t>
            </a:r>
            <a:r>
              <a:rPr lang="en-US" sz="2800" b="1" dirty="0" smtClean="0"/>
              <a:t>poet </a:t>
            </a:r>
            <a:r>
              <a:rPr lang="en-US" sz="2800" b="1" dirty="0" smtClean="0">
                <a:solidFill>
                  <a:srgbClr val="0070C0"/>
                </a:solidFill>
              </a:rPr>
              <a:t>but also </a:t>
            </a:r>
            <a:r>
              <a:rPr lang="en-US" sz="2800" b="1" dirty="0" smtClean="0"/>
              <a:t>novelist.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247" y="4886"/>
            <a:ext cx="3689445" cy="4094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897039" y="5718411"/>
            <a:ext cx="9689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>
                <a:latin typeface="Baskerville Old Face" panose="02020602080505020303" pitchFamily="18" charset="0"/>
              </a:rPr>
              <a:t>If ‘</a:t>
            </a:r>
            <a:r>
              <a:rPr lang="en-US" sz="28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both…..and</a:t>
            </a:r>
            <a:r>
              <a:rPr lang="en-US" sz="2800" b="1" dirty="0" smtClean="0">
                <a:latin typeface="Baskerville Old Face" panose="02020602080505020303" pitchFamily="18" charset="0"/>
              </a:rPr>
              <a:t>’ lies in a sentence, you have to use ‘</a:t>
            </a:r>
            <a:r>
              <a:rPr lang="en-US" sz="2800" b="1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not only…..but also</a:t>
            </a:r>
            <a:r>
              <a:rPr lang="en-US" sz="2800" b="1" dirty="0" smtClean="0">
                <a:latin typeface="Baskerville Old Face" panose="02020602080505020303" pitchFamily="18" charset="0"/>
              </a:rPr>
              <a:t>’ instead of that. </a:t>
            </a:r>
            <a:endParaRPr lang="en-US" sz="28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84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6382" y="368490"/>
            <a:ext cx="3439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5902" y="1351128"/>
            <a:ext cx="791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Transform the following sentence into negative.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729551" y="1992573"/>
            <a:ext cx="7747379" cy="4508366"/>
            <a:chOff x="2729551" y="1992573"/>
            <a:chExt cx="7747379" cy="4508366"/>
          </a:xfrm>
        </p:grpSpPr>
        <p:sp>
          <p:nvSpPr>
            <p:cNvPr id="4" name="TextBox 3"/>
            <p:cNvSpPr txBox="1"/>
            <p:nvPr/>
          </p:nvSpPr>
          <p:spPr>
            <a:xfrm>
              <a:off x="2729552" y="1992573"/>
              <a:ext cx="77473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Baskerville Old Face" panose="02020602080505020303" pitchFamily="18" charset="0"/>
                </a:rPr>
                <a:t>1. Only the brave deserve the fair. </a:t>
              </a:r>
              <a:endParaRPr lang="en-US" sz="2800" b="1" dirty="0">
                <a:latin typeface="Baskerville Old Face" panose="02020602080505020303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29552" y="2435461"/>
              <a:ext cx="76143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Baskerville Old Face" panose="02020602080505020303" pitchFamily="18" charset="0"/>
                </a:rPr>
                <a:t>2. Every cloud has silver lining.</a:t>
              </a:r>
              <a:endParaRPr lang="en-US" sz="2800" b="1" dirty="0">
                <a:latin typeface="Baskerville Old Face" panose="02020602080505020303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29552" y="2878349"/>
              <a:ext cx="76290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Baskerville Old Face" panose="02020602080505020303" pitchFamily="18" charset="0"/>
                </a:rPr>
                <a:t>3. As soon as the train arrived, he got into the train.</a:t>
              </a:r>
              <a:endParaRPr lang="en-US" sz="2800" b="1" dirty="0">
                <a:latin typeface="Baskerville Old Face" panose="02020602080505020303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29551" y="3321237"/>
              <a:ext cx="74368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Baskerville Old Face" panose="02020602080505020303" pitchFamily="18" charset="0"/>
                </a:rPr>
                <a:t>4. You must follow the rules of health.</a:t>
              </a:r>
              <a:endParaRPr lang="en-US" sz="2800" b="1" dirty="0">
                <a:latin typeface="Baskerville Old Face" panose="02020602080505020303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29552" y="3764125"/>
              <a:ext cx="7481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Baskerville Old Face" panose="02020602080505020303" pitchFamily="18" charset="0"/>
                </a:rPr>
                <a:t>5. He was very active.</a:t>
              </a:r>
              <a:endParaRPr lang="en-US" sz="2800" b="1" dirty="0">
                <a:latin typeface="Baskerville Old Face" panose="02020602080505020303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29552" y="4206171"/>
              <a:ext cx="68898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Baskerville Old Face" panose="02020602080505020303" pitchFamily="18" charset="0"/>
                </a:rPr>
                <a:t>6. He tried his best to solve the problem.</a:t>
              </a:r>
              <a:endParaRPr lang="en-US" sz="2800" b="1" dirty="0">
                <a:latin typeface="Baskerville Old Face" panose="02020602080505020303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29551" y="4649059"/>
              <a:ext cx="74368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Baskerville Old Face" panose="02020602080505020303" pitchFamily="18" charset="0"/>
                </a:rPr>
                <a:t>7. They are sincere to their work. </a:t>
              </a:r>
              <a:endParaRPr lang="en-US" sz="2800" b="1" dirty="0">
                <a:latin typeface="Baskerville Old Face" panose="02020602080505020303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29552" y="5091947"/>
              <a:ext cx="73481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Baskerville Old Face" panose="02020602080505020303" pitchFamily="18" charset="0"/>
                </a:rPr>
                <a:t>8. We should remember our freedom fighters.</a:t>
              </a:r>
              <a:endParaRPr lang="en-US" sz="2800" b="1" dirty="0">
                <a:latin typeface="Baskerville Old Face" panose="02020602080505020303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29551" y="5534835"/>
              <a:ext cx="73038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Baskerville Old Face" panose="02020602080505020303" pitchFamily="18" charset="0"/>
                </a:rPr>
                <a:t>9. He has to work hard to shine in life.</a:t>
              </a:r>
              <a:endParaRPr lang="en-US" sz="2800" b="1" dirty="0">
                <a:latin typeface="Baskerville Old Face" panose="02020602080505020303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29552" y="5977719"/>
              <a:ext cx="7111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Baskerville Old Face" panose="02020602080505020303" pitchFamily="18" charset="0"/>
                </a:rPr>
                <a:t>10. By reading more, you can learn more.</a:t>
              </a:r>
              <a:endParaRPr lang="en-US" sz="2800" b="1" dirty="0">
                <a:latin typeface="Baskerville Old Face" panose="02020602080505020303" pitchFamily="18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285" y="1241947"/>
            <a:ext cx="8681645" cy="52589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389660" y="477672"/>
            <a:ext cx="2197289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Time- 10 minutes</a:t>
            </a:r>
            <a:endParaRPr lang="en-US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77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4272" y="1992573"/>
            <a:ext cx="7747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Baskerville Old Face" panose="02020602080505020303" pitchFamily="18" charset="0"/>
              </a:rPr>
              <a:t>1. None but the brave deserve the fair. </a:t>
            </a:r>
            <a:endParaRPr lang="en-US" sz="2800" b="1" dirty="0">
              <a:solidFill>
                <a:srgbClr val="00B05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4272" y="2435461"/>
            <a:ext cx="76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Baskerville Old Face" panose="02020602080505020303" pitchFamily="18" charset="0"/>
              </a:rPr>
              <a:t>2. There is no cloud without silver lining.</a:t>
            </a:r>
            <a:endParaRPr lang="en-US" sz="2800" b="1" dirty="0">
              <a:solidFill>
                <a:srgbClr val="00B05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4272" y="2878349"/>
            <a:ext cx="8911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Baskerville Old Face" panose="02020602080505020303" pitchFamily="18" charset="0"/>
              </a:rPr>
              <a:t>3. No sooner had the train arrived than he got into the train.</a:t>
            </a:r>
            <a:endParaRPr lang="en-US" sz="2800" b="1" dirty="0">
              <a:solidFill>
                <a:srgbClr val="00B05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4271" y="3321237"/>
            <a:ext cx="7436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Baskerville Old Face" panose="02020602080505020303" pitchFamily="18" charset="0"/>
              </a:rPr>
              <a:t>4. You can not but follow the rules of health.</a:t>
            </a:r>
            <a:endParaRPr lang="en-US" sz="2800" b="1" dirty="0">
              <a:solidFill>
                <a:srgbClr val="00B05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4272" y="3764125"/>
            <a:ext cx="7481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Baskerville Old Face" panose="02020602080505020303" pitchFamily="18" charset="0"/>
              </a:rPr>
              <a:t>5. He wasn’t inactive</a:t>
            </a:r>
            <a:r>
              <a:rPr lang="en-US" sz="2800" b="1" dirty="0">
                <a:solidFill>
                  <a:srgbClr val="00B050"/>
                </a:solidFill>
                <a:latin typeface="Baskerville Old Face" panose="02020602080505020303" pitchFamily="18" charset="0"/>
              </a:rPr>
              <a:t> at all</a:t>
            </a:r>
            <a:r>
              <a:rPr lang="en-US" sz="2800" b="1" dirty="0" smtClean="0">
                <a:solidFill>
                  <a:srgbClr val="00B050"/>
                </a:solidFill>
                <a:latin typeface="Baskerville Old Face" panose="02020602080505020303" pitchFamily="18" charset="0"/>
              </a:rPr>
              <a:t>.</a:t>
            </a:r>
            <a:endParaRPr lang="en-US" sz="2800" b="1" dirty="0">
              <a:solidFill>
                <a:srgbClr val="00B05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4272" y="4206171"/>
            <a:ext cx="8175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Baskerville Old Face" panose="02020602080505020303" pitchFamily="18" charset="0"/>
              </a:rPr>
              <a:t>6. He left no stone unturned to solve the problem.</a:t>
            </a:r>
            <a:endParaRPr lang="en-US" sz="2800" b="1" dirty="0">
              <a:solidFill>
                <a:srgbClr val="00B05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4271" y="4649059"/>
            <a:ext cx="7436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Baskerville Old Face" panose="02020602080505020303" pitchFamily="18" charset="0"/>
              </a:rPr>
              <a:t>7. They aren’t insincere to their work. </a:t>
            </a:r>
            <a:endParaRPr lang="en-US" sz="2800" b="1" dirty="0">
              <a:solidFill>
                <a:srgbClr val="00B05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4272" y="5091947"/>
            <a:ext cx="734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Baskerville Old Face" panose="02020602080505020303" pitchFamily="18" charset="0"/>
              </a:rPr>
              <a:t>8. We shouldn’t forget our freedom fighters.</a:t>
            </a:r>
            <a:endParaRPr lang="en-US" sz="2800" b="1" dirty="0">
              <a:solidFill>
                <a:srgbClr val="00B05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34271" y="5534835"/>
            <a:ext cx="7303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Baskerville Old Face" panose="02020602080505020303" pitchFamily="18" charset="0"/>
              </a:rPr>
              <a:t>9. He can not but work hard to shine in life.</a:t>
            </a:r>
            <a:endParaRPr lang="en-US" sz="2800" b="1" dirty="0">
              <a:solidFill>
                <a:srgbClr val="00B05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72" y="5977719"/>
            <a:ext cx="7111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Baskerville Old Face" panose="02020602080505020303" pitchFamily="18" charset="0"/>
              </a:rPr>
              <a:t>10. Without reading more, you can’t learn more.</a:t>
            </a:r>
            <a:endParaRPr lang="en-US" sz="2800" b="1" dirty="0">
              <a:solidFill>
                <a:srgbClr val="00B05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39654" y="423081"/>
            <a:ext cx="4312692" cy="70788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erlin Sans FB" panose="020E0602020502020306" pitchFamily="34" charset="0"/>
              </a:rPr>
              <a:t>Match your answer.</a:t>
            </a:r>
            <a:endParaRPr lang="en-US" sz="4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4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266" y="777922"/>
            <a:ext cx="9171295" cy="52680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948">
            <a:off x="4666573" y="2267576"/>
            <a:ext cx="4199252" cy="196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45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930" y="1224110"/>
            <a:ext cx="2926080" cy="30197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851010" y="197953"/>
            <a:ext cx="2489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Identity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1066800" y="4346917"/>
            <a:ext cx="5080782" cy="1749083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63039" y="4445388"/>
            <a:ext cx="4332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MD. NOOR E ALAM SIDDIKI</a:t>
            </a:r>
          </a:p>
          <a:p>
            <a:pPr algn="ctr"/>
            <a:r>
              <a:rPr lang="en-US" b="1" dirty="0" err="1" smtClean="0"/>
              <a:t>Asstt</a:t>
            </a:r>
            <a:r>
              <a:rPr lang="en-US" b="1" dirty="0" smtClean="0"/>
              <a:t>. Teacher</a:t>
            </a:r>
          </a:p>
          <a:p>
            <a:r>
              <a:rPr lang="en-US" dirty="0" smtClean="0"/>
              <a:t>NAGESWARI KERAMOTIA M.L HIGH SCHOOL.</a:t>
            </a:r>
          </a:p>
          <a:p>
            <a:r>
              <a:rPr lang="en-US" dirty="0" smtClean="0"/>
              <a:t>Mobile- 01716962418</a:t>
            </a:r>
          </a:p>
          <a:p>
            <a:r>
              <a:rPr lang="en-US" dirty="0" smtClean="0"/>
              <a:t>Email- nooralam.na35@gmail.com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28074" y="4093701"/>
            <a:ext cx="2797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Class- Eight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6268" y="4542928"/>
            <a:ext cx="31370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Berlin Sans FB Demi" panose="020E0802020502020306" pitchFamily="34" charset="0"/>
              </a:rPr>
              <a:t>Title-    Sentence</a:t>
            </a:r>
          </a:p>
          <a:p>
            <a:r>
              <a:rPr lang="en-US" sz="4800" b="1" dirty="0" smtClean="0">
                <a:latin typeface="Berlin Sans FB Demi" panose="020E0802020502020306" pitchFamily="34" charset="0"/>
              </a:rPr>
              <a:t>   </a:t>
            </a:r>
            <a:endParaRPr lang="en-US" sz="4800" b="1" dirty="0"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70433" y="1561514"/>
            <a:ext cx="110196" cy="445353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629" y="1575024"/>
            <a:ext cx="1922015" cy="251449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667713" y="1561513"/>
            <a:ext cx="2548932" cy="4453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80629" y="1561513"/>
            <a:ext cx="3784209" cy="445353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73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xit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9" grpId="0" animBg="1"/>
      <p:bldP spid="12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2501" y="2347417"/>
            <a:ext cx="5163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I will eat chocolate today. 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994" y="2347417"/>
            <a:ext cx="6398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I will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not</a:t>
            </a:r>
            <a:r>
              <a:rPr lang="en-US" sz="2800" b="1" dirty="0" smtClean="0">
                <a:latin typeface="Calibri" panose="020F0502020204030204" pitchFamily="34" charset="0"/>
              </a:rPr>
              <a:t> eat chocolate today. 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2501" y="2802341"/>
            <a:ext cx="5163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There is some meat in the fridge.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994" y="2802341"/>
            <a:ext cx="6529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There is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no</a:t>
            </a:r>
            <a:r>
              <a:rPr lang="en-US" sz="2800" b="1" dirty="0" smtClean="0">
                <a:latin typeface="Calibri" panose="020F0502020204030204" pitchFamily="34" charset="0"/>
              </a:rPr>
              <a:t> meat in the fridge.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2501" y="3257265"/>
            <a:ext cx="5163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He has found some gold.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994" y="3257265"/>
            <a:ext cx="6398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He has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not</a:t>
            </a:r>
            <a:r>
              <a:rPr lang="en-US" sz="2800" b="1" dirty="0" smtClean="0">
                <a:latin typeface="Calibri" panose="020F0502020204030204" pitchFamily="34" charset="0"/>
              </a:rPr>
              <a:t> found some gold.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2501" y="3712189"/>
            <a:ext cx="5430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Are there any children here?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994" y="3712189"/>
            <a:ext cx="563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Aren't</a:t>
            </a:r>
            <a:r>
              <a:rPr lang="en-US" sz="2800" b="1" dirty="0" smtClean="0">
                <a:latin typeface="Calibri" panose="020F0502020204030204" pitchFamily="34" charset="0"/>
              </a:rPr>
              <a:t>  there any children here?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8669" y="723331"/>
            <a:ext cx="5036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Look at the following sentences 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84896" y="4700724"/>
            <a:ext cx="8442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What differences have you identified between the two types of sentences?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8603" y="6018665"/>
            <a:ext cx="7333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doni MT Condensed" panose="02070606080606020203" pitchFamily="18" charset="0"/>
              </a:rPr>
              <a:t>One is Affirmative and other is Negative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Bodoni MT Condensed" panose="02070606080606020203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03633" y="2320750"/>
            <a:ext cx="10101644" cy="1923920"/>
            <a:chOff x="1791089" y="2320749"/>
            <a:chExt cx="10101644" cy="192392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797756" y="2856987"/>
              <a:ext cx="100800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797756" y="3323287"/>
              <a:ext cx="100800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797756" y="3707702"/>
              <a:ext cx="100800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797756" y="4228590"/>
              <a:ext cx="100800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797756" y="2326997"/>
              <a:ext cx="100800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>
              <a:off x="10938733" y="3277021"/>
              <a:ext cx="19080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>
              <a:off x="837089" y="3274749"/>
              <a:ext cx="19080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>
              <a:off x="5889048" y="3290669"/>
              <a:ext cx="19080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588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9" grpId="0"/>
      <p:bldP spid="11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8425" y="1419371"/>
            <a:ext cx="4572000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alibri" panose="020F0502020204030204" pitchFamily="34" charset="0"/>
              </a:rPr>
              <a:t>Today’s title is…</a:t>
            </a:r>
            <a:endParaRPr lang="en-US" sz="4800" b="1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406" y="2606721"/>
            <a:ext cx="727425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Bodoni MT Black" panose="02070A03080606020203" pitchFamily="18" charset="0"/>
              </a:rPr>
              <a:t>Affirmative</a:t>
            </a:r>
            <a:r>
              <a:rPr lang="en-US" sz="8000" dirty="0">
                <a:latin typeface="Bodoni MT Black" panose="02070A03080606020203" pitchFamily="18" charset="0"/>
              </a:rPr>
              <a:t> </a:t>
            </a:r>
          </a:p>
          <a:p>
            <a:pPr algn="ctr"/>
            <a:r>
              <a:rPr lang="en-US" sz="8000" dirty="0" smtClean="0">
                <a:latin typeface="Bodoni MT Black" panose="02070A03080606020203" pitchFamily="18" charset="0"/>
              </a:rPr>
              <a:t>to </a:t>
            </a:r>
          </a:p>
          <a:p>
            <a:pPr algn="ctr"/>
            <a:r>
              <a:rPr lang="en-US" sz="8000" dirty="0" smtClean="0">
                <a:solidFill>
                  <a:srgbClr val="FF0000"/>
                </a:solidFill>
                <a:latin typeface="Bodoni MT Black" panose="02070A03080606020203" pitchFamily="18" charset="0"/>
              </a:rPr>
              <a:t>Negative</a:t>
            </a:r>
            <a:endParaRPr lang="en-US" sz="8000" dirty="0">
              <a:solidFill>
                <a:srgbClr val="FF0000"/>
              </a:solidFill>
              <a:latin typeface="Bodoni MT Black" panose="02070A03080606020203" pitchFamily="18" charset="0"/>
            </a:endParaRPr>
          </a:p>
          <a:p>
            <a:endParaRPr lang="en-US" dirty="0">
              <a:latin typeface="Bodoni MT Black" panose="02070A03080606020203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53887" y="2606721"/>
            <a:ext cx="6605516" cy="0"/>
          </a:xfrm>
          <a:prstGeom prst="line">
            <a:avLst/>
          </a:prstGeom>
          <a:ln w="5715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656159" y="6457674"/>
            <a:ext cx="6605516" cy="0"/>
          </a:xfrm>
          <a:prstGeom prst="line">
            <a:avLst/>
          </a:prstGeom>
          <a:ln w="5715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>
            <a:off x="2727887" y="4531664"/>
            <a:ext cx="3852000" cy="0"/>
          </a:xfrm>
          <a:prstGeom prst="line">
            <a:avLst/>
          </a:prstGeom>
          <a:ln w="5715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>
            <a:off x="9362987" y="4533936"/>
            <a:ext cx="3852000" cy="0"/>
          </a:xfrm>
          <a:prstGeom prst="line">
            <a:avLst/>
          </a:prstGeom>
          <a:ln w="5715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80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8358" y="3603017"/>
            <a:ext cx="8079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After studied the lesson, students will be able to…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25588" y="4189872"/>
            <a:ext cx="7765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/>
              <a:t>Tell about affirmative and Negative sentence.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25588" y="4872260"/>
            <a:ext cx="6933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/>
              <a:t>Transform from affirmative to Negative.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409" y="196180"/>
            <a:ext cx="4681183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0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4586" y="1228300"/>
            <a:ext cx="3220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They are students.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24585" y="1787858"/>
            <a:ext cx="3956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They are </a:t>
            </a:r>
            <a:r>
              <a:rPr lang="en-US" sz="2800" b="1" dirty="0" smtClean="0">
                <a:solidFill>
                  <a:srgbClr val="FF0000"/>
                </a:solidFill>
              </a:rPr>
              <a:t>not</a:t>
            </a:r>
            <a:r>
              <a:rPr lang="en-US" sz="2800" b="1" dirty="0" smtClean="0"/>
              <a:t> students.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69044" y="4667536"/>
            <a:ext cx="5131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They go to school by boat. 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41748" y="5254389"/>
            <a:ext cx="5449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They </a:t>
            </a:r>
            <a:r>
              <a:rPr lang="en-US" sz="2800" b="1" dirty="0" smtClean="0">
                <a:solidFill>
                  <a:srgbClr val="FF0000"/>
                </a:solidFill>
              </a:rPr>
              <a:t>do not </a:t>
            </a:r>
            <a:r>
              <a:rPr lang="en-US" sz="2800" b="1" dirty="0" smtClean="0"/>
              <a:t>go to school by boat.</a:t>
            </a:r>
            <a:endParaRPr lang="en-US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387" y="40945"/>
            <a:ext cx="4498359" cy="3998793"/>
          </a:xfrm>
          <a:prstGeom prst="rect">
            <a:avLst/>
          </a:prstGeom>
          <a:scene3d>
            <a:camera prst="perspectiveRelaxed"/>
            <a:lightRig rig="threePt" dir="t"/>
          </a:scene3d>
          <a:sp3d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432" y="2238233"/>
            <a:ext cx="4498359" cy="4593514"/>
          </a:xfrm>
          <a:prstGeom prst="rect">
            <a:avLst/>
          </a:prstGeom>
          <a:scene3d>
            <a:camera prst="perspectiveRelaxed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98726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2573" y="2156346"/>
            <a:ext cx="94169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/>
              <a:t>To make an affirmative sentence in to Negative, you have to put ‘</a:t>
            </a:r>
            <a:r>
              <a:rPr lang="en-US" sz="3200" b="1" dirty="0" smtClean="0">
                <a:solidFill>
                  <a:srgbClr val="FF0000"/>
                </a:solidFill>
              </a:rPr>
              <a:t>not</a:t>
            </a:r>
            <a:r>
              <a:rPr lang="en-US" sz="3200" b="1" dirty="0" smtClean="0"/>
              <a:t>’ after the auxiliary verb .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37982" y="4899550"/>
            <a:ext cx="9676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/>
              <a:t>If there is no auxiliary verb in sentence, we have to place ‘</a:t>
            </a:r>
            <a:r>
              <a:rPr lang="en-US" sz="3200" b="1" dirty="0" smtClean="0">
                <a:solidFill>
                  <a:srgbClr val="FF0000"/>
                </a:solidFill>
              </a:rPr>
              <a:t>do not/ does not/ did not</a:t>
            </a:r>
            <a:r>
              <a:rPr lang="en-US" sz="3200" b="1" dirty="0" smtClean="0"/>
              <a:t>’ after the </a:t>
            </a:r>
            <a:r>
              <a:rPr lang="en-US" sz="3200" b="1" dirty="0" smtClean="0">
                <a:solidFill>
                  <a:srgbClr val="0070C0"/>
                </a:solidFill>
              </a:rPr>
              <a:t>subject</a:t>
            </a:r>
            <a:r>
              <a:rPr lang="en-US" sz="3200" b="1" dirty="0" smtClean="0"/>
              <a:t>. 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30810" y="859808"/>
            <a:ext cx="3220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They are students.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30809" y="1419366"/>
            <a:ext cx="3956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They are </a:t>
            </a:r>
            <a:r>
              <a:rPr lang="en-US" sz="2800" b="1" dirty="0" smtClean="0">
                <a:solidFill>
                  <a:srgbClr val="FF0000"/>
                </a:solidFill>
              </a:rPr>
              <a:t>not</a:t>
            </a:r>
            <a:r>
              <a:rPr lang="en-US" sz="2800" b="1" dirty="0" smtClean="0"/>
              <a:t> students.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39988" y="3452878"/>
            <a:ext cx="5131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They go to school by boat. 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12692" y="4039731"/>
            <a:ext cx="5449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They </a:t>
            </a:r>
            <a:r>
              <a:rPr lang="en-US" sz="2800" b="1" dirty="0" smtClean="0">
                <a:solidFill>
                  <a:srgbClr val="FF0000"/>
                </a:solidFill>
              </a:rPr>
              <a:t>do not </a:t>
            </a:r>
            <a:r>
              <a:rPr lang="en-US" sz="2800" b="1" dirty="0" smtClean="0"/>
              <a:t>go to school by boat.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62686" y="1420208"/>
            <a:ext cx="696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are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0485" y="3461910"/>
            <a:ext cx="696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go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52091" y="651509"/>
            <a:ext cx="2866030" cy="5847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Auxiliary verb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9667" y="3698497"/>
            <a:ext cx="2760475" cy="5847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Principal verb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49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3" grpId="0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6161" y="5732060"/>
            <a:ext cx="11191164" cy="8461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03262" y="54587"/>
            <a:ext cx="5104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Look at the following sentences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56094" y="4299055"/>
            <a:ext cx="3029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He is a </a:t>
            </a:r>
            <a:r>
              <a:rPr lang="en-US" sz="2800" b="1" dirty="0" smtClean="0">
                <a:solidFill>
                  <a:srgbClr val="0070C0"/>
                </a:solidFill>
              </a:rPr>
              <a:t>good</a:t>
            </a:r>
            <a:r>
              <a:rPr lang="en-US" sz="2800" b="1" dirty="0" smtClean="0"/>
              <a:t> boy.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05969" y="4831315"/>
            <a:ext cx="3384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He is </a:t>
            </a:r>
            <a:r>
              <a:rPr lang="en-US" sz="2800" b="1" dirty="0" smtClean="0">
                <a:solidFill>
                  <a:srgbClr val="FF0000"/>
                </a:solidFill>
              </a:rPr>
              <a:t>not </a:t>
            </a:r>
            <a:r>
              <a:rPr lang="en-US" sz="2800" b="1" dirty="0" smtClean="0"/>
              <a:t>a </a:t>
            </a:r>
            <a:r>
              <a:rPr lang="en-US" sz="2800" b="1" dirty="0" smtClean="0">
                <a:solidFill>
                  <a:srgbClr val="FF0000"/>
                </a:solidFill>
              </a:rPr>
              <a:t>bad </a:t>
            </a:r>
            <a:r>
              <a:rPr lang="en-US" sz="2800" b="1" dirty="0" smtClean="0"/>
              <a:t>boy.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410744" y="4285408"/>
            <a:ext cx="3411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He is an </a:t>
            </a:r>
            <a:r>
              <a:rPr lang="en-US" sz="2800" b="1" dirty="0" smtClean="0">
                <a:solidFill>
                  <a:srgbClr val="0070C0"/>
                </a:solidFill>
              </a:rPr>
              <a:t>honest</a:t>
            </a:r>
            <a:r>
              <a:rPr lang="en-US" sz="2800" b="1" dirty="0" smtClean="0"/>
              <a:t> man.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55902" y="4831317"/>
            <a:ext cx="4257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He is </a:t>
            </a:r>
            <a:r>
              <a:rPr lang="en-US" sz="2800" b="1" dirty="0" smtClean="0">
                <a:solidFill>
                  <a:srgbClr val="FF0000"/>
                </a:solidFill>
              </a:rPr>
              <a:t>not </a:t>
            </a:r>
            <a:r>
              <a:rPr lang="en-US" sz="2800" b="1" dirty="0" smtClean="0"/>
              <a:t>a </a:t>
            </a:r>
            <a:r>
              <a:rPr lang="en-US" sz="2800" b="1" dirty="0" smtClean="0">
                <a:solidFill>
                  <a:srgbClr val="FF0000"/>
                </a:solidFill>
              </a:rPr>
              <a:t>dishonest</a:t>
            </a:r>
            <a:r>
              <a:rPr lang="en-US" sz="2800" b="1" dirty="0" smtClean="0"/>
              <a:t> man.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4401" y="5742846"/>
            <a:ext cx="11122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In transformation we must not change the meaning of a sentence. For this we have to put ‘ </a:t>
            </a:r>
            <a:r>
              <a:rPr lang="en-US" sz="2400" b="1" dirty="0" smtClean="0">
                <a:solidFill>
                  <a:srgbClr val="FF0000"/>
                </a:solidFill>
              </a:rPr>
              <a:t>not</a:t>
            </a:r>
            <a:r>
              <a:rPr lang="en-US" sz="2400" b="1" dirty="0" smtClean="0">
                <a:solidFill>
                  <a:srgbClr val="002060"/>
                </a:solidFill>
              </a:rPr>
              <a:t> ’ after the auxiliary verb &amp;  opposite word of </a:t>
            </a:r>
            <a:r>
              <a:rPr lang="en-US" sz="2400" b="1" dirty="0" smtClean="0">
                <a:solidFill>
                  <a:srgbClr val="FF0000"/>
                </a:solidFill>
              </a:rPr>
              <a:t>adjective/ verb/ adverb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3"/>
          <a:stretch/>
        </p:blipFill>
        <p:spPr>
          <a:xfrm>
            <a:off x="7239851" y="814439"/>
            <a:ext cx="3790168" cy="34647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388" y="823918"/>
            <a:ext cx="3790168" cy="34553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223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3" grpId="0"/>
      <p:bldP spid="4" grpId="0"/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560</TotalTime>
  <Words>1129</Words>
  <Application>Microsoft Office PowerPoint</Application>
  <PresentationFormat>Widescreen</PresentationFormat>
  <Paragraphs>129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Algerian</vt:lpstr>
      <vt:lpstr>Arial</vt:lpstr>
      <vt:lpstr>Baskerville Old Face</vt:lpstr>
      <vt:lpstr>Bell MT</vt:lpstr>
      <vt:lpstr>Berlin Sans FB</vt:lpstr>
      <vt:lpstr>Berlin Sans FB Demi</vt:lpstr>
      <vt:lpstr>Bodoni MT Black</vt:lpstr>
      <vt:lpstr>Bodoni MT Condensed</vt:lpstr>
      <vt:lpstr>Calibri</vt:lpstr>
      <vt:lpstr>Corbel</vt:lpstr>
      <vt:lpstr>Courier New</vt:lpstr>
      <vt:lpstr>Times New Roman</vt:lpstr>
      <vt:lpstr>Wingdings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Noor Alam</dc:creator>
  <cp:lastModifiedBy>Noor Alam</cp:lastModifiedBy>
  <cp:revision>50</cp:revision>
  <dcterms:created xsi:type="dcterms:W3CDTF">2020-01-31T07:20:02Z</dcterms:created>
  <dcterms:modified xsi:type="dcterms:W3CDTF">2020-02-16T10:15:08Z</dcterms:modified>
</cp:coreProperties>
</file>