
<file path=[Content_Types].xml><?xml version="1.0" encoding="utf-8"?>
<Types xmlns="http://schemas.openxmlformats.org/package/2006/content-types">
  <Default Extension="png" ContentType="image/png"/>
  <Default Extension="jpeg" ContentType="image/jpeg"/>
  <Default Extension="m4a" ContentType="audio/mp4"/>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443" r:id="rId2"/>
    <p:sldId id="281" r:id="rId3"/>
    <p:sldId id="346" r:id="rId4"/>
    <p:sldId id="433" r:id="rId5"/>
    <p:sldId id="439" r:id="rId6"/>
    <p:sldId id="436" r:id="rId7"/>
    <p:sldId id="432" r:id="rId8"/>
    <p:sldId id="437" r:id="rId9"/>
    <p:sldId id="438" r:id="rId10"/>
    <p:sldId id="440" r:id="rId11"/>
    <p:sldId id="441" r:id="rId12"/>
    <p:sldId id="421" r:id="rId13"/>
    <p:sldId id="422" r:id="rId14"/>
    <p:sldId id="423" r:id="rId15"/>
    <p:sldId id="424" r:id="rId16"/>
    <p:sldId id="29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EFE"/>
    <a:srgbClr val="C4BF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67" autoAdjust="0"/>
  </p:normalViewPr>
  <p:slideViewPr>
    <p:cSldViewPr snapToGrid="0">
      <p:cViewPr varScale="1">
        <p:scale>
          <a:sx n="66" d="100"/>
          <a:sy n="66" d="100"/>
        </p:scale>
        <p:origin x="7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BF7B4B-AA97-46D5-96E7-C1F654611709}" type="datetime9">
              <a:rPr lang="en-US" smtClean="0"/>
              <a:t>2/16/2020 8:21:35 AM</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3C0543-6AD1-4DFD-AA35-55A8B6166A95}" type="slidenum">
              <a:rPr lang="en-US" smtClean="0"/>
              <a:t>‹#›</a:t>
            </a:fld>
            <a:endParaRPr lang="en-US"/>
          </a:p>
        </p:txBody>
      </p:sp>
    </p:spTree>
    <p:extLst>
      <p:ext uri="{BB962C8B-B14F-4D97-AF65-F5344CB8AC3E}">
        <p14:creationId xmlns:p14="http://schemas.microsoft.com/office/powerpoint/2010/main" val="3965065350"/>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30F84-54F1-4E0C-9CAF-1335414542A7}" type="datetime9">
              <a:rPr lang="en-US" smtClean="0"/>
              <a:t>2/16/2020 8:21:33 AM</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522C5-B062-47D1-A88D-D20D298A5B48}" type="slidenum">
              <a:rPr lang="en-US" smtClean="0"/>
              <a:t>‹#›</a:t>
            </a:fld>
            <a:endParaRPr lang="en-US"/>
          </a:p>
        </p:txBody>
      </p:sp>
    </p:spTree>
    <p:extLst>
      <p:ext uri="{BB962C8B-B14F-4D97-AF65-F5344CB8AC3E}">
        <p14:creationId xmlns:p14="http://schemas.microsoft.com/office/powerpoint/2010/main" val="3479035560"/>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53130F84-54F1-4E0C-9CAF-1335414542A7}" type="datetime9">
              <a:rPr lang="en-US" smtClean="0"/>
              <a:t>2/16/2020 8:21:33 AM</a:t>
            </a:fld>
            <a:endParaRPr lang="en-US"/>
          </a:p>
        </p:txBody>
      </p:sp>
      <p:sp>
        <p:nvSpPr>
          <p:cNvPr id="6" name="Slide Number Placeholder 5"/>
          <p:cNvSpPr>
            <a:spLocks noGrp="1"/>
          </p:cNvSpPr>
          <p:nvPr>
            <p:ph type="sldNum" sz="quarter" idx="12"/>
          </p:nvPr>
        </p:nvSpPr>
        <p:spPr/>
        <p:txBody>
          <a:bodyPr/>
          <a:lstStyle/>
          <a:p>
            <a:fld id="{C26522C5-B062-47D1-A88D-D20D298A5B48}" type="slidenum">
              <a:rPr lang="en-US" smtClean="0"/>
              <a:t>2</a:t>
            </a:fld>
            <a:endParaRPr lang="en-US"/>
          </a:p>
        </p:txBody>
      </p:sp>
    </p:spTree>
    <p:extLst>
      <p:ext uri="{BB962C8B-B14F-4D97-AF65-F5344CB8AC3E}">
        <p14:creationId xmlns:p14="http://schemas.microsoft.com/office/powerpoint/2010/main" val="3555395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CA8111-D992-4A5C-90FD-A9C897A4DB63}" type="datetime1">
              <a:rPr lang="en-US" smtClean="0"/>
              <a:t>2/16/2020</a:t>
            </a:fld>
            <a:endParaRPr lang="en-US"/>
          </a:p>
        </p:txBody>
      </p:sp>
      <p:sp>
        <p:nvSpPr>
          <p:cNvPr id="5" name="Footer Placeholder 4"/>
          <p:cNvSpPr>
            <a:spLocks noGrp="1"/>
          </p:cNvSpPr>
          <p:nvPr>
            <p:ph type="ftr" sz="quarter" idx="11"/>
          </p:nvPr>
        </p:nvSpPr>
        <p:spPr/>
        <p:txBody>
          <a:bodyPr/>
          <a:lstStyle/>
          <a:p>
            <a:r>
              <a:rPr lang="en-US" smtClean="0"/>
              <a:t>Khandoker Mufakkher Hossain/  01911689503</a:t>
            </a:r>
            <a:endParaRPr lang="en-US"/>
          </a:p>
        </p:txBody>
      </p:sp>
      <p:sp>
        <p:nvSpPr>
          <p:cNvPr id="6" name="Slide Number Placeholder 5"/>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2501708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5A0C2-89AF-4E50-952E-69AB8F1E3753}" type="datetime1">
              <a:rPr lang="en-US" smtClean="0"/>
              <a:t>2/16/2020</a:t>
            </a:fld>
            <a:endParaRPr lang="en-US"/>
          </a:p>
        </p:txBody>
      </p:sp>
      <p:sp>
        <p:nvSpPr>
          <p:cNvPr id="5" name="Footer Placeholder 4"/>
          <p:cNvSpPr>
            <a:spLocks noGrp="1"/>
          </p:cNvSpPr>
          <p:nvPr>
            <p:ph type="ftr" sz="quarter" idx="11"/>
          </p:nvPr>
        </p:nvSpPr>
        <p:spPr/>
        <p:txBody>
          <a:bodyPr/>
          <a:lstStyle/>
          <a:p>
            <a:r>
              <a:rPr lang="en-US" smtClean="0"/>
              <a:t>Khandoker Mufakkher Hossain/  01911689503</a:t>
            </a:r>
            <a:endParaRPr lang="en-US"/>
          </a:p>
        </p:txBody>
      </p:sp>
      <p:sp>
        <p:nvSpPr>
          <p:cNvPr id="6" name="Slide Number Placeholder 5"/>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3466827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E1544-9BB9-4BCE-A816-7D80F967E0B4}" type="datetime1">
              <a:rPr lang="en-US" smtClean="0"/>
              <a:t>2/16/2020</a:t>
            </a:fld>
            <a:endParaRPr lang="en-US"/>
          </a:p>
        </p:txBody>
      </p:sp>
      <p:sp>
        <p:nvSpPr>
          <p:cNvPr id="5" name="Footer Placeholder 4"/>
          <p:cNvSpPr>
            <a:spLocks noGrp="1"/>
          </p:cNvSpPr>
          <p:nvPr>
            <p:ph type="ftr" sz="quarter" idx="11"/>
          </p:nvPr>
        </p:nvSpPr>
        <p:spPr/>
        <p:txBody>
          <a:bodyPr/>
          <a:lstStyle/>
          <a:p>
            <a:r>
              <a:rPr lang="en-US" smtClean="0"/>
              <a:t>Khandoker Mufakkher Hossain/  01911689503</a:t>
            </a:r>
            <a:endParaRPr lang="en-US"/>
          </a:p>
        </p:txBody>
      </p:sp>
      <p:sp>
        <p:nvSpPr>
          <p:cNvPr id="6" name="Slide Number Placeholder 5"/>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954379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4D848-07F1-47F2-AA14-17CB3CFD0310}" type="datetime1">
              <a:rPr lang="en-US" smtClean="0"/>
              <a:t>2/16/2020</a:t>
            </a:fld>
            <a:endParaRPr lang="en-US"/>
          </a:p>
        </p:txBody>
      </p:sp>
      <p:sp>
        <p:nvSpPr>
          <p:cNvPr id="5" name="Footer Placeholder 4"/>
          <p:cNvSpPr>
            <a:spLocks noGrp="1"/>
          </p:cNvSpPr>
          <p:nvPr>
            <p:ph type="ftr" sz="quarter" idx="11"/>
          </p:nvPr>
        </p:nvSpPr>
        <p:spPr/>
        <p:txBody>
          <a:bodyPr/>
          <a:lstStyle/>
          <a:p>
            <a:r>
              <a:rPr lang="en-US" smtClean="0"/>
              <a:t>Khandoker Mufakkher Hossain/  01911689503</a:t>
            </a:r>
            <a:endParaRPr lang="en-US"/>
          </a:p>
        </p:txBody>
      </p:sp>
      <p:sp>
        <p:nvSpPr>
          <p:cNvPr id="6" name="Slide Number Placeholder 5"/>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4259389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825793-986F-4DB4-9741-ABB5F02DD1A7}" type="datetime1">
              <a:rPr lang="en-US" smtClean="0"/>
              <a:t>2/16/2020</a:t>
            </a:fld>
            <a:endParaRPr lang="en-US"/>
          </a:p>
        </p:txBody>
      </p:sp>
      <p:sp>
        <p:nvSpPr>
          <p:cNvPr id="5" name="Footer Placeholder 4"/>
          <p:cNvSpPr>
            <a:spLocks noGrp="1"/>
          </p:cNvSpPr>
          <p:nvPr>
            <p:ph type="ftr" sz="quarter" idx="11"/>
          </p:nvPr>
        </p:nvSpPr>
        <p:spPr/>
        <p:txBody>
          <a:bodyPr/>
          <a:lstStyle/>
          <a:p>
            <a:r>
              <a:rPr lang="en-US" smtClean="0"/>
              <a:t>Khandoker Mufakkher Hossain/  01911689503</a:t>
            </a:r>
            <a:endParaRPr lang="en-US"/>
          </a:p>
        </p:txBody>
      </p:sp>
      <p:sp>
        <p:nvSpPr>
          <p:cNvPr id="6" name="Slide Number Placeholder 5"/>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937502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4E9A02-4B24-4DA1-B53B-7A347D7DD079}" type="datetime1">
              <a:rPr lang="en-US" smtClean="0"/>
              <a:t>2/16/2020</a:t>
            </a:fld>
            <a:endParaRPr lang="en-US"/>
          </a:p>
        </p:txBody>
      </p:sp>
      <p:sp>
        <p:nvSpPr>
          <p:cNvPr id="6" name="Footer Placeholder 5"/>
          <p:cNvSpPr>
            <a:spLocks noGrp="1"/>
          </p:cNvSpPr>
          <p:nvPr>
            <p:ph type="ftr" sz="quarter" idx="11"/>
          </p:nvPr>
        </p:nvSpPr>
        <p:spPr/>
        <p:txBody>
          <a:bodyPr/>
          <a:lstStyle/>
          <a:p>
            <a:r>
              <a:rPr lang="en-US" smtClean="0"/>
              <a:t>Khandoker Mufakkher Hossain/  01911689503</a:t>
            </a:r>
            <a:endParaRPr lang="en-US"/>
          </a:p>
        </p:txBody>
      </p:sp>
      <p:sp>
        <p:nvSpPr>
          <p:cNvPr id="7" name="Slide Number Placeholder 6"/>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4036580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232B80-C2A2-4723-A51B-4153391E6EF9}" type="datetime1">
              <a:rPr lang="en-US" smtClean="0"/>
              <a:t>2/16/2020</a:t>
            </a:fld>
            <a:endParaRPr lang="en-US"/>
          </a:p>
        </p:txBody>
      </p:sp>
      <p:sp>
        <p:nvSpPr>
          <p:cNvPr id="8" name="Footer Placeholder 7"/>
          <p:cNvSpPr>
            <a:spLocks noGrp="1"/>
          </p:cNvSpPr>
          <p:nvPr>
            <p:ph type="ftr" sz="quarter" idx="11"/>
          </p:nvPr>
        </p:nvSpPr>
        <p:spPr/>
        <p:txBody>
          <a:bodyPr/>
          <a:lstStyle/>
          <a:p>
            <a:r>
              <a:rPr lang="en-US" smtClean="0"/>
              <a:t>Khandoker Mufakkher Hossain/  01911689503</a:t>
            </a:r>
            <a:endParaRPr lang="en-US"/>
          </a:p>
        </p:txBody>
      </p:sp>
      <p:sp>
        <p:nvSpPr>
          <p:cNvPr id="9" name="Slide Number Placeholder 8"/>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1234049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4801F9-D940-4640-A9ED-0B52BD97EF3E}" type="datetime1">
              <a:rPr lang="en-US" smtClean="0"/>
              <a:t>2/16/2020</a:t>
            </a:fld>
            <a:endParaRPr lang="en-US"/>
          </a:p>
        </p:txBody>
      </p:sp>
      <p:sp>
        <p:nvSpPr>
          <p:cNvPr id="4" name="Footer Placeholder 3"/>
          <p:cNvSpPr>
            <a:spLocks noGrp="1"/>
          </p:cNvSpPr>
          <p:nvPr>
            <p:ph type="ftr" sz="quarter" idx="11"/>
          </p:nvPr>
        </p:nvSpPr>
        <p:spPr/>
        <p:txBody>
          <a:bodyPr/>
          <a:lstStyle/>
          <a:p>
            <a:r>
              <a:rPr lang="en-US" smtClean="0"/>
              <a:t>Khandoker Mufakkher Hossain/  01911689503</a:t>
            </a:r>
            <a:endParaRPr lang="en-US"/>
          </a:p>
        </p:txBody>
      </p:sp>
      <p:sp>
        <p:nvSpPr>
          <p:cNvPr id="5" name="Slide Number Placeholder 4"/>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15244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3931039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8FA0C3-D103-4D57-BAA8-62029B412BA9}" type="datetime1">
              <a:rPr lang="en-US" smtClean="0"/>
              <a:t>2/16/2020</a:t>
            </a:fld>
            <a:endParaRPr lang="en-US"/>
          </a:p>
        </p:txBody>
      </p:sp>
      <p:sp>
        <p:nvSpPr>
          <p:cNvPr id="6" name="Footer Placeholder 5"/>
          <p:cNvSpPr>
            <a:spLocks noGrp="1"/>
          </p:cNvSpPr>
          <p:nvPr>
            <p:ph type="ftr" sz="quarter" idx="11"/>
          </p:nvPr>
        </p:nvSpPr>
        <p:spPr/>
        <p:txBody>
          <a:bodyPr/>
          <a:lstStyle/>
          <a:p>
            <a:r>
              <a:rPr lang="en-US" smtClean="0"/>
              <a:t>Khandoker Mufakkher Hossain/  01911689503</a:t>
            </a:r>
            <a:endParaRPr lang="en-US"/>
          </a:p>
        </p:txBody>
      </p:sp>
      <p:sp>
        <p:nvSpPr>
          <p:cNvPr id="7" name="Slide Number Placeholder 6"/>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2493082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D7BCE-4DB1-4270-832D-5C1854FB6D0A}" type="datetime1">
              <a:rPr lang="en-US" smtClean="0"/>
              <a:t>2/16/2020</a:t>
            </a:fld>
            <a:endParaRPr lang="en-US"/>
          </a:p>
        </p:txBody>
      </p:sp>
      <p:sp>
        <p:nvSpPr>
          <p:cNvPr id="6" name="Footer Placeholder 5"/>
          <p:cNvSpPr>
            <a:spLocks noGrp="1"/>
          </p:cNvSpPr>
          <p:nvPr>
            <p:ph type="ftr" sz="quarter" idx="11"/>
          </p:nvPr>
        </p:nvSpPr>
        <p:spPr/>
        <p:txBody>
          <a:bodyPr/>
          <a:lstStyle/>
          <a:p>
            <a:r>
              <a:rPr lang="en-US" smtClean="0"/>
              <a:t>Khandoker Mufakkher Hossain/  01911689503</a:t>
            </a:r>
            <a:endParaRPr lang="en-US"/>
          </a:p>
        </p:txBody>
      </p:sp>
      <p:sp>
        <p:nvSpPr>
          <p:cNvPr id="7" name="Slide Number Placeholder 6"/>
          <p:cNvSpPr>
            <a:spLocks noGrp="1"/>
          </p:cNvSpPr>
          <p:nvPr>
            <p:ph type="sldNum" sz="quarter" idx="12"/>
          </p:nvPr>
        </p:nvSpPr>
        <p:spPr/>
        <p:txBody>
          <a:bodyPr/>
          <a:lstStyle/>
          <a:p>
            <a:fld id="{D745B064-1843-481D-9584-5A549496D09E}" type="slidenum">
              <a:rPr lang="en-US" smtClean="0"/>
              <a:t>‹#›</a:t>
            </a:fld>
            <a:endParaRPr lang="en-US"/>
          </a:p>
        </p:txBody>
      </p:sp>
    </p:spTree>
    <p:extLst>
      <p:ext uri="{BB962C8B-B14F-4D97-AF65-F5344CB8AC3E}">
        <p14:creationId xmlns:p14="http://schemas.microsoft.com/office/powerpoint/2010/main" val="4031889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BF1E0-0DEB-4979-9E8E-DA4A16CA1A80}" type="datetime1">
              <a:rPr lang="en-US" smtClean="0"/>
              <a:t>2/16/2020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Khandoker Mufakkher Hossain/  01911689503</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5B064-1843-481D-9584-5A549496D09E}" type="slidenum">
              <a:rPr lang="en-US" smtClean="0"/>
              <a:t>‹#›</a:t>
            </a:fld>
            <a:endParaRPr lang="en-US"/>
          </a:p>
        </p:txBody>
      </p:sp>
    </p:spTree>
    <p:extLst>
      <p:ext uri="{BB962C8B-B14F-4D97-AF65-F5344CB8AC3E}">
        <p14:creationId xmlns:p14="http://schemas.microsoft.com/office/powerpoint/2010/main" val="4115319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media1.m4a"/><Relationship Id="rId7" Type="http://schemas.openxmlformats.org/officeDocument/2006/relationships/image" Target="../media/image13.png"/><Relationship Id="rId2" Type="http://schemas.microsoft.com/office/2007/relationships/media" Target="../media/media1.m4a"/><Relationship Id="rId1" Type="http://schemas.openxmlformats.org/officeDocument/2006/relationships/tags" Target="../tags/tag3.xml"/><Relationship Id="rId6" Type="http://schemas.openxmlformats.org/officeDocument/2006/relationships/image" Target="../media/image12.png"/><Relationship Id="rId5" Type="http://schemas.openxmlformats.org/officeDocument/2006/relationships/image" Target="../media/image11.jpg"/><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img.businessdictionary.com/article/normal/accounting/category-accounting-finance-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8" y="93208"/>
            <a:ext cx="11538857" cy="6445704"/>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1</a:t>
            </a:fld>
            <a:endParaRPr lang="en-US"/>
          </a:p>
        </p:txBody>
      </p:sp>
      <p:sp>
        <p:nvSpPr>
          <p:cNvPr id="5" name="TextBox 4"/>
          <p:cNvSpPr txBox="1"/>
          <p:nvPr/>
        </p:nvSpPr>
        <p:spPr>
          <a:xfrm>
            <a:off x="1843313" y="1951887"/>
            <a:ext cx="8461828" cy="1015663"/>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6000" b="1" dirty="0" smtClean="0">
                <a:solidFill>
                  <a:srgbClr val="FF0000"/>
                </a:solidFill>
              </a:rPr>
              <a:t>Introduction to Business </a:t>
            </a:r>
            <a:endParaRPr lang="en-US" sz="6000" b="1" dirty="0">
              <a:solidFill>
                <a:srgbClr val="FF0000"/>
              </a:solidFill>
            </a:endParaRPr>
          </a:p>
        </p:txBody>
      </p:sp>
    </p:spTree>
    <p:extLst>
      <p:ext uri="{BB962C8B-B14F-4D97-AF65-F5344CB8AC3E}">
        <p14:creationId xmlns:p14="http://schemas.microsoft.com/office/powerpoint/2010/main" val="1812366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7"/>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10</a:t>
            </a:fld>
            <a:endParaRPr lang="en-US"/>
          </a:p>
        </p:txBody>
      </p:sp>
      <p:sp>
        <p:nvSpPr>
          <p:cNvPr id="5" name="Rectangle 4"/>
          <p:cNvSpPr/>
          <p:nvPr/>
        </p:nvSpPr>
        <p:spPr>
          <a:xfrm>
            <a:off x="533399" y="419970"/>
            <a:ext cx="11005457" cy="5509200"/>
          </a:xfrm>
          <a:prstGeom prst="rect">
            <a:avLst/>
          </a:prstGeom>
        </p:spPr>
        <p:txBody>
          <a:bodyPr wrap="square">
            <a:spAutoFit/>
          </a:bodyPr>
          <a:lstStyle/>
          <a:p>
            <a:pPr algn="just"/>
            <a:r>
              <a:rPr lang="en-US" sz="4400" b="1" dirty="0" smtClean="0">
                <a:solidFill>
                  <a:srgbClr val="C00000"/>
                </a:solidFill>
                <a:latin typeface="Rubik"/>
              </a:rPr>
              <a:t>6. Less </a:t>
            </a:r>
            <a:r>
              <a:rPr lang="en-US" sz="4400" b="1" dirty="0">
                <a:solidFill>
                  <a:srgbClr val="C00000"/>
                </a:solidFill>
                <a:latin typeface="Rubik"/>
              </a:rPr>
              <a:t>Legal Formalities: </a:t>
            </a:r>
            <a:r>
              <a:rPr lang="en-US" sz="4400" b="1" dirty="0">
                <a:solidFill>
                  <a:srgbClr val="000000"/>
                </a:solidFill>
                <a:latin typeface="Rubik"/>
              </a:rPr>
              <a:t>The legal requirements for formation, operation and closure of a sole </a:t>
            </a:r>
            <a:r>
              <a:rPr lang="en-US" sz="4400" b="1" dirty="0" err="1">
                <a:solidFill>
                  <a:srgbClr val="000000"/>
                </a:solidFill>
                <a:latin typeface="Rubik"/>
              </a:rPr>
              <a:t>tradership</a:t>
            </a:r>
            <a:r>
              <a:rPr lang="en-US" sz="4400" b="1" dirty="0">
                <a:solidFill>
                  <a:srgbClr val="000000"/>
                </a:solidFill>
                <a:latin typeface="Rubik"/>
              </a:rPr>
              <a:t> business is almost nil, even it does not need registration. Although for the purpose of business, it can be registered with local self-government, and obtain a certificate of registration</a:t>
            </a:r>
            <a:r>
              <a:rPr lang="en-US" sz="4400" b="1" dirty="0" smtClean="0">
                <a:solidFill>
                  <a:srgbClr val="000000"/>
                </a:solidFill>
                <a:latin typeface="Rubik"/>
              </a:rPr>
              <a:t>..</a:t>
            </a:r>
            <a:endParaRPr lang="en-US" sz="4400" b="1" dirty="0">
              <a:solidFill>
                <a:srgbClr val="000000"/>
              </a:solidFill>
              <a:latin typeface="Rubik"/>
            </a:endParaRPr>
          </a:p>
        </p:txBody>
      </p:sp>
    </p:spTree>
    <p:extLst>
      <p:ext uri="{BB962C8B-B14F-4D97-AF65-F5344CB8AC3E}">
        <p14:creationId xmlns:p14="http://schemas.microsoft.com/office/powerpoint/2010/main" val="32333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11</a:t>
            </a:fld>
            <a:endParaRPr lang="en-US"/>
          </a:p>
        </p:txBody>
      </p:sp>
      <p:sp>
        <p:nvSpPr>
          <p:cNvPr id="5" name="Rectangle 4"/>
          <p:cNvSpPr/>
          <p:nvPr/>
        </p:nvSpPr>
        <p:spPr>
          <a:xfrm>
            <a:off x="304800" y="291048"/>
            <a:ext cx="11582399" cy="6247864"/>
          </a:xfrm>
          <a:prstGeom prst="rect">
            <a:avLst/>
          </a:prstGeom>
        </p:spPr>
        <p:txBody>
          <a:bodyPr wrap="square">
            <a:spAutoFit/>
          </a:bodyPr>
          <a:lstStyle/>
          <a:p>
            <a:pPr algn="just"/>
            <a:r>
              <a:rPr lang="en-US" sz="4000" b="1" dirty="0" smtClean="0">
                <a:solidFill>
                  <a:srgbClr val="C00000"/>
                </a:solidFill>
                <a:latin typeface="Rubik"/>
              </a:rPr>
              <a:t>One </a:t>
            </a:r>
            <a:r>
              <a:rPr lang="en-US" sz="4000" b="1" dirty="0">
                <a:solidFill>
                  <a:srgbClr val="C00000"/>
                </a:solidFill>
                <a:latin typeface="Rubik"/>
              </a:rPr>
              <a:t>man Control: </a:t>
            </a:r>
            <a:r>
              <a:rPr lang="en-US" sz="4000" b="1" dirty="0">
                <a:solidFill>
                  <a:srgbClr val="000000"/>
                </a:solidFill>
                <a:latin typeface="Rubik"/>
              </a:rPr>
              <a:t>As only one person is in charge of all the activities, he has full fledged control over it. Thus, the sole proprietor takes all the decision and execute it, in the manner he wants</a:t>
            </a:r>
            <a:r>
              <a:rPr lang="en-US" sz="4000" b="1" dirty="0" smtClean="0">
                <a:solidFill>
                  <a:srgbClr val="000000"/>
                </a:solidFill>
                <a:latin typeface="Rubik"/>
              </a:rPr>
              <a:t>.</a:t>
            </a:r>
          </a:p>
          <a:p>
            <a:pPr algn="just"/>
            <a:r>
              <a:rPr lang="en-US" sz="4000" b="1" dirty="0" smtClean="0">
                <a:solidFill>
                  <a:srgbClr val="000000"/>
                </a:solidFill>
                <a:latin typeface="Rubik"/>
              </a:rPr>
              <a:t>There </a:t>
            </a:r>
            <a:r>
              <a:rPr lang="en-US" sz="4000" b="1" dirty="0">
                <a:solidFill>
                  <a:srgbClr val="000000"/>
                </a:solidFill>
                <a:latin typeface="Rubik"/>
              </a:rPr>
              <a:t>is no legal distinction between the proprietor and business; they are one and the same thing in the eyes of the law. Sole proprietor uses his own skills, intelligence and expertise to operate the business</a:t>
            </a:r>
            <a:endParaRPr lang="en-US" sz="4000" b="1" dirty="0"/>
          </a:p>
        </p:txBody>
      </p:sp>
    </p:spTree>
    <p:extLst>
      <p:ext uri="{BB962C8B-B14F-4D97-AF65-F5344CB8AC3E}">
        <p14:creationId xmlns:p14="http://schemas.microsoft.com/office/powerpoint/2010/main" val="3219484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12</a:t>
            </a:fld>
            <a:endParaRPr lang="en-US"/>
          </a:p>
        </p:txBody>
      </p:sp>
      <p:pic>
        <p:nvPicPr>
          <p:cNvPr id="1026" name="Picture 2" descr="Image result for sole proprietorship characterist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957" y="202972"/>
            <a:ext cx="10120086" cy="615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762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13</a:t>
            </a:fld>
            <a:endParaRPr lang="en-US"/>
          </a:p>
        </p:txBody>
      </p:sp>
      <p:sp>
        <p:nvSpPr>
          <p:cNvPr id="5" name="AutoShape 2" descr="Image result for sole proprietorship characteristic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Image result for sole proprietorship characterist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160337"/>
            <a:ext cx="11078029" cy="6561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211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circle(in)">
                                      <p:cBhvr>
                                        <p:cTn id="7"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14</a:t>
            </a:fld>
            <a:endParaRPr lang="en-US"/>
          </a:p>
        </p:txBody>
      </p:sp>
      <p:pic>
        <p:nvPicPr>
          <p:cNvPr id="3074" name="Picture 2" descr="Image result for sole proprietorship characteristics"/>
          <p:cNvPicPr>
            <a:picLocks noChangeAspect="1" noChangeArrowheads="1"/>
          </p:cNvPicPr>
          <p:nvPr/>
        </p:nvPicPr>
        <p:blipFill rotWithShape="1">
          <a:blip r:embed="rId2">
            <a:extLst>
              <a:ext uri="{28A0092B-C50C-407E-A947-70E740481C1C}">
                <a14:useLocalDpi xmlns:a14="http://schemas.microsoft.com/office/drawing/2010/main" val="0"/>
              </a:ext>
            </a:extLst>
          </a:blip>
          <a:srcRect t="5290" r="2971" b="27534"/>
          <a:stretch/>
        </p:blipFill>
        <p:spPr bwMode="auto">
          <a:xfrm>
            <a:off x="271690" y="211817"/>
            <a:ext cx="11542939" cy="6509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596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15</a:t>
            </a:fld>
            <a:endParaRPr lang="en-US"/>
          </a:p>
        </p:txBody>
      </p:sp>
      <p:pic>
        <p:nvPicPr>
          <p:cNvPr id="4098" name="Picture 2" descr="Image result for sole proprietorship characteristics"/>
          <p:cNvPicPr>
            <a:picLocks noChangeAspect="1" noChangeArrowheads="1"/>
          </p:cNvPicPr>
          <p:nvPr/>
        </p:nvPicPr>
        <p:blipFill rotWithShape="1">
          <a:blip r:embed="rId2">
            <a:extLst>
              <a:ext uri="{28A0092B-C50C-407E-A947-70E740481C1C}">
                <a14:useLocalDpi xmlns:a14="http://schemas.microsoft.com/office/drawing/2010/main" val="0"/>
              </a:ext>
            </a:extLst>
          </a:blip>
          <a:srcRect t="5681" r="41816"/>
          <a:stretch/>
        </p:blipFill>
        <p:spPr bwMode="auto">
          <a:xfrm>
            <a:off x="968376" y="187471"/>
            <a:ext cx="8973910" cy="6534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290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22086" y="510692"/>
            <a:ext cx="10062028" cy="5821763"/>
            <a:chOff x="620486" y="1352521"/>
            <a:chExt cx="10062028" cy="4958729"/>
          </a:xfrm>
        </p:grpSpPr>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9886" y="1352521"/>
              <a:ext cx="9782628" cy="3020980"/>
            </a:xfrm>
            <a:prstGeom prst="rect">
              <a:avLst/>
            </a:prstGeom>
            <a:effectLst>
              <a:glow rad="228600">
                <a:schemeClr val="accent2">
                  <a:satMod val="175000"/>
                  <a:alpha val="40000"/>
                </a:schemeClr>
              </a:glow>
            </a:effectLst>
          </p:spPr>
        </p:pic>
        <p:grpSp>
          <p:nvGrpSpPr>
            <p:cNvPr id="2" name="Group 1"/>
            <p:cNvGrpSpPr/>
            <p:nvPr/>
          </p:nvGrpSpPr>
          <p:grpSpPr>
            <a:xfrm>
              <a:off x="620486" y="1726623"/>
              <a:ext cx="9983930" cy="4584627"/>
              <a:chOff x="-405978" y="1617804"/>
              <a:chExt cx="10058824" cy="4300499"/>
            </a:xfrm>
          </p:grpSpPr>
          <p:sp>
            <p:nvSpPr>
              <p:cNvPr id="4" name="Rectangle 3"/>
              <p:cNvSpPr/>
              <p:nvPr/>
            </p:nvSpPr>
            <p:spPr>
              <a:xfrm>
                <a:off x="363651" y="4221563"/>
                <a:ext cx="9289195" cy="1696740"/>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bn-IN" sz="4400" b="1" dirty="0" smtClean="0">
                    <a:solidFill>
                      <a:srgbClr val="002060"/>
                    </a:solidFill>
                  </a:rPr>
                  <a:t>আজকের ক্লাসে আলোচনা হয় নাই এডোবি </a:t>
                </a:r>
                <a:r>
                  <a:rPr lang="bn-IN" sz="4400" b="1" dirty="0">
                    <a:solidFill>
                      <a:srgbClr val="002060"/>
                    </a:solidFill>
                  </a:rPr>
                  <a:t>ইলাস্ট্রেটর </a:t>
                </a:r>
                <a:r>
                  <a:rPr lang="bn-IN" sz="4400" b="1" dirty="0" smtClean="0">
                    <a:solidFill>
                      <a:srgbClr val="002060"/>
                    </a:solidFill>
                  </a:rPr>
                  <a:t>এর </a:t>
                </a:r>
                <a:r>
                  <a:rPr lang="bn-IN" sz="4400" b="1" dirty="0">
                    <a:solidFill>
                      <a:srgbClr val="002060"/>
                    </a:solidFill>
                  </a:rPr>
                  <a:t>এমন ০৫টি </a:t>
                </a:r>
                <a:r>
                  <a:rPr lang="en-US" sz="4400" b="1" dirty="0" smtClean="0">
                    <a:solidFill>
                      <a:srgbClr val="002060"/>
                    </a:solidFill>
                  </a:rPr>
                  <a:t>TOOL</a:t>
                </a:r>
                <a:r>
                  <a:rPr lang="bn-IN" sz="4400" b="1" dirty="0" smtClean="0">
                    <a:solidFill>
                      <a:srgbClr val="002060"/>
                    </a:solidFill>
                  </a:rPr>
                  <a:t> সম্পর্কে লিখে আনবে </a:t>
                </a:r>
                <a:r>
                  <a:rPr lang="bn-IN" sz="4400" b="1" dirty="0" smtClean="0">
                    <a:ln w="0"/>
                    <a:solidFill>
                      <a:srgbClr val="002060"/>
                    </a:solidFill>
                    <a:effectLst>
                      <a:reflection blurRad="6350" stA="53000" endA="300" endPos="35500" dir="5400000" sy="-90000" algn="bl" rotWithShape="0"/>
                    </a:effectLst>
                    <a:latin typeface="NikoshBAN" pitchFamily="2" charset="0"/>
                    <a:cs typeface="NikoshBAN" pitchFamily="2" charset="0"/>
                  </a:rPr>
                  <a:t>   </a:t>
                </a:r>
                <a:r>
                  <a:rPr lang="bn-BD" sz="4400" b="1" dirty="0" smtClean="0">
                    <a:ln w="0"/>
                    <a:solidFill>
                      <a:srgbClr val="002060"/>
                    </a:solidFill>
                    <a:effectLst>
                      <a:reflection blurRad="6350" stA="53000" endA="300" endPos="35500" dir="5400000" sy="-90000" algn="bl" rotWithShape="0"/>
                    </a:effectLst>
                    <a:latin typeface="NikoshBAN" pitchFamily="2" charset="0"/>
                    <a:cs typeface="NikoshBAN" pitchFamily="2" charset="0"/>
                  </a:rPr>
                  <a:t>।</a:t>
                </a:r>
                <a:endParaRPr lang="en-US" sz="4400" b="1" dirty="0">
                  <a:ln w="0"/>
                  <a:solidFill>
                    <a:srgbClr val="002060"/>
                  </a:solidFill>
                  <a:effectLst>
                    <a:reflection blurRad="6350" stA="53000" endA="300" endPos="35500" dir="5400000" sy="-90000" algn="bl" rotWithShape="0"/>
                  </a:effectLst>
                  <a:latin typeface="NikoshBAN" pitchFamily="2" charset="0"/>
                  <a:cs typeface="NikoshBAN" pitchFamily="2" charset="0"/>
                </a:endParaRPr>
              </a:p>
            </p:txBody>
          </p:sp>
          <p:sp>
            <p:nvSpPr>
              <p:cNvPr id="3" name="Rectangle 2"/>
              <p:cNvSpPr/>
              <p:nvPr/>
            </p:nvSpPr>
            <p:spPr>
              <a:xfrm>
                <a:off x="-405978" y="1617804"/>
                <a:ext cx="9874293" cy="2114777"/>
              </a:xfrm>
              <a:prstGeom prst="rect">
                <a:avLst/>
              </a:prstGeom>
              <a:noFill/>
            </p:spPr>
            <p:txBody>
              <a:bodyPr wrap="square">
                <a:spAutoFit/>
              </a:bodyPr>
              <a:lstStyle/>
              <a:p>
                <a:pPr algn="ctr">
                  <a:defRPr/>
                </a:pPr>
                <a:r>
                  <a:rPr lang="bn-BD" sz="16600" b="1" dirty="0">
                    <a:ln w="22225">
                      <a:solidFill>
                        <a:schemeClr val="accent2"/>
                      </a:solidFill>
                      <a:prstDash val="solid"/>
                    </a:ln>
                    <a:solidFill>
                      <a:srgbClr val="FFFF00"/>
                    </a:solidFill>
                    <a:latin typeface="NikoshBAN" pitchFamily="2" charset="0"/>
                    <a:cs typeface="NikoshBAN" pitchFamily="2" charset="0"/>
                  </a:rPr>
                  <a:t>বাড়ির কাজ</a:t>
                </a:r>
                <a:endParaRPr lang="en-US" sz="16600" b="1" dirty="0">
                  <a:ln w="22225">
                    <a:solidFill>
                      <a:schemeClr val="accent2"/>
                    </a:solidFill>
                    <a:prstDash val="solid"/>
                  </a:ln>
                  <a:solidFill>
                    <a:srgbClr val="FFFF00"/>
                  </a:solidFill>
                  <a:latin typeface="NikoshBAN" pitchFamily="2" charset="0"/>
                  <a:cs typeface="NikoshBAN" pitchFamily="2" charset="0"/>
                </a:endParaRPr>
              </a:p>
            </p:txBody>
          </p:sp>
        </p:grpSp>
      </p:grpSp>
      <p:sp>
        <p:nvSpPr>
          <p:cNvPr id="6" name="Date Placeholder 5"/>
          <p:cNvSpPr>
            <a:spLocks noGrp="1"/>
          </p:cNvSpPr>
          <p:nvPr>
            <p:ph type="dt" sz="half" idx="10"/>
          </p:nvPr>
        </p:nvSpPr>
        <p:spPr/>
        <p:txBody>
          <a:bodyPr/>
          <a:lstStyle/>
          <a:p>
            <a:fld id="{6E26FEDD-C260-4D4D-B051-4A4A3C5B891D}" type="datetime1">
              <a:rPr lang="en-US" smtClean="0"/>
              <a:t>2/16/2020</a:t>
            </a:fld>
            <a:endParaRPr lang="en-US"/>
          </a:p>
        </p:txBody>
      </p:sp>
      <p:sp>
        <p:nvSpPr>
          <p:cNvPr id="7" name="Footer Placeholder 6"/>
          <p:cNvSpPr>
            <a:spLocks noGrp="1"/>
          </p:cNvSpPr>
          <p:nvPr>
            <p:ph type="ftr" sz="quarter" idx="11"/>
          </p:nvPr>
        </p:nvSpPr>
        <p:spPr/>
        <p:txBody>
          <a:bodyPr/>
          <a:lstStyle/>
          <a:p>
            <a:r>
              <a:rPr lang="en-US" dirty="0" err="1" smtClean="0"/>
              <a:t>Khandoker</a:t>
            </a:r>
            <a:r>
              <a:rPr lang="en-US" dirty="0" smtClean="0"/>
              <a:t> </a:t>
            </a:r>
            <a:r>
              <a:rPr lang="en-US" dirty="0" err="1" smtClean="0"/>
              <a:t>Mufakkher</a:t>
            </a:r>
            <a:r>
              <a:rPr lang="en-US" dirty="0" smtClean="0"/>
              <a:t> Hossain/  01911689503</a:t>
            </a:r>
            <a:endParaRPr lang="en-US" dirty="0"/>
          </a:p>
        </p:txBody>
      </p:sp>
      <p:sp>
        <p:nvSpPr>
          <p:cNvPr id="9" name="Slide Number Placeholder 8"/>
          <p:cNvSpPr>
            <a:spLocks noGrp="1"/>
          </p:cNvSpPr>
          <p:nvPr>
            <p:ph type="sldNum" sz="quarter" idx="12"/>
          </p:nvPr>
        </p:nvSpPr>
        <p:spPr/>
        <p:txBody>
          <a:bodyPr/>
          <a:lstStyle/>
          <a:p>
            <a:fld id="{D745B064-1843-481D-9584-5A549496D09E}" type="slidenum">
              <a:rPr lang="en-US" smtClean="0"/>
              <a:t>16</a:t>
            </a:fld>
            <a:endParaRPr lang="en-US" dirty="0"/>
          </a:p>
        </p:txBody>
      </p:sp>
      <p:sp>
        <p:nvSpPr>
          <p:cNvPr id="10" name="Rectangle 9"/>
          <p:cNvSpPr/>
          <p:nvPr/>
        </p:nvSpPr>
        <p:spPr>
          <a:xfrm>
            <a:off x="3296699" y="6485258"/>
            <a:ext cx="514568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p:cNvGrpSpPr/>
          <p:nvPr/>
        </p:nvGrpSpPr>
        <p:grpSpPr>
          <a:xfrm>
            <a:off x="-1529948" y="-884419"/>
            <a:ext cx="14682270" cy="8268578"/>
            <a:chOff x="304329" y="366626"/>
            <a:chExt cx="12310732" cy="6531428"/>
          </a:xfrm>
        </p:grpSpPr>
        <p:sp>
          <p:nvSpPr>
            <p:cNvPr id="12" name="7-Point Star 11"/>
            <p:cNvSpPr/>
            <p:nvPr/>
          </p:nvSpPr>
          <p:spPr>
            <a:xfrm>
              <a:off x="304329" y="366626"/>
              <a:ext cx="12310732" cy="6531428"/>
            </a:xfrm>
            <a:prstGeom prst="star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a:bevelB w="38100" h="38100" prst="angle"/>
              </a:sp3d>
            </a:bodyPr>
            <a:lstStyle/>
            <a:p>
              <a:pPr algn="ctr"/>
              <a:r>
                <a:rPr lang="bn-IN" sz="16600" b="1" dirty="0" smtClean="0">
                  <a:ln w="22225">
                    <a:solidFill>
                      <a:schemeClr val="accent2"/>
                    </a:solidFill>
                    <a:prstDash val="solid"/>
                  </a:ln>
                  <a:solidFill>
                    <a:schemeClr val="accent2">
                      <a:lumMod val="40000"/>
                      <a:lumOff val="60000"/>
                    </a:schemeClr>
                  </a:solidFill>
                </a:rPr>
                <a:t> </a:t>
              </a:r>
              <a:endParaRPr lang="en-US" sz="16600" b="1" dirty="0">
                <a:ln w="22225">
                  <a:solidFill>
                    <a:schemeClr val="accent2"/>
                  </a:solidFill>
                  <a:prstDash val="solid"/>
                </a:ln>
                <a:solidFill>
                  <a:schemeClr val="accent2">
                    <a:lumMod val="40000"/>
                    <a:lumOff val="60000"/>
                  </a:schemeClr>
                </a:solidFill>
              </a:endParaRPr>
            </a:p>
          </p:txBody>
        </p:sp>
        <p:pic>
          <p:nvPicPr>
            <p:cNvPr id="13" name="Picture 12"/>
            <p:cNvPicPr>
              <a:picLocks noChangeAspect="1"/>
            </p:cNvPicPr>
            <p:nvPr/>
          </p:nvPicPr>
          <p:blipFill>
            <a:blip r:embed="rId6"/>
            <a:stretch>
              <a:fillRect/>
            </a:stretch>
          </p:blipFill>
          <p:spPr>
            <a:xfrm>
              <a:off x="3116566" y="2576776"/>
              <a:ext cx="7164473" cy="2287815"/>
            </a:xfrm>
            <a:prstGeom prst="rect">
              <a:avLst/>
            </a:prstGeom>
          </p:spPr>
        </p:pic>
      </p:grpSp>
      <p:pic>
        <p:nvPicPr>
          <p:cNvPr id="14" name="Audio 13">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30000" y="6096000"/>
            <a:ext cx="609600" cy="609600"/>
          </a:xfrm>
          <a:prstGeom prst="rect">
            <a:avLst/>
          </a:prstGeom>
        </p:spPr>
      </p:pic>
    </p:spTree>
    <p:custDataLst>
      <p:tags r:id="rId1"/>
    </p:custDataLst>
    <p:extLst>
      <p:ext uri="{BB962C8B-B14F-4D97-AF65-F5344CB8AC3E}">
        <p14:creationId xmlns:p14="http://schemas.microsoft.com/office/powerpoint/2010/main" val="525589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440">
        <p15:prstTrans prst="peelOff"/>
      </p:transition>
    </mc:Choice>
    <mc:Fallback xmlns="">
      <p:transition spd="slow" advTm="944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4"/>
                                        </p:tgtEl>
                                      </p:cBhvr>
                                    </p:cmd>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circle(in)">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2" fill="hold" display="0">
                  <p:stCondLst>
                    <p:cond delay="indefinite"/>
                  </p:stCondLst>
                  <p:endCondLst>
                    <p:cond evt="onStopAudio" delay="0">
                      <p:tgtEl>
                        <p:sldTgt/>
                      </p:tgtEl>
                    </p:cond>
                  </p:endCondLst>
                </p:cTn>
                <p:tgtEl>
                  <p:spTgt spid="1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78E80-06DA-4F50-889C-74A865DE9498}"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2</a:t>
            </a:fld>
            <a:endParaRPr lang="en-US"/>
          </a:p>
        </p:txBody>
      </p:sp>
      <p:sp>
        <p:nvSpPr>
          <p:cNvPr id="32" name="Rectangle 31"/>
          <p:cNvSpPr/>
          <p:nvPr/>
        </p:nvSpPr>
        <p:spPr>
          <a:xfrm>
            <a:off x="3296699" y="6485258"/>
            <a:ext cx="514568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7" name="Group 6"/>
          <p:cNvGrpSpPr/>
          <p:nvPr/>
        </p:nvGrpSpPr>
        <p:grpSpPr>
          <a:xfrm>
            <a:off x="143004" y="288383"/>
            <a:ext cx="11812673" cy="6460761"/>
            <a:chOff x="0" y="207059"/>
            <a:chExt cx="11812673" cy="6460761"/>
          </a:xfrm>
        </p:grpSpPr>
        <p:sp>
          <p:nvSpPr>
            <p:cNvPr id="30" name="7-Point Star 29"/>
            <p:cNvSpPr/>
            <p:nvPr/>
          </p:nvSpPr>
          <p:spPr>
            <a:xfrm>
              <a:off x="0" y="207059"/>
              <a:ext cx="11812673" cy="6460761"/>
            </a:xfrm>
            <a:prstGeom prst="star7">
              <a:avLst/>
            </a:prstGeom>
            <a:blipFill dpi="0" rotWithShape="1">
              <a:blip r:embed="rId4">
                <a:extLst>
                  <a:ext uri="{28A0092B-C50C-407E-A947-70E740481C1C}">
                    <a14:useLocalDpi xmlns:a14="http://schemas.microsoft.com/office/drawing/2010/main" val="0"/>
                  </a:ext>
                </a:extLst>
              </a:blip>
              <a:srcRect/>
              <a:stretch>
                <a:fillRect/>
              </a:stretch>
            </a:blipFill>
            <a:ln w="76200">
              <a:solidFill>
                <a:srgbClr val="FFC000"/>
              </a:solidFill>
            </a:ln>
          </p:spPr>
          <p:style>
            <a:lnRef idx="1">
              <a:schemeClr val="accent6"/>
            </a:lnRef>
            <a:fillRef idx="2">
              <a:schemeClr val="accent6"/>
            </a:fillRef>
            <a:effectRef idx="1">
              <a:schemeClr val="accent6"/>
            </a:effectRef>
            <a:fontRef idx="minor">
              <a:schemeClr val="dk1"/>
            </a:fontRef>
          </p:style>
          <p:txBody>
            <a:bodyPr rtlCol="0" anchor="ctr">
              <a:prstTxWarp prst="textCircle">
                <a:avLst/>
              </a:prstTxWarp>
              <a:sp3d extrusionH="57150" prstMaterial="softEdge">
                <a:bevelT w="25400" h="38100"/>
              </a:sp3d>
            </a:bodyPr>
            <a:lstStyle/>
            <a:p>
              <a:pPr algn="ctr"/>
              <a:endParaRPr lang="en-US" sz="9600" b="1" dirty="0">
                <a:ln>
                  <a:solidFill>
                    <a:srgbClr val="FF0000"/>
                  </a:solidFill>
                </a:ln>
                <a:solidFill>
                  <a:srgbClr val="FFFF00"/>
                </a:solidFill>
                <a:effectLst>
                  <a:outerShdw blurRad="60007" dist="200025" dir="15000000" sy="30000" kx="-1800000" algn="bl" rotWithShape="0">
                    <a:prstClr val="black">
                      <a:alpha val="32000"/>
                    </a:prstClr>
                  </a:outerShdw>
                  <a:reflection blurRad="6350" stA="60000" endA="900" endPos="58000" dir="5400000" sy="-100000" algn="bl" rotWithShape="0"/>
                </a:effectLst>
              </a:endParaRPr>
            </a:p>
          </p:txBody>
        </p:sp>
        <p:pic>
          <p:nvPicPr>
            <p:cNvPr id="31" name="Picture 30"/>
            <p:cNvPicPr>
              <a:picLocks noChangeAspect="1"/>
            </p:cNvPicPr>
            <p:nvPr/>
          </p:nvPicPr>
          <p:blipFill>
            <a:blip r:embed="rId5"/>
            <a:stretch>
              <a:fillRect/>
            </a:stretch>
          </p:blipFill>
          <p:spPr>
            <a:xfrm>
              <a:off x="1292634" y="2732484"/>
              <a:ext cx="7374758" cy="2419447"/>
            </a:xfrm>
            <a:prstGeom prst="rect">
              <a:avLst/>
            </a:prstGeom>
            <a:solidFill>
              <a:srgbClr val="7030A0"/>
            </a:solidFill>
            <a:ln w="76200">
              <a:solidFill>
                <a:srgbClr val="C00000"/>
              </a:solidFill>
            </a:ln>
          </p:spPr>
        </p:pic>
      </p:gr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4052" y="180232"/>
            <a:ext cx="2025748" cy="15193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82200" y="127535"/>
            <a:ext cx="2025748" cy="15193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202164"/>
            <a:ext cx="2025748" cy="15193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03307" y="4791172"/>
            <a:ext cx="2537966" cy="19034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32009" y="-37837"/>
            <a:ext cx="2025748" cy="15193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79895" y="0"/>
            <a:ext cx="2025748" cy="15193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52992" y="89798"/>
            <a:ext cx="2025748" cy="15193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20253" y="1751890"/>
            <a:ext cx="1471747" cy="15193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308" y="1804587"/>
            <a:ext cx="1461867" cy="15193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1" name="Oval 20"/>
          <p:cNvSpPr/>
          <p:nvPr/>
        </p:nvSpPr>
        <p:spPr>
          <a:xfrm>
            <a:off x="3120788" y="1184192"/>
            <a:ext cx="218364"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 name="Date Placeholder 2"/>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07E745-42DB-4358-84CB-B7893410C81C}" type="datetime1">
              <a:rPr lang="en-US" smtClean="0"/>
              <a:pPr/>
              <a:t>2/16/2020</a:t>
            </a:fld>
            <a:endParaRPr lang="en-US"/>
          </a:p>
        </p:txBody>
      </p:sp>
      <p:sp>
        <p:nvSpPr>
          <p:cNvPr id="24" name="Footer Placeholder 4"/>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Khandoker Mufakkher Hossain/  01911689503</a:t>
            </a:r>
            <a:endParaRPr lang="en-US"/>
          </a:p>
        </p:txBody>
      </p:sp>
      <p:sp>
        <p:nvSpPr>
          <p:cNvPr id="25" name="Slide Number Placeholder 6"/>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745B064-1843-481D-9584-5A549496D09E}" type="slidenum">
              <a:rPr lang="en-US" smtClean="0"/>
              <a:pPr/>
              <a:t>2</a:t>
            </a:fld>
            <a:endParaRPr lang="en-US"/>
          </a:p>
        </p:txBody>
      </p:sp>
      <p:sp>
        <p:nvSpPr>
          <p:cNvPr id="27" name="Rectangle 26"/>
          <p:cNvSpPr/>
          <p:nvPr/>
        </p:nvSpPr>
        <p:spPr>
          <a:xfrm>
            <a:off x="516618" y="6384019"/>
            <a:ext cx="514568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9" name="Picture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9760" y="26805"/>
            <a:ext cx="2314774" cy="231477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ustDataLst>
      <p:tags r:id="rId1"/>
    </p:custDataLst>
    <p:extLst>
      <p:ext uri="{BB962C8B-B14F-4D97-AF65-F5344CB8AC3E}">
        <p14:creationId xmlns:p14="http://schemas.microsoft.com/office/powerpoint/2010/main" val="4007672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5253">
        <p15:prstTrans prst="peelOff"/>
      </p:transition>
    </mc:Choice>
    <mc:Fallback xmlns="">
      <p:transition spd="slow" advTm="1525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circle(in)">
                                      <p:cBhvr>
                                        <p:cTn id="10" dur="2000"/>
                                        <p:tgtEl>
                                          <p:spTgt spid="21"/>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circle(in)">
                                      <p:cBhvr>
                                        <p:cTn id="16" dur="2000"/>
                                        <p:tgtEl>
                                          <p:spTgt spid="24"/>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circle(in)">
                                      <p:cBhvr>
                                        <p:cTn id="19" dur="2000"/>
                                        <p:tgtEl>
                                          <p:spTgt spid="25"/>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ircle(in)">
                                      <p:cBhvr>
                                        <p:cTn id="22" dur="2000"/>
                                        <p:tgtEl>
                                          <p:spTgt spid="27"/>
                                        </p:tgtEl>
                                      </p:cBhvr>
                                    </p:animEffect>
                                  </p:childTnLst>
                                </p:cTn>
                              </p:par>
                              <p:par>
                                <p:cTn id="23" presetID="6" presetClass="entr" presetSubtype="16"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circle(in)">
                                      <p:cBhvr>
                                        <p:cTn id="25"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p:bldP spid="25" grpId="0"/>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8919" y="196334"/>
            <a:ext cx="10982052" cy="6463308"/>
          </a:xfrm>
          <a:prstGeom prst="rect">
            <a:avLst/>
          </a:prstGeom>
        </p:spPr>
        <p:txBody>
          <a:bodyPr wrap="square">
            <a:spAutoFit/>
          </a:bodyPr>
          <a:lstStyle/>
          <a:p>
            <a:pPr algn="ctr"/>
            <a:r>
              <a:rPr lang="en-US" sz="7200" b="1" dirty="0" smtClean="0">
                <a:solidFill>
                  <a:srgbClr val="FF0000"/>
                </a:solidFill>
                <a:latin typeface="PT Serif"/>
              </a:rPr>
              <a:t>Characteristics of </a:t>
            </a:r>
            <a:endParaRPr lang="en-US" sz="7200" b="1" dirty="0">
              <a:solidFill>
                <a:srgbClr val="FF0000"/>
              </a:solidFill>
              <a:latin typeface="PT Serif"/>
            </a:endParaRPr>
          </a:p>
          <a:p>
            <a:pPr algn="ctr"/>
            <a:r>
              <a:rPr lang="en-US" sz="7200" b="1" dirty="0" smtClean="0">
                <a:solidFill>
                  <a:srgbClr val="0070C0"/>
                </a:solidFill>
                <a:latin typeface="PT Serif"/>
              </a:rPr>
              <a:t>Sole proprietorship</a:t>
            </a:r>
          </a:p>
          <a:p>
            <a:pPr algn="ctr"/>
            <a:endParaRPr lang="en-US" sz="7200" b="1" dirty="0">
              <a:solidFill>
                <a:srgbClr val="0070C0"/>
              </a:solidFill>
              <a:latin typeface="PT Serif"/>
            </a:endParaRPr>
          </a:p>
          <a:p>
            <a:pPr algn="ctr"/>
            <a:endParaRPr lang="en-US" sz="7200" b="1" dirty="0" smtClean="0">
              <a:solidFill>
                <a:srgbClr val="FF0000"/>
              </a:solidFill>
              <a:latin typeface="PT Serif"/>
            </a:endParaRPr>
          </a:p>
          <a:p>
            <a:pPr algn="ctr"/>
            <a:r>
              <a:rPr lang="en-US" sz="7200" b="1" i="0" dirty="0" smtClean="0">
                <a:solidFill>
                  <a:srgbClr val="FF0000"/>
                </a:solidFill>
                <a:effectLst/>
                <a:latin typeface="PT Serif"/>
              </a:rPr>
              <a:t>Prepared By-</a:t>
            </a:r>
            <a:endParaRPr lang="en-US" sz="7200" b="1" i="0" dirty="0">
              <a:solidFill>
                <a:srgbClr val="FF0000"/>
              </a:solidFill>
              <a:effectLst/>
              <a:latin typeface="PT Serif"/>
            </a:endParaRPr>
          </a:p>
          <a:p>
            <a:pPr algn="ctr"/>
            <a:r>
              <a:rPr lang="en-US" sz="5400" b="1" i="0" dirty="0" smtClean="0">
                <a:solidFill>
                  <a:srgbClr val="002060"/>
                </a:solidFill>
                <a:effectLst/>
                <a:latin typeface="PT Serif"/>
              </a:rPr>
              <a:t>Khandoker Mufakkher Hossain</a:t>
            </a:r>
            <a:endParaRPr lang="en-US" sz="5400" b="1" i="0" dirty="0">
              <a:solidFill>
                <a:srgbClr val="002060"/>
              </a:solidFill>
              <a:effectLst/>
              <a:latin typeface="PT Serif"/>
            </a:endParaRPr>
          </a:p>
        </p:txBody>
      </p:sp>
    </p:spTree>
    <p:custDataLst>
      <p:tags r:id="rId1"/>
    </p:custDataLst>
    <p:extLst>
      <p:ext uri="{BB962C8B-B14F-4D97-AF65-F5344CB8AC3E}">
        <p14:creationId xmlns:p14="http://schemas.microsoft.com/office/powerpoint/2010/main" val="3361088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5602">
        <p15:prstTrans prst="peelOff"/>
      </p:transition>
    </mc:Choice>
    <mc:Fallback xmlns="">
      <p:transition spd="slow" advTm="1560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4</a:t>
            </a:fld>
            <a:endParaRPr lang="en-US"/>
          </a:p>
        </p:txBody>
      </p:sp>
      <p:pic>
        <p:nvPicPr>
          <p:cNvPr id="1026" name="Picture 2" descr="https://businessjargons.com/wp-content/uploads/2016/11/sole-propriet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029" y="292780"/>
            <a:ext cx="11150600" cy="6246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343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5</a:t>
            </a:fld>
            <a:endParaRPr lang="en-US"/>
          </a:p>
        </p:txBody>
      </p:sp>
      <p:sp>
        <p:nvSpPr>
          <p:cNvPr id="5" name="TextBox 4"/>
          <p:cNvSpPr txBox="1"/>
          <p:nvPr/>
        </p:nvSpPr>
        <p:spPr>
          <a:xfrm>
            <a:off x="449943" y="246742"/>
            <a:ext cx="11074400" cy="830997"/>
          </a:xfrm>
          <a:prstGeom prst="rect">
            <a:avLst/>
          </a:prstGeom>
          <a:noFill/>
        </p:spPr>
        <p:txBody>
          <a:bodyPr wrap="square" rtlCol="0">
            <a:spAutoFit/>
          </a:bodyPr>
          <a:lstStyle/>
          <a:p>
            <a:r>
              <a:rPr lang="en-US" sz="4800" b="1" dirty="0" smtClean="0">
                <a:solidFill>
                  <a:srgbClr val="FF0000"/>
                </a:solidFill>
              </a:rPr>
              <a:t>Some characteristics of sol proprietorship</a:t>
            </a:r>
            <a:endParaRPr lang="en-US" sz="4800" b="1" dirty="0">
              <a:solidFill>
                <a:srgbClr val="C00000"/>
              </a:solidFill>
            </a:endParaRPr>
          </a:p>
        </p:txBody>
      </p:sp>
      <p:sp>
        <p:nvSpPr>
          <p:cNvPr id="6" name="Rectangle 5"/>
          <p:cNvSpPr/>
          <p:nvPr/>
        </p:nvSpPr>
        <p:spPr>
          <a:xfrm>
            <a:off x="605971" y="1194391"/>
            <a:ext cx="5606143" cy="4524315"/>
          </a:xfrm>
          <a:prstGeom prst="rect">
            <a:avLst/>
          </a:prstGeom>
        </p:spPr>
        <p:txBody>
          <a:bodyPr wrap="square">
            <a:spAutoFit/>
          </a:bodyPr>
          <a:lstStyle/>
          <a:p>
            <a:pPr marL="742950" indent="-742950">
              <a:buAutoNum type="arabicPeriod"/>
            </a:pPr>
            <a:r>
              <a:rPr lang="en-US" sz="4800" b="1" dirty="0" smtClean="0">
                <a:solidFill>
                  <a:srgbClr val="C00000"/>
                </a:solidFill>
              </a:rPr>
              <a:t>Easy </a:t>
            </a:r>
            <a:r>
              <a:rPr lang="en-US" sz="4800" b="1" dirty="0">
                <a:solidFill>
                  <a:srgbClr val="C00000"/>
                </a:solidFill>
              </a:rPr>
              <a:t>formation</a:t>
            </a:r>
          </a:p>
          <a:p>
            <a:pPr marL="742950" indent="-742950">
              <a:buAutoNum type="arabicPeriod"/>
            </a:pPr>
            <a:r>
              <a:rPr lang="en-US" sz="4800" b="1" dirty="0">
                <a:solidFill>
                  <a:srgbClr val="00B050"/>
                </a:solidFill>
              </a:rPr>
              <a:t>Single ownership</a:t>
            </a:r>
          </a:p>
          <a:p>
            <a:pPr marL="742950" indent="-742950">
              <a:buAutoNum type="arabicPeriod"/>
            </a:pPr>
            <a:r>
              <a:rPr lang="en-US" sz="4800" b="1" dirty="0">
                <a:solidFill>
                  <a:srgbClr val="C00000"/>
                </a:solidFill>
              </a:rPr>
              <a:t>No sharing of profit or Loss</a:t>
            </a:r>
          </a:p>
          <a:p>
            <a:pPr marL="742950" indent="-742950">
              <a:buAutoNum type="arabicPeriod"/>
            </a:pPr>
            <a:r>
              <a:rPr lang="en-US" sz="4800" b="1" dirty="0">
                <a:solidFill>
                  <a:srgbClr val="00B0F0"/>
                </a:solidFill>
              </a:rPr>
              <a:t>Limited capital</a:t>
            </a:r>
          </a:p>
          <a:p>
            <a:pPr marL="742950" indent="-742950">
              <a:buAutoNum type="arabicPeriod"/>
            </a:pPr>
            <a:r>
              <a:rPr lang="en-US" sz="4800" b="1" dirty="0" smtClean="0">
                <a:solidFill>
                  <a:srgbClr val="C00000"/>
                </a:solidFill>
              </a:rPr>
              <a:t>Control</a:t>
            </a:r>
            <a:endParaRPr lang="en-US" sz="4800" b="1" dirty="0">
              <a:solidFill>
                <a:srgbClr val="C00000"/>
              </a:solidFill>
            </a:endParaRPr>
          </a:p>
        </p:txBody>
      </p:sp>
      <p:sp>
        <p:nvSpPr>
          <p:cNvPr id="7" name="Rectangle 6"/>
          <p:cNvSpPr/>
          <p:nvPr/>
        </p:nvSpPr>
        <p:spPr>
          <a:xfrm>
            <a:off x="5965372" y="1194391"/>
            <a:ext cx="5776686" cy="4832092"/>
          </a:xfrm>
          <a:prstGeom prst="rect">
            <a:avLst/>
          </a:prstGeom>
        </p:spPr>
        <p:txBody>
          <a:bodyPr wrap="square">
            <a:spAutoFit/>
          </a:bodyPr>
          <a:lstStyle/>
          <a:p>
            <a:pPr marL="742950" indent="-742950">
              <a:buAutoNum type="arabicPeriod"/>
            </a:pPr>
            <a:r>
              <a:rPr lang="en-US" sz="4400" b="1" dirty="0" smtClean="0">
                <a:solidFill>
                  <a:srgbClr val="C00000"/>
                </a:solidFill>
              </a:rPr>
              <a:t>Unlimited </a:t>
            </a:r>
            <a:r>
              <a:rPr lang="en-US" sz="4400" b="1" dirty="0">
                <a:solidFill>
                  <a:srgbClr val="C00000"/>
                </a:solidFill>
              </a:rPr>
              <a:t>liability</a:t>
            </a:r>
          </a:p>
          <a:p>
            <a:pPr marL="742950" indent="-742950">
              <a:buAutoNum type="arabicPeriod"/>
            </a:pPr>
            <a:r>
              <a:rPr lang="en-US" sz="4400" b="1" dirty="0">
                <a:solidFill>
                  <a:srgbClr val="00B050"/>
                </a:solidFill>
              </a:rPr>
              <a:t>Limited area of operation</a:t>
            </a:r>
          </a:p>
          <a:p>
            <a:pPr marL="742950" indent="-742950">
              <a:buAutoNum type="arabicPeriod"/>
            </a:pPr>
            <a:r>
              <a:rPr lang="en-US" sz="4400" b="1" dirty="0" err="1">
                <a:solidFill>
                  <a:srgbClr val="C00000"/>
                </a:solidFill>
              </a:rPr>
              <a:t>Fredom</a:t>
            </a:r>
            <a:r>
              <a:rPr lang="en-US" sz="4400" b="1" dirty="0">
                <a:solidFill>
                  <a:srgbClr val="C00000"/>
                </a:solidFill>
              </a:rPr>
              <a:t> in selection of trade </a:t>
            </a:r>
          </a:p>
          <a:p>
            <a:pPr marL="742950" indent="-742950">
              <a:buAutoNum type="arabicPeriod"/>
            </a:pPr>
            <a:r>
              <a:rPr lang="en-US" sz="4400" b="1" dirty="0">
                <a:solidFill>
                  <a:srgbClr val="00B050"/>
                </a:solidFill>
              </a:rPr>
              <a:t>Secrecy</a:t>
            </a:r>
          </a:p>
          <a:p>
            <a:pPr marL="742950" indent="-742950">
              <a:buAutoNum type="arabicPeriod"/>
            </a:pPr>
            <a:r>
              <a:rPr lang="en-US" sz="4400" b="1" dirty="0">
                <a:solidFill>
                  <a:srgbClr val="C00000"/>
                </a:solidFill>
              </a:rPr>
              <a:t>Personal </a:t>
            </a:r>
            <a:r>
              <a:rPr lang="en-US" sz="4400" b="1" dirty="0" smtClean="0">
                <a:solidFill>
                  <a:srgbClr val="C00000"/>
                </a:solidFill>
              </a:rPr>
              <a:t>relations</a:t>
            </a:r>
            <a:endParaRPr lang="en-US" sz="4400" b="1" dirty="0">
              <a:solidFill>
                <a:srgbClr val="C00000"/>
              </a:solidFill>
            </a:endParaRPr>
          </a:p>
        </p:txBody>
      </p:sp>
    </p:spTree>
    <p:extLst>
      <p:ext uri="{BB962C8B-B14F-4D97-AF65-F5344CB8AC3E}">
        <p14:creationId xmlns:p14="http://schemas.microsoft.com/office/powerpoint/2010/main" val="1196503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6</a:t>
            </a:fld>
            <a:endParaRPr lang="en-US"/>
          </a:p>
        </p:txBody>
      </p:sp>
      <p:sp>
        <p:nvSpPr>
          <p:cNvPr id="5" name="Rectangle 4"/>
          <p:cNvSpPr/>
          <p:nvPr/>
        </p:nvSpPr>
        <p:spPr>
          <a:xfrm>
            <a:off x="767442" y="465220"/>
            <a:ext cx="10887529" cy="5509200"/>
          </a:xfrm>
          <a:prstGeom prst="rect">
            <a:avLst/>
          </a:prstGeom>
        </p:spPr>
        <p:txBody>
          <a:bodyPr wrap="square">
            <a:spAutoFit/>
          </a:bodyPr>
          <a:lstStyle/>
          <a:p>
            <a:pPr algn="just">
              <a:buFont typeface="+mj-lt"/>
              <a:buAutoNum type="arabicPeriod"/>
            </a:pPr>
            <a:r>
              <a:rPr lang="en-US" sz="4400" b="1" dirty="0">
                <a:solidFill>
                  <a:srgbClr val="FF0000"/>
                </a:solidFill>
                <a:latin typeface="Rubik"/>
              </a:rPr>
              <a:t>Single Ownership: </a:t>
            </a:r>
            <a:r>
              <a:rPr lang="en-US" sz="4400" b="1" dirty="0">
                <a:solidFill>
                  <a:srgbClr val="000000"/>
                </a:solidFill>
                <a:latin typeface="Rubik"/>
              </a:rPr>
              <a:t>It is a type of business unit, in which a single person owns the entire business, i.e. all the assets and property belongs to the proprietor. Accordingly, he bears all the risk associated with the enterprise. Hence, the business ends up at his will or on his demise</a:t>
            </a:r>
            <a:r>
              <a:rPr lang="en-US" sz="4400" b="1" dirty="0" smtClean="0">
                <a:solidFill>
                  <a:srgbClr val="000000"/>
                </a:solidFill>
                <a:latin typeface="Rubik"/>
              </a:rPr>
              <a:t>.</a:t>
            </a:r>
            <a:endParaRPr lang="en-US" sz="4400" b="1" i="0" dirty="0">
              <a:solidFill>
                <a:srgbClr val="000000"/>
              </a:solidFill>
              <a:effectLst/>
              <a:latin typeface="Rubik"/>
            </a:endParaRPr>
          </a:p>
        </p:txBody>
      </p:sp>
    </p:spTree>
    <p:extLst>
      <p:ext uri="{BB962C8B-B14F-4D97-AF65-F5344CB8AC3E}">
        <p14:creationId xmlns:p14="http://schemas.microsoft.com/office/powerpoint/2010/main" val="153425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7</a:t>
            </a:fld>
            <a:endParaRPr lang="en-US"/>
          </a:p>
        </p:txBody>
      </p:sp>
      <p:sp>
        <p:nvSpPr>
          <p:cNvPr id="5" name="Rectangle 4"/>
          <p:cNvSpPr/>
          <p:nvPr/>
        </p:nvSpPr>
        <p:spPr>
          <a:xfrm>
            <a:off x="838201" y="737335"/>
            <a:ext cx="10889342" cy="5509200"/>
          </a:xfrm>
          <a:prstGeom prst="rect">
            <a:avLst/>
          </a:prstGeom>
        </p:spPr>
        <p:txBody>
          <a:bodyPr wrap="square">
            <a:spAutoFit/>
          </a:bodyPr>
          <a:lstStyle/>
          <a:p>
            <a:pPr algn="just"/>
            <a:r>
              <a:rPr lang="en-US" sz="4400" b="1" dirty="0" smtClean="0">
                <a:solidFill>
                  <a:srgbClr val="FF0000"/>
                </a:solidFill>
                <a:latin typeface="Rubik"/>
              </a:rPr>
              <a:t>2. No </a:t>
            </a:r>
            <a:r>
              <a:rPr lang="en-US" sz="4400" b="1" dirty="0">
                <a:solidFill>
                  <a:srgbClr val="FF0000"/>
                </a:solidFill>
                <a:latin typeface="Rubik"/>
              </a:rPr>
              <a:t>sharing of Profit and Loss: </a:t>
            </a:r>
            <a:r>
              <a:rPr lang="en-US" sz="4400" b="1" dirty="0">
                <a:solidFill>
                  <a:srgbClr val="000000"/>
                </a:solidFill>
                <a:latin typeface="Rubik"/>
              </a:rPr>
              <a:t>Whatever income generated from the sole proprietorship business, it belongs to the sole proprietor only. Consequently, he alone bears all the losses incurred by the firm. There is no sharing of the business profits and losses</a:t>
            </a:r>
            <a:r>
              <a:rPr lang="en-US" sz="4400" b="1" dirty="0" smtClean="0">
                <a:solidFill>
                  <a:srgbClr val="000000"/>
                </a:solidFill>
                <a:latin typeface="Rubik"/>
              </a:rPr>
              <a:t>.</a:t>
            </a:r>
            <a:endParaRPr lang="en-US" sz="4400" b="1" dirty="0">
              <a:solidFill>
                <a:srgbClr val="000000"/>
              </a:solidFill>
              <a:latin typeface="Rubik"/>
            </a:endParaRPr>
          </a:p>
        </p:txBody>
      </p:sp>
    </p:spTree>
    <p:extLst>
      <p:ext uri="{BB962C8B-B14F-4D97-AF65-F5344CB8AC3E}">
        <p14:creationId xmlns:p14="http://schemas.microsoft.com/office/powerpoint/2010/main" val="1743503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8</a:t>
            </a:fld>
            <a:endParaRPr lang="en-US"/>
          </a:p>
        </p:txBody>
      </p:sp>
      <p:sp>
        <p:nvSpPr>
          <p:cNvPr id="5" name="Rectangle 4"/>
          <p:cNvSpPr/>
          <p:nvPr/>
        </p:nvSpPr>
        <p:spPr>
          <a:xfrm>
            <a:off x="491671" y="617033"/>
            <a:ext cx="11208657" cy="5509200"/>
          </a:xfrm>
          <a:prstGeom prst="rect">
            <a:avLst/>
          </a:prstGeom>
        </p:spPr>
        <p:txBody>
          <a:bodyPr wrap="square">
            <a:spAutoFit/>
          </a:bodyPr>
          <a:lstStyle/>
          <a:p>
            <a:pPr algn="just"/>
            <a:r>
              <a:rPr lang="en-US" sz="4400" b="1" dirty="0" smtClean="0">
                <a:solidFill>
                  <a:srgbClr val="C00000"/>
                </a:solidFill>
                <a:latin typeface="Rubik"/>
              </a:rPr>
              <a:t>3. One </a:t>
            </a:r>
            <a:r>
              <a:rPr lang="en-US" sz="4400" b="1" dirty="0">
                <a:solidFill>
                  <a:srgbClr val="C00000"/>
                </a:solidFill>
                <a:latin typeface="Rubik"/>
              </a:rPr>
              <a:t>man’s capital: </a:t>
            </a:r>
            <a:r>
              <a:rPr lang="en-US" sz="4400" b="1" dirty="0">
                <a:solidFill>
                  <a:srgbClr val="000000"/>
                </a:solidFill>
                <a:latin typeface="Rubik"/>
              </a:rPr>
              <a:t>The capital required to start the business or to continue operations, is arranged and brought to the business by the sole proprietor only, either from his personal resources or by borrowing, i.e. from the bank, financial institutions, friends, relatives, etc</a:t>
            </a:r>
            <a:r>
              <a:rPr lang="en-US" sz="4400" b="1" dirty="0" smtClean="0">
                <a:solidFill>
                  <a:srgbClr val="000000"/>
                </a:solidFill>
                <a:latin typeface="Rubik"/>
              </a:rPr>
              <a:t>.</a:t>
            </a:r>
            <a:endParaRPr lang="en-US" sz="4400" b="1" dirty="0">
              <a:solidFill>
                <a:srgbClr val="000000"/>
              </a:solidFill>
              <a:latin typeface="Rubik"/>
            </a:endParaRPr>
          </a:p>
        </p:txBody>
      </p:sp>
    </p:spTree>
    <p:extLst>
      <p:ext uri="{BB962C8B-B14F-4D97-AF65-F5344CB8AC3E}">
        <p14:creationId xmlns:p14="http://schemas.microsoft.com/office/powerpoint/2010/main" val="1746997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99E45-15E1-415F-826A-923EBC6AA80C}" type="datetime1">
              <a:rPr lang="en-US" smtClean="0"/>
              <a:t>2/16/2020</a:t>
            </a:fld>
            <a:endParaRPr lang="en-US"/>
          </a:p>
        </p:txBody>
      </p:sp>
      <p:sp>
        <p:nvSpPr>
          <p:cNvPr id="3" name="Footer Placeholder 2"/>
          <p:cNvSpPr>
            <a:spLocks noGrp="1"/>
          </p:cNvSpPr>
          <p:nvPr>
            <p:ph type="ftr" sz="quarter" idx="11"/>
          </p:nvPr>
        </p:nvSpPr>
        <p:spPr/>
        <p:txBody>
          <a:bodyPr/>
          <a:lstStyle/>
          <a:p>
            <a:r>
              <a:rPr lang="en-US" smtClean="0"/>
              <a:t>Khandoker Mufakkher Hossain/  01911689503</a:t>
            </a:r>
            <a:endParaRPr lang="en-US"/>
          </a:p>
        </p:txBody>
      </p:sp>
      <p:sp>
        <p:nvSpPr>
          <p:cNvPr id="4" name="Slide Number Placeholder 3"/>
          <p:cNvSpPr>
            <a:spLocks noGrp="1"/>
          </p:cNvSpPr>
          <p:nvPr>
            <p:ph type="sldNum" sz="quarter" idx="12"/>
          </p:nvPr>
        </p:nvSpPr>
        <p:spPr/>
        <p:txBody>
          <a:bodyPr/>
          <a:lstStyle/>
          <a:p>
            <a:fld id="{D745B064-1843-481D-9584-5A549496D09E}" type="slidenum">
              <a:rPr lang="en-US" smtClean="0"/>
              <a:t>9</a:t>
            </a:fld>
            <a:endParaRPr lang="en-US"/>
          </a:p>
        </p:txBody>
      </p:sp>
      <p:sp>
        <p:nvSpPr>
          <p:cNvPr id="5" name="Rectangle 4"/>
          <p:cNvSpPr/>
          <p:nvPr/>
        </p:nvSpPr>
        <p:spPr>
          <a:xfrm>
            <a:off x="410029" y="409646"/>
            <a:ext cx="11244942" cy="5509200"/>
          </a:xfrm>
          <a:prstGeom prst="rect">
            <a:avLst/>
          </a:prstGeom>
        </p:spPr>
        <p:txBody>
          <a:bodyPr wrap="square">
            <a:spAutoFit/>
          </a:bodyPr>
          <a:lstStyle/>
          <a:p>
            <a:pPr algn="just"/>
            <a:r>
              <a:rPr lang="en-US" sz="4400" b="1" dirty="0" smtClean="0">
                <a:solidFill>
                  <a:srgbClr val="002060"/>
                </a:solidFill>
                <a:latin typeface="Rubik"/>
              </a:rPr>
              <a:t>4. </a:t>
            </a:r>
            <a:r>
              <a:rPr lang="en-US" sz="4400" b="1" dirty="0" smtClean="0">
                <a:solidFill>
                  <a:srgbClr val="FF0000"/>
                </a:solidFill>
                <a:latin typeface="Rubik"/>
              </a:rPr>
              <a:t>Unlimited </a:t>
            </a:r>
            <a:r>
              <a:rPr lang="en-US" sz="4400" b="1" dirty="0">
                <a:solidFill>
                  <a:srgbClr val="FF0000"/>
                </a:solidFill>
                <a:latin typeface="Rubik"/>
              </a:rPr>
              <a:t>Liability: </a:t>
            </a:r>
            <a:r>
              <a:rPr lang="en-US" sz="4400" b="1" dirty="0">
                <a:solidFill>
                  <a:srgbClr val="002060"/>
                </a:solidFill>
                <a:latin typeface="Rubik"/>
              </a:rPr>
              <a:t>This is one of the major con of sole proprietorship business, i.e. the liabilities are unlimited</a:t>
            </a:r>
            <a:r>
              <a:rPr lang="en-US" sz="4400" b="1" dirty="0" smtClean="0">
                <a:solidFill>
                  <a:srgbClr val="002060"/>
                </a:solidFill>
                <a:latin typeface="Rubik"/>
              </a:rPr>
              <a:t>.</a:t>
            </a:r>
          </a:p>
          <a:p>
            <a:pPr algn="just"/>
            <a:endParaRPr lang="en-US" sz="4400" b="1" dirty="0">
              <a:solidFill>
                <a:srgbClr val="002060"/>
              </a:solidFill>
              <a:latin typeface="Rubik"/>
            </a:endParaRPr>
          </a:p>
          <a:p>
            <a:pPr algn="just"/>
            <a:r>
              <a:rPr lang="en-US" sz="4400" b="1" dirty="0" smtClean="0">
                <a:solidFill>
                  <a:srgbClr val="002060"/>
                </a:solidFill>
                <a:latin typeface="Rubik"/>
              </a:rPr>
              <a:t> </a:t>
            </a:r>
            <a:r>
              <a:rPr lang="en-US" sz="4400" b="1" dirty="0">
                <a:solidFill>
                  <a:srgbClr val="002060"/>
                </a:solidFill>
                <a:latin typeface="Rubik"/>
              </a:rPr>
              <a:t>In the event of loss, the personal assets of the proprietor along with the business assets can be </a:t>
            </a:r>
            <a:r>
              <a:rPr lang="en-US" sz="4400" b="1" dirty="0" err="1">
                <a:solidFill>
                  <a:srgbClr val="002060"/>
                </a:solidFill>
                <a:latin typeface="Rubik"/>
              </a:rPr>
              <a:t>utilised</a:t>
            </a:r>
            <a:r>
              <a:rPr lang="en-US" sz="4400" b="1" dirty="0">
                <a:solidFill>
                  <a:srgbClr val="002060"/>
                </a:solidFill>
                <a:latin typeface="Rubik"/>
              </a:rPr>
              <a:t> to discharge the dues of business</a:t>
            </a:r>
            <a:r>
              <a:rPr lang="en-US" sz="4400" b="1" dirty="0" smtClean="0">
                <a:solidFill>
                  <a:srgbClr val="002060"/>
                </a:solidFill>
                <a:latin typeface="Rubik"/>
              </a:rPr>
              <a:t>.</a:t>
            </a:r>
            <a:endParaRPr lang="en-US" sz="4400" b="1" dirty="0">
              <a:solidFill>
                <a:srgbClr val="002060"/>
              </a:solidFill>
              <a:latin typeface="Rubik"/>
            </a:endParaRPr>
          </a:p>
        </p:txBody>
      </p:sp>
    </p:spTree>
    <p:extLst>
      <p:ext uri="{BB962C8B-B14F-4D97-AF65-F5344CB8AC3E}">
        <p14:creationId xmlns:p14="http://schemas.microsoft.com/office/powerpoint/2010/main" val="2299267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6|5.9"/>
</p:tagLst>
</file>

<file path=ppt/tags/tag2.xml><?xml version="1.0" encoding="utf-8"?>
<p:tagLst xmlns:a="http://schemas.openxmlformats.org/drawingml/2006/main" xmlns:r="http://schemas.openxmlformats.org/officeDocument/2006/relationships" xmlns:p="http://schemas.openxmlformats.org/presentationml/2006/main">
  <p:tag name="TIMING" val="|1.8|5.8"/>
</p:tagLst>
</file>

<file path=ppt/tags/tag3.xml><?xml version="1.0" encoding="utf-8"?>
<p:tagLst xmlns:a="http://schemas.openxmlformats.org/drawingml/2006/main" xmlns:r="http://schemas.openxmlformats.org/officeDocument/2006/relationships" xmlns:p="http://schemas.openxmlformats.org/presentationml/2006/main">
  <p:tag name="TIMING" val="|5.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3177</TotalTime>
  <Words>490</Words>
  <Application>Microsoft Office PowerPoint</Application>
  <PresentationFormat>Widescreen</PresentationFormat>
  <Paragraphs>80</Paragraphs>
  <Slides>16</Slides>
  <Notes>1</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NikoshBAN</vt:lpstr>
      <vt:lpstr>PT Serif</vt:lpstr>
      <vt:lpstr>Rubik</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AUSC</dc:creator>
  <cp:lastModifiedBy>AUSC</cp:lastModifiedBy>
  <cp:revision>217</cp:revision>
  <dcterms:created xsi:type="dcterms:W3CDTF">2019-05-05T01:02:54Z</dcterms:created>
  <dcterms:modified xsi:type="dcterms:W3CDTF">2020-02-16T02:35:33Z</dcterms:modified>
</cp:coreProperties>
</file>