
<file path=[Content_Types].xml><?xml version="1.0" encoding="utf-8"?>
<Types xmlns="http://schemas.openxmlformats.org/package/2006/content-types">
  <Default Extension="png" ContentType="image/png"/>
  <Default Extension="jpeg" ContentType="image/jpeg"/>
  <Default Extension="m4a" ContentType="audio/mp4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1" r:id="rId2"/>
    <p:sldId id="428" r:id="rId3"/>
    <p:sldId id="458" r:id="rId4"/>
    <p:sldId id="460" r:id="rId5"/>
    <p:sldId id="461" r:id="rId6"/>
    <p:sldId id="445" r:id="rId7"/>
    <p:sldId id="446" r:id="rId8"/>
    <p:sldId id="447" r:id="rId9"/>
    <p:sldId id="448" r:id="rId10"/>
    <p:sldId id="517" r:id="rId11"/>
    <p:sldId id="518" r:id="rId12"/>
    <p:sldId id="519" r:id="rId13"/>
    <p:sldId id="524" r:id="rId14"/>
    <p:sldId id="521" r:id="rId15"/>
    <p:sldId id="522" r:id="rId16"/>
    <p:sldId id="523" r:id="rId17"/>
    <p:sldId id="29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EFE"/>
    <a:srgbClr val="C4BF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67" autoAdjust="0"/>
  </p:normalViewPr>
  <p:slideViewPr>
    <p:cSldViewPr snapToGrid="0">
      <p:cViewPr varScale="1">
        <p:scale>
          <a:sx n="66" d="100"/>
          <a:sy n="66" d="100"/>
        </p:scale>
        <p:origin x="7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BF7B4B-AA97-46D5-96E7-C1F654611709}" type="datetime9">
              <a:rPr lang="en-US" smtClean="0"/>
              <a:t>2/16/2020 9:00:21 AM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C0543-6AD1-4DFD-AA35-55A8B6166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065350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130F84-54F1-4E0C-9CAF-1335414542A7}" type="datetime9">
              <a:rPr lang="en-US" smtClean="0"/>
              <a:t>2/16/2020 9:00:20 AM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522C5-B062-47D1-A88D-D20D298A5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035560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3130F84-54F1-4E0C-9CAF-1335414542A7}" type="datetime9">
              <a:rPr lang="en-US" smtClean="0"/>
              <a:t>2/16/2020 9:00:20 AM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22C5-B062-47D1-A88D-D20D298A5B4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395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A8111-D992-4A5C-90FD-A9C897A4DB63}" type="datetime1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7086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A0C2-89AF-4E50-952E-69AB8F1E3753}" type="datetime1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276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E1544-9BB9-4BCE-A816-7D80F967E0B4}" type="datetime1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3795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D848-07F1-47F2-AA14-17CB3CFD0310}" type="datetime1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3897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25793-986F-4DB4-9741-ABB5F02DD1A7}" type="datetime1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5022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9A02-4B24-4DA1-B53B-7A347D7DD079}" type="datetime1">
              <a:rPr lang="en-US" smtClean="0"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5803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2B80-C2A2-4723-A51B-4153391E6EF9}" type="datetime1">
              <a:rPr lang="en-US" smtClean="0"/>
              <a:t>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0491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801F9-D940-4640-A9ED-0B52BD97EF3E}" type="datetime1">
              <a:rPr lang="en-US" smtClean="0"/>
              <a:t>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47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9E45-15E1-415F-826A-923EBC6AA80C}" type="datetime1">
              <a:rPr lang="en-US" smtClean="0"/>
              <a:t>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0392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FA0C3-D103-4D57-BAA8-62029B412BA9}" type="datetime1">
              <a:rPr lang="en-US" smtClean="0"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0825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D7BCE-4DB1-4270-832D-5C1854FB6D0A}" type="datetime1">
              <a:rPr lang="en-US" smtClean="0"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891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BF1E0-0DEB-4979-9E8E-DA4A16CA1A80}" type="datetime1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5B064-1843-481D-9584-5A549496D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31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3.jpg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media1.m4a"/><Relationship Id="rId7" Type="http://schemas.openxmlformats.org/officeDocument/2006/relationships/image" Target="../media/image14.png"/><Relationship Id="rId2" Type="http://schemas.microsoft.com/office/2007/relationships/media" Target="../media/media1.m4a"/><Relationship Id="rId1" Type="http://schemas.openxmlformats.org/officeDocument/2006/relationships/tags" Target="../tags/tag2.xml"/><Relationship Id="rId6" Type="http://schemas.openxmlformats.org/officeDocument/2006/relationships/image" Target="../media/image13.png"/><Relationship Id="rId5" Type="http://schemas.openxmlformats.org/officeDocument/2006/relationships/image" Target="../media/image12.jpg"/><Relationship Id="rId4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ccountlearning.com/sole-trader-business-meaning-definition-important-features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accountlearning.com/small-scale-production-meaning-disadvantages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8E80-06DA-4F50-889C-74A865DE9498}" type="datetime1">
              <a:rPr lang="en-US" smtClean="0"/>
              <a:t>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1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296699" y="6485258"/>
            <a:ext cx="5145680" cy="365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87365" y="109066"/>
            <a:ext cx="11812673" cy="6487588"/>
            <a:chOff x="0" y="207059"/>
            <a:chExt cx="11812673" cy="6487588"/>
          </a:xfrm>
        </p:grpSpPr>
        <p:sp>
          <p:nvSpPr>
            <p:cNvPr id="30" name="7-Point Star 29"/>
            <p:cNvSpPr/>
            <p:nvPr/>
          </p:nvSpPr>
          <p:spPr>
            <a:xfrm>
              <a:off x="0" y="207059"/>
              <a:ext cx="11812673" cy="6460761"/>
            </a:xfrm>
            <a:prstGeom prst="star7">
              <a:avLst/>
            </a:prstGeom>
            <a:blipFill dpi="0"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76200">
              <a:solidFill>
                <a:srgbClr val="FFC00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>
              <a:prstTxWarp prst="textCircle">
                <a:avLst/>
              </a:prstTxWarp>
              <a:sp3d extrusionH="57150" prstMaterial="softEdge">
                <a:bevelT w="25400" h="38100"/>
              </a:sp3d>
            </a:bodyPr>
            <a:lstStyle/>
            <a:p>
              <a:pPr algn="ctr"/>
              <a:endParaRPr lang="en-US" sz="9600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60000" endA="900" endPos="58000" dir="5400000" sy="-100000" algn="bl" rotWithShape="0"/>
                </a:effectLst>
              </a:endParaRPr>
            </a:p>
          </p:txBody>
        </p:sp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60328" y="4275200"/>
              <a:ext cx="7374758" cy="2419447"/>
            </a:xfrm>
            <a:prstGeom prst="rect">
              <a:avLst/>
            </a:prstGeom>
            <a:solidFill>
              <a:srgbClr val="7030A0"/>
            </a:solidFill>
            <a:ln w="76200">
              <a:solidFill>
                <a:srgbClr val="C00000"/>
              </a:solidFill>
            </a:ln>
          </p:spPr>
        </p:pic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52" y="180232"/>
            <a:ext cx="2025748" cy="15193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27535"/>
            <a:ext cx="2025748" cy="15193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02164"/>
            <a:ext cx="2025748" cy="15193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3307" y="4791172"/>
            <a:ext cx="2537966" cy="19034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2009" y="-37837"/>
            <a:ext cx="2025748" cy="15193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895" y="0"/>
            <a:ext cx="2025748" cy="15193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2992" y="89798"/>
            <a:ext cx="2025748" cy="15193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0253" y="1751890"/>
            <a:ext cx="1471747" cy="15193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08" y="1804587"/>
            <a:ext cx="1461867" cy="15193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0" name="Title 1"/>
          <p:cNvSpPr txBox="1">
            <a:spLocks/>
          </p:cNvSpPr>
          <p:nvPr/>
        </p:nvSpPr>
        <p:spPr>
          <a:xfrm>
            <a:off x="3748882" y="126460"/>
            <a:ext cx="2966373" cy="722994"/>
          </a:xfrm>
          <a:prstGeom prst="rect">
            <a:avLst/>
          </a:prstGeom>
          <a:pattFill prst="pct90">
            <a:fgClr>
              <a:schemeClr val="accent1"/>
            </a:fgClr>
            <a:bgClr>
              <a:schemeClr val="bg1"/>
            </a:bgClr>
          </a:patt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mtClean="0"/>
              <a:t>পরিচিতি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3120788" y="1184192"/>
            <a:ext cx="218364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Date Placeholder 2"/>
          <p:cNvSpPr txBox="1">
            <a:spLocks/>
          </p:cNvSpPr>
          <p:nvPr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07E745-42DB-4358-84CB-B7893410C81C}" type="datetime1">
              <a:rPr lang="en-US" smtClean="0"/>
              <a:pPr/>
              <a:t>2/16/2020</a:t>
            </a:fld>
            <a:endParaRPr lang="en-US"/>
          </a:p>
        </p:txBody>
      </p:sp>
      <p:sp>
        <p:nvSpPr>
          <p:cNvPr id="24" name="Footer Placeholder 4"/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25" name="Slide Number Placeholder 6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745B064-1843-481D-9584-5A549496D0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16618" y="6384019"/>
            <a:ext cx="5145680" cy="365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693" y="1331150"/>
            <a:ext cx="2314774" cy="231477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076720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5253">
        <p15:prstTrans prst="peelOff"/>
      </p:transition>
    </mc:Choice>
    <mc:Fallback xmlns="">
      <p:transition spd="slow" advTm="1525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3" grpId="0"/>
      <p:bldP spid="24" grpId="0"/>
      <p:bldP spid="25" grpId="0"/>
      <p:bldP spid="2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9E45-15E1-415F-826A-923EBC6AA80C}" type="datetime1">
              <a:rPr lang="en-US" smtClean="0"/>
              <a:t>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10</a:t>
            </a:fld>
            <a:endParaRPr lang="en-US"/>
          </a:p>
        </p:txBody>
      </p:sp>
      <p:pic>
        <p:nvPicPr>
          <p:cNvPr id="3074" name="Picture 2" descr="Image result for sole proprietorship characteristics advantages disadvant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6" y="158523"/>
            <a:ext cx="11528424" cy="6562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26779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9E45-15E1-415F-826A-923EBC6AA80C}" type="datetime1">
              <a:rPr lang="en-US" smtClean="0"/>
              <a:t>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11</a:t>
            </a:fld>
            <a:endParaRPr lang="en-US"/>
          </a:p>
        </p:txBody>
      </p:sp>
      <p:pic>
        <p:nvPicPr>
          <p:cNvPr id="4098" name="Picture 2" descr="Image result for sole proprietorship characteristics advantages disadvant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230641"/>
            <a:ext cx="11615510" cy="6490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08315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9E45-15E1-415F-826A-923EBC6AA80C}" type="datetime1">
              <a:rPr lang="en-US" smtClean="0"/>
              <a:t>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12</a:t>
            </a:fld>
            <a:endParaRPr lang="en-US"/>
          </a:p>
        </p:txBody>
      </p:sp>
      <p:sp>
        <p:nvSpPr>
          <p:cNvPr id="5" name="AutoShape 2" descr="Image result for sole proprietorship characteristics advantages disadvantag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4" name="Picture 4" descr="Image result for sole proprietorship characteristics advantages disadvantag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9" r="13983" b="41388"/>
          <a:stretch/>
        </p:blipFill>
        <p:spPr bwMode="auto">
          <a:xfrm>
            <a:off x="460375" y="109764"/>
            <a:ext cx="11077515" cy="6429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70207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9E45-15E1-415F-826A-923EBC6AA80C}" type="datetime1">
              <a:rPr lang="en-US" smtClean="0"/>
              <a:t>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13</a:t>
            </a:fld>
            <a:endParaRPr lang="en-US"/>
          </a:p>
        </p:txBody>
      </p:sp>
      <p:pic>
        <p:nvPicPr>
          <p:cNvPr id="1026" name="Picture 2" descr="Image result for suitability of sole proprietorsh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689" y="134483"/>
            <a:ext cx="1164454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7478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9E45-15E1-415F-826A-923EBC6AA80C}" type="datetime1">
              <a:rPr lang="en-US" smtClean="0"/>
              <a:t>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14</a:t>
            </a:fld>
            <a:endParaRPr lang="en-US"/>
          </a:p>
        </p:txBody>
      </p:sp>
      <p:sp>
        <p:nvSpPr>
          <p:cNvPr id="5" name="AutoShape 2" descr="Image result for sole proprietorship characteristics advantages disadvantag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4" name="Picture 4" descr="Image result for sole proprietorship characteristics advantages disadvant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59" y="160338"/>
            <a:ext cx="11484882" cy="6561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67592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9E45-15E1-415F-826A-923EBC6AA80C}" type="datetime1">
              <a:rPr lang="en-US" smtClean="0"/>
              <a:t>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15</a:t>
            </a:fld>
            <a:endParaRPr lang="en-US"/>
          </a:p>
        </p:txBody>
      </p:sp>
      <p:pic>
        <p:nvPicPr>
          <p:cNvPr id="6146" name="Picture 2" descr="Image result for sole proprietorship characteristics advantages disadvantag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67" t="3965" r="11514" b="5877"/>
          <a:stretch/>
        </p:blipFill>
        <p:spPr bwMode="auto">
          <a:xfrm>
            <a:off x="246742" y="101601"/>
            <a:ext cx="11698515" cy="6619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89404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9E45-15E1-415F-826A-923EBC6AA80C}" type="datetime1">
              <a:rPr lang="en-US" smtClean="0"/>
              <a:t>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16</a:t>
            </a:fld>
            <a:endParaRPr lang="en-US"/>
          </a:p>
        </p:txBody>
      </p:sp>
      <p:pic>
        <p:nvPicPr>
          <p:cNvPr id="10242" name="Picture 2" descr="Image result for sole proprietorship characteristics advantages disadvant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45" y="126658"/>
            <a:ext cx="11267169" cy="6412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38166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722086" y="510692"/>
            <a:ext cx="10062028" cy="5821763"/>
            <a:chOff x="620486" y="1352521"/>
            <a:chExt cx="10062028" cy="4958729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9886" y="1352521"/>
              <a:ext cx="9782628" cy="3020980"/>
            </a:xfrm>
            <a:prstGeom prst="rect">
              <a:avLst/>
            </a:prstGeom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</p:pic>
        <p:grpSp>
          <p:nvGrpSpPr>
            <p:cNvPr id="2" name="Group 1"/>
            <p:cNvGrpSpPr/>
            <p:nvPr/>
          </p:nvGrpSpPr>
          <p:grpSpPr>
            <a:xfrm>
              <a:off x="620486" y="1726623"/>
              <a:ext cx="9983930" cy="4584627"/>
              <a:chOff x="-405978" y="1617804"/>
              <a:chExt cx="10058824" cy="4300499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363651" y="4221563"/>
                <a:ext cx="9289195" cy="1696740"/>
              </a:xfrm>
              <a:prstGeom prst="rect">
                <a:avLst/>
              </a:prstGeom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artDeco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algn="ctr"/>
                <a:r>
                  <a:rPr lang="bn-IN" sz="4400" b="1" dirty="0" smtClean="0">
                    <a:solidFill>
                      <a:srgbClr val="002060"/>
                    </a:solidFill>
                  </a:rPr>
                  <a:t>আজকের ক্লাসে আলোচনা হয় নাই এডোবি </a:t>
                </a:r>
                <a:r>
                  <a:rPr lang="bn-IN" sz="4400" b="1" dirty="0">
                    <a:solidFill>
                      <a:srgbClr val="002060"/>
                    </a:solidFill>
                  </a:rPr>
                  <a:t>ইলাস্ট্রেটর </a:t>
                </a:r>
                <a:r>
                  <a:rPr lang="bn-IN" sz="4400" b="1" dirty="0" smtClean="0">
                    <a:solidFill>
                      <a:srgbClr val="002060"/>
                    </a:solidFill>
                  </a:rPr>
                  <a:t>এর </a:t>
                </a:r>
                <a:r>
                  <a:rPr lang="bn-IN" sz="4400" b="1" dirty="0">
                    <a:solidFill>
                      <a:srgbClr val="002060"/>
                    </a:solidFill>
                  </a:rPr>
                  <a:t>এমন ০৫টি </a:t>
                </a:r>
                <a:r>
                  <a:rPr lang="en-US" sz="4400" b="1" dirty="0" smtClean="0">
                    <a:solidFill>
                      <a:srgbClr val="002060"/>
                    </a:solidFill>
                  </a:rPr>
                  <a:t>TOOL</a:t>
                </a:r>
                <a:r>
                  <a:rPr lang="bn-IN" sz="4400" b="1" dirty="0" smtClean="0">
                    <a:solidFill>
                      <a:srgbClr val="002060"/>
                    </a:solidFill>
                  </a:rPr>
                  <a:t> সম্পর্কে লিখে আনবে </a:t>
                </a:r>
                <a:r>
                  <a:rPr lang="bn-IN" sz="4400" b="1" dirty="0" smtClean="0">
                    <a:ln w="0"/>
                    <a:solidFill>
                      <a:srgbClr val="002060"/>
                    </a:solidFill>
                    <a:effectLst>
                      <a:reflection blurRad="6350" stA="53000" endA="300" endPos="35500" dir="5400000" sy="-90000" algn="bl" rotWithShape="0"/>
                    </a:effectLst>
                    <a:latin typeface="NikoshBAN" pitchFamily="2" charset="0"/>
                    <a:cs typeface="NikoshBAN" pitchFamily="2" charset="0"/>
                  </a:rPr>
                  <a:t>   </a:t>
                </a:r>
                <a:r>
                  <a:rPr lang="bn-BD" sz="4400" b="1" dirty="0" smtClean="0">
                    <a:ln w="0"/>
                    <a:solidFill>
                      <a:srgbClr val="002060"/>
                    </a:solidFill>
                    <a:effectLst>
                      <a:reflection blurRad="6350" stA="53000" endA="300" endPos="35500" dir="5400000" sy="-90000" algn="bl" rotWithShape="0"/>
                    </a:effectLst>
                    <a:latin typeface="NikoshBAN" pitchFamily="2" charset="0"/>
                    <a:cs typeface="NikoshBAN" pitchFamily="2" charset="0"/>
                  </a:rPr>
                  <a:t>।</a:t>
                </a:r>
                <a:endParaRPr lang="en-US" sz="4400" b="1" dirty="0">
                  <a:ln w="0"/>
                  <a:solidFill>
                    <a:srgbClr val="002060"/>
                  </a:solidFill>
                  <a:effectLst>
                    <a:reflection blurRad="6350" stA="53000" endA="300" endPos="35500" dir="5400000" sy="-90000" algn="bl" rotWithShape="0"/>
                  </a:effectLst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3" name="Rectangle 2"/>
              <p:cNvSpPr/>
              <p:nvPr/>
            </p:nvSpPr>
            <p:spPr>
              <a:xfrm>
                <a:off x="-405978" y="1617804"/>
                <a:ext cx="9874293" cy="2114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bn-BD" sz="16600" b="1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rgbClr val="FFFF00"/>
                    </a:solidFill>
                    <a:latin typeface="NikoshBAN" pitchFamily="2" charset="0"/>
                    <a:cs typeface="NikoshBAN" pitchFamily="2" charset="0"/>
                  </a:rPr>
                  <a:t>বাড়ির কাজ</a:t>
                </a:r>
                <a:endParaRPr lang="en-US" sz="166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p:grpSp>
      </p:grp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FEDD-C260-4D4D-B051-4A4A3C5B891D}" type="datetime1">
              <a:rPr lang="en-US" smtClean="0"/>
              <a:t>2/16/2020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Khandoker</a:t>
            </a:r>
            <a:r>
              <a:rPr lang="en-US" dirty="0" smtClean="0"/>
              <a:t> </a:t>
            </a:r>
            <a:r>
              <a:rPr lang="en-US" dirty="0" err="1" smtClean="0"/>
              <a:t>Mufakkher</a:t>
            </a:r>
            <a:r>
              <a:rPr lang="en-US" dirty="0" smtClean="0"/>
              <a:t> Hossain/  01911689503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17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296699" y="6485258"/>
            <a:ext cx="5145680" cy="365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-1529948" y="-884419"/>
            <a:ext cx="14682270" cy="8268578"/>
            <a:chOff x="304329" y="366626"/>
            <a:chExt cx="12310732" cy="6531428"/>
          </a:xfrm>
        </p:grpSpPr>
        <p:sp>
          <p:nvSpPr>
            <p:cNvPr id="12" name="7-Point Star 11"/>
            <p:cNvSpPr/>
            <p:nvPr/>
          </p:nvSpPr>
          <p:spPr>
            <a:xfrm>
              <a:off x="304329" y="366626"/>
              <a:ext cx="12310732" cy="6531428"/>
            </a:xfrm>
            <a:prstGeom prst="star7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threePt" dir="t"/>
              </a:scene3d>
              <a:sp3d>
                <a:bevelB w="38100" h="38100" prst="angle"/>
              </a:sp3d>
            </a:bodyPr>
            <a:lstStyle/>
            <a:p>
              <a:pPr algn="ctr"/>
              <a:r>
                <a:rPr lang="bn-IN" sz="166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 </a:t>
              </a:r>
              <a:endParaRPr lang="en-US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116566" y="2576776"/>
              <a:ext cx="7164473" cy="2287815"/>
            </a:xfrm>
            <a:prstGeom prst="rect">
              <a:avLst/>
            </a:prstGeom>
          </p:spPr>
        </p:pic>
      </p:grpSp>
      <p:pic>
        <p:nvPicPr>
          <p:cNvPr id="14" name="Audio 13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430000" y="6096000"/>
            <a:ext cx="609600" cy="6096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255895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9440">
        <p15:prstTrans prst="peelOff"/>
      </p:transition>
    </mc:Choice>
    <mc:Fallback xmlns="">
      <p:transition spd="slow" advTm="944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9E45-15E1-415F-826A-923EBC6AA80C}" type="datetime1">
              <a:rPr lang="en-US" smtClean="0"/>
              <a:t>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2</a:t>
            </a:fld>
            <a:endParaRPr lang="en-US"/>
          </a:p>
        </p:txBody>
      </p:sp>
      <p:pic>
        <p:nvPicPr>
          <p:cNvPr id="2050" name="Picture 2" descr="http://img.businessdictionary.com/article/normal/accounting/category-accounting-finance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275771"/>
            <a:ext cx="11538857" cy="6445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55854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9E45-15E1-415F-826A-923EBC6AA80C}" type="datetime1">
              <a:rPr lang="en-US" smtClean="0"/>
              <a:t>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54100" y="1160921"/>
            <a:ext cx="964837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6600" b="1" dirty="0">
                <a:solidFill>
                  <a:srgbClr val="FF0000"/>
                </a:solidFill>
                <a:latin typeface="Georgia, serif"/>
                <a:ea typeface="Times New Roman" panose="02020603050405020304" pitchFamily="18" charset="0"/>
                <a:cs typeface="Vrinda" panose="02000500000000020004" pitchFamily="2" charset="0"/>
              </a:rPr>
              <a:t>The advantages of</a:t>
            </a:r>
            <a:r>
              <a:rPr lang="en-US" altLang="en-US" sz="66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Vrinda" panose="02000500000000020004" pitchFamily="2" charset="0"/>
              </a:rPr>
              <a:t> </a:t>
            </a:r>
            <a:r>
              <a:rPr lang="en-US" altLang="en-US" sz="6600" b="1" dirty="0">
                <a:solidFill>
                  <a:srgbClr val="FF0000"/>
                </a:solidFill>
                <a:latin typeface="Georgia, serif"/>
                <a:ea typeface="Times New Roman" panose="02020603050405020304" pitchFamily="18" charset="0"/>
                <a:cs typeface="Vrinda" panose="02000500000000020004" pitchFamily="2" charset="0"/>
                <a:hlinkClick r:id="rId2"/>
              </a:rPr>
              <a:t>sole trader business</a:t>
            </a:r>
            <a:r>
              <a:rPr lang="en-US" altLang="en-US" sz="66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Vrinda" panose="02000500000000020004" pitchFamily="2" charset="0"/>
              </a:rPr>
              <a:t> </a:t>
            </a:r>
            <a:r>
              <a:rPr lang="en-US" altLang="en-US" sz="6600" b="1" dirty="0">
                <a:solidFill>
                  <a:srgbClr val="FF0000"/>
                </a:solidFill>
                <a:latin typeface="Georgia, serif"/>
                <a:ea typeface="Times New Roman" panose="02020603050405020304" pitchFamily="18" charset="0"/>
                <a:cs typeface="Vrinda" panose="02000500000000020004" pitchFamily="2" charset="0"/>
              </a:rPr>
              <a:t>are the following:</a:t>
            </a:r>
            <a:endParaRPr lang="en-US" altLang="en-US" sz="6000" b="1" dirty="0">
              <a:solidFill>
                <a:srgbClr val="FF0000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3466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9E45-15E1-415F-826A-923EBC6AA80C}" type="datetime1">
              <a:rPr lang="en-US" smtClean="0"/>
              <a:t>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22617" y="399643"/>
            <a:ext cx="933087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800" b="1" dirty="0" smtClean="0">
                <a:solidFill>
                  <a:srgbClr val="FF0000"/>
                </a:solidFill>
                <a:latin typeface="Georgia, serif"/>
                <a:ea typeface="Times New Roman" panose="02020603050405020304" pitchFamily="18" charset="0"/>
                <a:cs typeface="Vrinda" panose="02000500000000020004" pitchFamily="2" charset="0"/>
              </a:rPr>
              <a:t>Advantages-</a:t>
            </a:r>
          </a:p>
          <a:p>
            <a:pPr algn="ctr"/>
            <a:r>
              <a:rPr lang="en-US" altLang="en-US" sz="4800" b="1" dirty="0" smtClean="0">
                <a:solidFill>
                  <a:srgbClr val="FF0000"/>
                </a:solidFill>
                <a:latin typeface="Georgia, serif"/>
                <a:ea typeface="Times New Roman" panose="02020603050405020304" pitchFamily="18" charset="0"/>
                <a:cs typeface="Vrinda" panose="02000500000000020004" pitchFamily="2" charset="0"/>
              </a:rPr>
              <a:t> </a:t>
            </a:r>
            <a:r>
              <a:rPr lang="en-US" sz="4800" dirty="0" smtClean="0"/>
              <a:t>Easy formation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4800" dirty="0" smtClean="0">
                <a:solidFill>
                  <a:srgbClr val="C00000"/>
                </a:solidFill>
              </a:rPr>
              <a:t>Direct motivations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4800" dirty="0" smtClean="0"/>
              <a:t>Quick decision and prompt action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4800" dirty="0" smtClean="0">
                <a:solidFill>
                  <a:srgbClr val="C00000"/>
                </a:solidFill>
              </a:rPr>
              <a:t>Better Control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4800" dirty="0" err="1" smtClean="0"/>
              <a:t>Maintainance</a:t>
            </a:r>
            <a:r>
              <a:rPr lang="en-US" sz="4800" dirty="0" smtClean="0"/>
              <a:t> of Business Secrecy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4800" dirty="0" smtClean="0">
                <a:solidFill>
                  <a:srgbClr val="C00000"/>
                </a:solidFill>
              </a:rPr>
              <a:t>Personal relations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4800" dirty="0" smtClean="0"/>
              <a:t>Flexibility in Operations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973183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9E45-15E1-415F-826A-923EBC6AA80C}" type="datetime1">
              <a:rPr lang="en-US" smtClean="0"/>
              <a:t>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75657" y="431523"/>
            <a:ext cx="9855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4800" dirty="0" smtClean="0"/>
              <a:t>Encourages </a:t>
            </a:r>
            <a:r>
              <a:rPr lang="en-US" sz="4800" dirty="0"/>
              <a:t>self-employment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4800" dirty="0" err="1">
                <a:solidFill>
                  <a:srgbClr val="FF0000"/>
                </a:solidFill>
              </a:rPr>
              <a:t>Incetives</a:t>
            </a:r>
            <a:r>
              <a:rPr lang="en-US" sz="4800" dirty="0">
                <a:solidFill>
                  <a:srgbClr val="FF0000"/>
                </a:solidFill>
              </a:rPr>
              <a:t> for hard work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4800" dirty="0"/>
              <a:t>Minimum government regulations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rgbClr val="0070C0"/>
                </a:solidFill>
              </a:rPr>
              <a:t>Tax advantages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4800" dirty="0"/>
              <a:t>Better Control of business </a:t>
            </a:r>
            <a:r>
              <a:rPr lang="en-US" sz="4800" dirty="0">
                <a:solidFill>
                  <a:srgbClr val="00B050"/>
                </a:solidFill>
              </a:rPr>
              <a:t>Functions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4800" dirty="0"/>
              <a:t>Social desirability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rgbClr val="C00000"/>
                </a:solidFill>
              </a:rPr>
              <a:t>Benefits of hereditary goodwill</a:t>
            </a:r>
          </a:p>
        </p:txBody>
      </p:sp>
    </p:spTree>
    <p:extLst>
      <p:ext uri="{BB962C8B-B14F-4D97-AF65-F5344CB8AC3E}">
        <p14:creationId xmlns:p14="http://schemas.microsoft.com/office/powerpoint/2010/main" val="10043736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6</a:t>
            </a:fld>
            <a:endParaRPr lang="en-US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88132" y="242612"/>
            <a:ext cx="11244765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Georgia, serif"/>
                <a:ea typeface="Times New Roman" panose="02020603050405020304" pitchFamily="18" charset="0"/>
              </a:rPr>
              <a:t>1. </a:t>
            </a:r>
            <a:r>
              <a:rPr kumimoji="0" lang="en-US" altLang="en-US" sz="36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inherit"/>
                <a:ea typeface="Times New Roman" panose="02020603050405020304" pitchFamily="18" charset="0"/>
              </a:rPr>
              <a:t>Easy to form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Georgia, serif"/>
                <a:ea typeface="Times New Roman" panose="02020603050405020304" pitchFamily="18" charset="0"/>
              </a:rPr>
              <a:t>: 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Georgia, serif"/>
                <a:ea typeface="Times New Roman" panose="02020603050405020304" pitchFamily="18" charset="0"/>
              </a:rPr>
              <a:t>It is very easy and simple to form and organize a sole trader’s business. There are no legal formalities.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Georgia, serif"/>
                <a:ea typeface="Times New Roman" panose="02020603050405020304" pitchFamily="18" charset="0"/>
              </a:rPr>
              <a:t>2. </a:t>
            </a:r>
            <a:r>
              <a:rPr kumimoji="0" lang="en-US" altLang="en-US" sz="36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inherit"/>
                <a:ea typeface="Times New Roman" panose="02020603050405020304" pitchFamily="18" charset="0"/>
              </a:rPr>
              <a:t>Simple to manage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Georgia, serif"/>
                <a:ea typeface="Times New Roman" panose="02020603050405020304" pitchFamily="18" charset="0"/>
              </a:rPr>
              <a:t>: 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Georgia, serif"/>
                <a:ea typeface="Times New Roman" panose="02020603050405020304" pitchFamily="18" charset="0"/>
              </a:rPr>
              <a:t>It is a small organization. It can be managed easily by the owner himself.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Georgia, serif"/>
                <a:ea typeface="Times New Roman" panose="02020603050405020304" pitchFamily="18" charset="0"/>
              </a:rPr>
              <a:t>3. </a:t>
            </a:r>
            <a:r>
              <a:rPr kumimoji="0" lang="en-US" altLang="en-US" sz="36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inherit"/>
                <a:ea typeface="Times New Roman" panose="02020603050405020304" pitchFamily="18" charset="0"/>
              </a:rPr>
              <a:t>Profit incentive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Georgia, serif"/>
                <a:ea typeface="Times New Roman" panose="02020603050405020304" pitchFamily="18" charset="0"/>
              </a:rPr>
              <a:t>: 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Georgia, serif"/>
                <a:ea typeface="Times New Roman" panose="02020603050405020304" pitchFamily="18" charset="0"/>
              </a:rPr>
              <a:t>Sole trader enjoys all the profits for himself; This profit motive is an incentive to work hard.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Georgia, serif"/>
                <a:ea typeface="Times New Roman" panose="02020603050405020304" pitchFamily="18" charset="0"/>
              </a:rPr>
              <a:t>4. </a:t>
            </a:r>
            <a:r>
              <a:rPr kumimoji="0" lang="en-US" altLang="en-US" sz="36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inherit"/>
                <a:ea typeface="Times New Roman" panose="02020603050405020304" pitchFamily="18" charset="0"/>
              </a:rPr>
              <a:t>Quick decisions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Georgia, serif"/>
                <a:ea typeface="Times New Roman" panose="02020603050405020304" pitchFamily="18" charset="0"/>
              </a:rPr>
              <a:t>: 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Georgia, serif"/>
                <a:ea typeface="Times New Roman" panose="02020603050405020304" pitchFamily="18" charset="0"/>
              </a:rPr>
              <a:t>Since he is the sole organizer, he can take quick decisions. He can act promptly according to the changes in the market.</a:t>
            </a:r>
            <a:endParaRPr kumimoji="0" lang="en-US" alt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7216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9E45-15E1-415F-826A-923EBC6AA80C}" type="datetime1">
              <a:rPr lang="en-US" smtClean="0"/>
              <a:t>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291014"/>
            <a:ext cx="10686143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rgbClr val="C00000"/>
                </a:solidFill>
                <a:latin typeface="Georgia, serif"/>
                <a:ea typeface="Times New Roman" panose="02020603050405020304" pitchFamily="18" charset="0"/>
              </a:rPr>
              <a:t>5</a:t>
            </a:r>
            <a:r>
              <a:rPr lang="en-US" altLang="en-US" sz="2800" dirty="0">
                <a:solidFill>
                  <a:srgbClr val="C00000"/>
                </a:solidFill>
                <a:latin typeface="Georgia, serif"/>
                <a:ea typeface="Times New Roman" panose="02020603050405020304" pitchFamily="18" charset="0"/>
              </a:rPr>
              <a:t>.</a:t>
            </a:r>
            <a:r>
              <a:rPr lang="en-US" altLang="en-US" sz="2800" b="1" u="sng" dirty="0">
                <a:solidFill>
                  <a:srgbClr val="C00000"/>
                </a:solidFill>
                <a:latin typeface="inherit"/>
                <a:ea typeface="Times New Roman" panose="02020603050405020304" pitchFamily="18" charset="0"/>
              </a:rPr>
              <a:t> Contact with customers</a:t>
            </a:r>
            <a:r>
              <a:rPr lang="en-US" altLang="en-US" sz="2800" dirty="0">
                <a:solidFill>
                  <a:srgbClr val="C00000"/>
                </a:solidFill>
                <a:latin typeface="Georgia, serif"/>
                <a:ea typeface="Times New Roman" panose="02020603050405020304" pitchFamily="18" charset="0"/>
              </a:rPr>
              <a:t>: </a:t>
            </a:r>
            <a:r>
              <a:rPr lang="en-US" altLang="en-US" sz="2800" dirty="0">
                <a:solidFill>
                  <a:srgbClr val="555555"/>
                </a:solidFill>
                <a:latin typeface="Georgia, serif"/>
                <a:ea typeface="Times New Roman" panose="02020603050405020304" pitchFamily="18" charset="0"/>
              </a:rPr>
              <a:t>He is the owner and manager of the concern. He will be in a position to study the tastes and needs of customers personally since he establishes good contacts with them.</a:t>
            </a:r>
            <a:endParaRPr lang="en-US" altLang="en-US" sz="2000" dirty="0">
              <a:ea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C00000"/>
                </a:solidFill>
                <a:latin typeface="Georgia, serif"/>
                <a:ea typeface="Times New Roman" panose="02020603050405020304" pitchFamily="18" charset="0"/>
              </a:rPr>
              <a:t>6. </a:t>
            </a:r>
            <a:r>
              <a:rPr lang="en-US" altLang="en-US" sz="2800" b="1" u="sng" dirty="0">
                <a:solidFill>
                  <a:srgbClr val="C00000"/>
                </a:solidFill>
                <a:latin typeface="inherit"/>
                <a:ea typeface="Times New Roman" panose="02020603050405020304" pitchFamily="18" charset="0"/>
              </a:rPr>
              <a:t>Business secrets</a:t>
            </a:r>
            <a:r>
              <a:rPr lang="en-US" altLang="en-US" sz="2800" dirty="0">
                <a:solidFill>
                  <a:srgbClr val="C00000"/>
                </a:solidFill>
                <a:latin typeface="Georgia, serif"/>
                <a:ea typeface="Times New Roman" panose="02020603050405020304" pitchFamily="18" charset="0"/>
              </a:rPr>
              <a:t>: </a:t>
            </a:r>
            <a:r>
              <a:rPr lang="en-US" altLang="en-US" sz="2800" dirty="0">
                <a:solidFill>
                  <a:srgbClr val="555555"/>
                </a:solidFill>
                <a:latin typeface="Georgia, serif"/>
                <a:ea typeface="Times New Roman" panose="02020603050405020304" pitchFamily="18" charset="0"/>
              </a:rPr>
              <a:t>He can maintain the business secrets for himself. Maintenance of secrecy is an important matter in any type of business organization.</a:t>
            </a:r>
            <a:endParaRPr lang="en-US" altLang="en-US" sz="2000" dirty="0">
              <a:ea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C00000"/>
                </a:solidFill>
                <a:latin typeface="Georgia, serif"/>
                <a:ea typeface="Times New Roman" panose="02020603050405020304" pitchFamily="18" charset="0"/>
              </a:rPr>
              <a:t>7. </a:t>
            </a:r>
            <a:r>
              <a:rPr lang="en-US" altLang="en-US" sz="2800" b="1" u="sng" dirty="0">
                <a:solidFill>
                  <a:srgbClr val="C00000"/>
                </a:solidFill>
                <a:latin typeface="inherit"/>
                <a:ea typeface="Times New Roman" panose="02020603050405020304" pitchFamily="18" charset="0"/>
              </a:rPr>
              <a:t>Smooth running</a:t>
            </a:r>
            <a:r>
              <a:rPr lang="en-US" altLang="en-US" sz="2800" dirty="0">
                <a:solidFill>
                  <a:srgbClr val="C00000"/>
                </a:solidFill>
                <a:latin typeface="Georgia, serif"/>
                <a:ea typeface="Times New Roman" panose="02020603050405020304" pitchFamily="18" charset="0"/>
              </a:rPr>
              <a:t>: </a:t>
            </a:r>
            <a:r>
              <a:rPr lang="en-US" altLang="en-US" sz="2800" dirty="0">
                <a:solidFill>
                  <a:srgbClr val="555555"/>
                </a:solidFill>
                <a:latin typeface="Georgia, serif"/>
                <a:ea typeface="Times New Roman" panose="02020603050405020304" pitchFamily="18" charset="0"/>
              </a:rPr>
              <a:t>As he is the sole proprietor there will not be differences of opinions or disputes. It helps smooth running of the concern.</a:t>
            </a:r>
            <a:endParaRPr lang="en-US" altLang="en-US" sz="2000" dirty="0">
              <a:ea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C00000"/>
                </a:solidFill>
                <a:latin typeface="Georgia, serif"/>
                <a:ea typeface="Times New Roman" panose="02020603050405020304" pitchFamily="18" charset="0"/>
              </a:rPr>
              <a:t>8. </a:t>
            </a:r>
            <a:r>
              <a:rPr lang="en-US" altLang="en-US" sz="2800" b="1" u="sng" dirty="0">
                <a:solidFill>
                  <a:srgbClr val="C00000"/>
                </a:solidFill>
                <a:latin typeface="inherit"/>
                <a:ea typeface="Times New Roman" panose="02020603050405020304" pitchFamily="18" charset="0"/>
              </a:rPr>
              <a:t>Efficiency and economy</a:t>
            </a:r>
            <a:r>
              <a:rPr lang="en-US" altLang="en-US" sz="2800" dirty="0">
                <a:solidFill>
                  <a:srgbClr val="C00000"/>
                </a:solidFill>
                <a:latin typeface="Georgia, serif"/>
                <a:ea typeface="Times New Roman" panose="02020603050405020304" pitchFamily="18" charset="0"/>
              </a:rPr>
              <a:t>: </a:t>
            </a:r>
            <a:r>
              <a:rPr lang="en-US" altLang="en-US" sz="2800" dirty="0">
                <a:solidFill>
                  <a:srgbClr val="555555"/>
                </a:solidFill>
                <a:latin typeface="Georgia, serif"/>
                <a:ea typeface="Times New Roman" panose="02020603050405020304" pitchFamily="18" charset="0"/>
              </a:rPr>
              <a:t>The organization is a small one. He can have close supervision. He can reduce the costs of the management and all sorts of waste. Business can be run efficiently</a:t>
            </a:r>
            <a:r>
              <a:rPr lang="en-US" altLang="en-US" sz="2800" dirty="0" smtClean="0">
                <a:solidFill>
                  <a:srgbClr val="555555"/>
                </a:solidFill>
                <a:latin typeface="Georgia, serif"/>
                <a:ea typeface="Times New Roman" panose="02020603050405020304" pitchFamily="18" charset="0"/>
              </a:rPr>
              <a:t>.</a:t>
            </a:r>
            <a:endParaRPr lang="en-US" altLang="en-US" sz="20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3125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9E45-15E1-415F-826A-923EBC6AA80C}" type="datetime1">
              <a:rPr lang="en-US" smtClean="0"/>
              <a:t>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11201" y="449310"/>
            <a:ext cx="1101634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dirty="0" smtClean="0">
                <a:solidFill>
                  <a:srgbClr val="C00000"/>
                </a:solidFill>
                <a:latin typeface="Georgia, serif"/>
                <a:ea typeface="Times New Roman" panose="02020603050405020304" pitchFamily="18" charset="0"/>
              </a:rPr>
              <a:t>9</a:t>
            </a:r>
            <a:r>
              <a:rPr lang="en-US" altLang="en-US" sz="3600" dirty="0">
                <a:solidFill>
                  <a:srgbClr val="C00000"/>
                </a:solidFill>
                <a:latin typeface="Georgia, serif"/>
                <a:ea typeface="Times New Roman" panose="02020603050405020304" pitchFamily="18" charset="0"/>
              </a:rPr>
              <a:t>. </a:t>
            </a:r>
            <a:r>
              <a:rPr lang="en-US" altLang="en-US" sz="3600" b="1" u="sng" dirty="0">
                <a:solidFill>
                  <a:srgbClr val="C00000"/>
                </a:solidFill>
                <a:latin typeface="inherit"/>
                <a:ea typeface="Times New Roman" panose="02020603050405020304" pitchFamily="18" charset="0"/>
              </a:rPr>
              <a:t>Flexibility</a:t>
            </a:r>
            <a:r>
              <a:rPr lang="en-US" altLang="en-US" sz="3600" dirty="0">
                <a:solidFill>
                  <a:srgbClr val="C00000"/>
                </a:solidFill>
                <a:latin typeface="Georgia, serif"/>
                <a:ea typeface="Times New Roman" panose="02020603050405020304" pitchFamily="18" charset="0"/>
              </a:rPr>
              <a:t>: </a:t>
            </a:r>
            <a:r>
              <a:rPr lang="en-US" altLang="en-US" sz="3600" dirty="0">
                <a:solidFill>
                  <a:srgbClr val="555555"/>
                </a:solidFill>
                <a:latin typeface="Georgia, serif"/>
                <a:ea typeface="Times New Roman" panose="02020603050405020304" pitchFamily="18" charset="0"/>
              </a:rPr>
              <a:t>Changes in the business can be adopted at any time. Flexibility is facilitated by small investment. It can be shifted from place to place very easily.</a:t>
            </a:r>
            <a:endParaRPr lang="en-US" altLang="en-US" sz="2800" dirty="0">
              <a:ea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dirty="0">
                <a:solidFill>
                  <a:srgbClr val="C00000"/>
                </a:solidFill>
                <a:latin typeface="Georgia, serif"/>
                <a:ea typeface="Times New Roman" panose="02020603050405020304" pitchFamily="18" charset="0"/>
              </a:rPr>
              <a:t>10. </a:t>
            </a:r>
            <a:r>
              <a:rPr lang="en-US" altLang="en-US" sz="3600" b="1" u="sng" dirty="0">
                <a:solidFill>
                  <a:srgbClr val="C00000"/>
                </a:solidFill>
                <a:latin typeface="inherit"/>
                <a:ea typeface="Times New Roman" panose="02020603050405020304" pitchFamily="18" charset="0"/>
              </a:rPr>
              <a:t>Family training</a:t>
            </a:r>
            <a:r>
              <a:rPr lang="en-US" altLang="en-US" sz="3600" dirty="0">
                <a:solidFill>
                  <a:srgbClr val="C00000"/>
                </a:solidFill>
                <a:latin typeface="Georgia, serif"/>
                <a:ea typeface="Times New Roman" panose="02020603050405020304" pitchFamily="18" charset="0"/>
              </a:rPr>
              <a:t>: </a:t>
            </a:r>
            <a:r>
              <a:rPr lang="en-US" altLang="en-US" sz="3600" dirty="0">
                <a:solidFill>
                  <a:srgbClr val="555555"/>
                </a:solidFill>
                <a:latin typeface="Georgia, serif"/>
                <a:ea typeface="Times New Roman" panose="02020603050405020304" pitchFamily="18" charset="0"/>
              </a:rPr>
              <a:t>He takes the help from the members of his family in maintaining business. His children get training in the business activities.</a:t>
            </a:r>
            <a:endParaRPr lang="en-US" altLang="en-US" sz="2800" dirty="0">
              <a:ea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dirty="0">
                <a:solidFill>
                  <a:srgbClr val="C00000"/>
                </a:solidFill>
                <a:latin typeface="Georgia, serif"/>
                <a:ea typeface="Times New Roman" panose="02020603050405020304" pitchFamily="18" charset="0"/>
              </a:rPr>
              <a:t>11. </a:t>
            </a:r>
            <a:r>
              <a:rPr lang="en-US" altLang="en-US" sz="3600" b="1" u="sng" dirty="0">
                <a:solidFill>
                  <a:srgbClr val="C00000"/>
                </a:solidFill>
                <a:latin typeface="inherit"/>
                <a:ea typeface="Times New Roman" panose="02020603050405020304" pitchFamily="18" charset="0"/>
              </a:rPr>
              <a:t>Self employment</a:t>
            </a:r>
            <a:r>
              <a:rPr lang="en-US" altLang="en-US" sz="3600" dirty="0">
                <a:solidFill>
                  <a:srgbClr val="C00000"/>
                </a:solidFill>
                <a:latin typeface="Georgia, serif"/>
                <a:ea typeface="Times New Roman" panose="02020603050405020304" pitchFamily="18" charset="0"/>
              </a:rPr>
              <a:t>: </a:t>
            </a:r>
            <a:r>
              <a:rPr lang="en-US" altLang="en-US" sz="3600" dirty="0">
                <a:solidFill>
                  <a:srgbClr val="333333"/>
                </a:solidFill>
                <a:latin typeface="Georgia, serif"/>
                <a:ea typeface="Times New Roman" panose="02020603050405020304" pitchFamily="18" charset="0"/>
                <a:hlinkClick r:id="rId2"/>
              </a:rPr>
              <a:t>Small scale units</a:t>
            </a:r>
            <a:r>
              <a:rPr lang="en-US" altLang="en-US" sz="3600" dirty="0">
                <a:solidFill>
                  <a:srgbClr val="555555"/>
                </a:solidFill>
                <a:latin typeface="Georgia, serif"/>
                <a:ea typeface="Times New Roman" panose="02020603050405020304" pitchFamily="18" charset="0"/>
              </a:rPr>
              <a:t> can be easily started. Nationalized banks are also helping in this direction</a:t>
            </a:r>
            <a:r>
              <a:rPr lang="en-US" altLang="en-US" sz="3600" dirty="0" smtClean="0">
                <a:solidFill>
                  <a:srgbClr val="555555"/>
                </a:solidFill>
                <a:latin typeface="Georgia, serif"/>
                <a:ea typeface="Times New Roman" panose="02020603050405020304" pitchFamily="18" charset="0"/>
              </a:rPr>
              <a:t>.</a:t>
            </a:r>
            <a:endParaRPr lang="en-US" altLang="en-US" sz="28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5404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9E45-15E1-415F-826A-923EBC6AA80C}" type="datetime1">
              <a:rPr lang="en-US" smtClean="0"/>
              <a:t>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95086" y="629828"/>
            <a:ext cx="110018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dirty="0" smtClean="0">
                <a:solidFill>
                  <a:srgbClr val="C00000"/>
                </a:solidFill>
                <a:latin typeface="Georgia, serif"/>
                <a:ea typeface="Times New Roman" panose="02020603050405020304" pitchFamily="18" charset="0"/>
              </a:rPr>
              <a:t>12</a:t>
            </a:r>
            <a:r>
              <a:rPr lang="en-US" altLang="en-US" sz="4000" dirty="0">
                <a:solidFill>
                  <a:srgbClr val="C00000"/>
                </a:solidFill>
                <a:latin typeface="Georgia, serif"/>
                <a:ea typeface="Times New Roman" panose="02020603050405020304" pitchFamily="18" charset="0"/>
              </a:rPr>
              <a:t>. </a:t>
            </a:r>
            <a:r>
              <a:rPr lang="en-US" altLang="en-US" sz="4000" b="1" u="sng" dirty="0">
                <a:solidFill>
                  <a:srgbClr val="C00000"/>
                </a:solidFill>
                <a:latin typeface="inherit"/>
                <a:ea typeface="Times New Roman" panose="02020603050405020304" pitchFamily="18" charset="0"/>
              </a:rPr>
              <a:t>Social advantages</a:t>
            </a:r>
            <a:r>
              <a:rPr lang="en-US" altLang="en-US" sz="4000" dirty="0">
                <a:solidFill>
                  <a:srgbClr val="C00000"/>
                </a:solidFill>
                <a:latin typeface="Georgia, serif"/>
                <a:ea typeface="Times New Roman" panose="02020603050405020304" pitchFamily="18" charset="0"/>
              </a:rPr>
              <a:t>: </a:t>
            </a:r>
            <a:r>
              <a:rPr lang="en-US" altLang="en-US" sz="4000" dirty="0">
                <a:solidFill>
                  <a:srgbClr val="555555"/>
                </a:solidFill>
                <a:latin typeface="Georgia, serif"/>
                <a:ea typeface="Times New Roman" panose="02020603050405020304" pitchFamily="18" charset="0"/>
              </a:rPr>
              <a:t>It provides opportunities to a number of individuals. Many can become entrepreneurs with limited resources.</a:t>
            </a:r>
            <a:endParaRPr lang="en-US" altLang="en-US" sz="3200" dirty="0">
              <a:ea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dirty="0">
                <a:solidFill>
                  <a:srgbClr val="C00000"/>
                </a:solidFill>
                <a:latin typeface="Georgia, serif"/>
                <a:ea typeface="Times New Roman" panose="02020603050405020304" pitchFamily="18" charset="0"/>
              </a:rPr>
              <a:t>13. </a:t>
            </a:r>
            <a:r>
              <a:rPr lang="en-US" altLang="en-US" sz="4000" b="1" u="sng" dirty="0">
                <a:solidFill>
                  <a:srgbClr val="C00000"/>
                </a:solidFill>
                <a:latin typeface="inherit"/>
                <a:ea typeface="Times New Roman" panose="02020603050405020304" pitchFamily="18" charset="0"/>
              </a:rPr>
              <a:t>Tax advantages</a:t>
            </a:r>
            <a:r>
              <a:rPr lang="en-US" altLang="en-US" sz="4000" dirty="0">
                <a:solidFill>
                  <a:srgbClr val="C00000"/>
                </a:solidFill>
                <a:latin typeface="Georgia, serif"/>
                <a:ea typeface="Times New Roman" panose="02020603050405020304" pitchFamily="18" charset="0"/>
              </a:rPr>
              <a:t>: </a:t>
            </a:r>
            <a:r>
              <a:rPr lang="en-US" altLang="en-US" sz="4000" dirty="0">
                <a:solidFill>
                  <a:srgbClr val="555555"/>
                </a:solidFill>
                <a:latin typeface="Georgia, serif"/>
                <a:ea typeface="Times New Roman" panose="02020603050405020304" pitchFamily="18" charset="0"/>
              </a:rPr>
              <a:t>Income tax is imposed on the personal income of the sole trader, but not on the profits of the concern. Hence it is advantageous.</a:t>
            </a:r>
            <a:endParaRPr lang="en-US" altLang="en-US" sz="32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6288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5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3205</TotalTime>
  <Words>196</Words>
  <Application>Microsoft Office PowerPoint</Application>
  <PresentationFormat>Widescreen</PresentationFormat>
  <Paragraphs>87</Paragraphs>
  <Slides>17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Calibri Light</vt:lpstr>
      <vt:lpstr>Georgia, serif</vt:lpstr>
      <vt:lpstr>inherit</vt:lpstr>
      <vt:lpstr>NikoshBAN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AUSC</dc:creator>
  <cp:lastModifiedBy>AUSC</cp:lastModifiedBy>
  <cp:revision>214</cp:revision>
  <dcterms:created xsi:type="dcterms:W3CDTF">2019-05-05T01:02:54Z</dcterms:created>
  <dcterms:modified xsi:type="dcterms:W3CDTF">2020-02-16T03:40:22Z</dcterms:modified>
</cp:coreProperties>
</file>