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7" r:id="rId2"/>
    <p:sldId id="257" r:id="rId3"/>
    <p:sldId id="258" r:id="rId4"/>
    <p:sldId id="293" r:id="rId5"/>
    <p:sldId id="260" r:id="rId6"/>
    <p:sldId id="278" r:id="rId7"/>
    <p:sldId id="295" r:id="rId8"/>
    <p:sldId id="282" r:id="rId9"/>
    <p:sldId id="283" r:id="rId10"/>
    <p:sldId id="284" r:id="rId11"/>
    <p:sldId id="296" r:id="rId12"/>
    <p:sldId id="297" r:id="rId13"/>
    <p:sldId id="298" r:id="rId14"/>
    <p:sldId id="299" r:id="rId15"/>
    <p:sldId id="300" r:id="rId16"/>
    <p:sldId id="301" r:id="rId17"/>
    <p:sldId id="288" r:id="rId18"/>
    <p:sldId id="289" r:id="rId19"/>
    <p:sldId id="302" r:id="rId20"/>
    <p:sldId id="294" r:id="rId21"/>
    <p:sldId id="290" r:id="rId22"/>
    <p:sldId id="291" r:id="rId23"/>
    <p:sldId id="267" r:id="rId24"/>
    <p:sldId id="268" r:id="rId25"/>
    <p:sldId id="269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54" d="100"/>
          <a:sy n="54" d="100"/>
        </p:scale>
        <p:origin x="9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4DB85-2B09-408C-83FF-4E247045F070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BBB2B7-547D-4781-9B53-FF4B24C881F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স্থায়ী সম্পদ</a:t>
          </a:r>
          <a:endParaRPr lang="en-US" dirty="0"/>
        </a:p>
      </dgm:t>
    </dgm:pt>
    <dgm:pt modelId="{582DE559-B952-44F8-B439-F7D5071086ED}" type="parTrans" cxnId="{A1C66B4B-75C4-429E-8225-B9FE93F12F43}">
      <dgm:prSet/>
      <dgm:spPr/>
      <dgm:t>
        <a:bodyPr/>
        <a:lstStyle/>
        <a:p>
          <a:endParaRPr lang="en-US"/>
        </a:p>
      </dgm:t>
    </dgm:pt>
    <dgm:pt modelId="{53A5D96B-6BE6-457F-AF7F-774B044A941A}" type="sibTrans" cxnId="{A1C66B4B-75C4-429E-8225-B9FE93F12F43}">
      <dgm:prSet/>
      <dgm:spPr/>
      <dgm:t>
        <a:bodyPr/>
        <a:lstStyle/>
        <a:p>
          <a:endParaRPr lang="en-US"/>
        </a:p>
      </dgm:t>
    </dgm:pt>
    <dgm:pt modelId="{F0097A5F-3EBB-4BDD-82A2-25F40E93869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দৃশ্যমান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591DF03-D445-4858-82FF-93E78CE61ABE}" type="parTrans" cxnId="{75EC00FE-50C1-433E-B7BA-D601502EDCBC}">
      <dgm:prSet/>
      <dgm:spPr/>
      <dgm:t>
        <a:bodyPr/>
        <a:lstStyle/>
        <a:p>
          <a:endParaRPr lang="en-US"/>
        </a:p>
      </dgm:t>
    </dgm:pt>
    <dgm:pt modelId="{27DCCCDD-63E6-4CE7-A2A0-84051484D5D3}" type="sibTrans" cxnId="{75EC00FE-50C1-433E-B7BA-D601502EDCBC}">
      <dgm:prSet/>
      <dgm:spPr/>
      <dgm:t>
        <a:bodyPr/>
        <a:lstStyle/>
        <a:p>
          <a:endParaRPr lang="en-US"/>
        </a:p>
      </dgm:t>
    </dgm:pt>
    <dgm:pt modelId="{B807B9B2-06E4-4382-992A-4FE25CC4C80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অদৃশ্যমান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dirty="0"/>
        </a:p>
      </dgm:t>
    </dgm:pt>
    <dgm:pt modelId="{A79C8EC8-5049-4039-8491-9C448628F8BF}" type="parTrans" cxnId="{A881A73A-ACB3-4DC6-AB50-5F1D213B0FC6}">
      <dgm:prSet/>
      <dgm:spPr/>
      <dgm:t>
        <a:bodyPr/>
        <a:lstStyle/>
        <a:p>
          <a:endParaRPr lang="en-US"/>
        </a:p>
      </dgm:t>
    </dgm:pt>
    <dgm:pt modelId="{207FD97C-22B1-4E4D-8A3C-D940C20D863D}" type="sibTrans" cxnId="{A881A73A-ACB3-4DC6-AB50-5F1D213B0FC6}">
      <dgm:prSet/>
      <dgm:spPr/>
      <dgm:t>
        <a:bodyPr/>
        <a:lstStyle/>
        <a:p>
          <a:endParaRPr lang="en-US"/>
        </a:p>
      </dgm:t>
    </dgm:pt>
    <dgm:pt modelId="{2D4536D3-5FF7-41FD-A2C2-BE7DB5A4571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প্রাকৃতিক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dirty="0"/>
        </a:p>
      </dgm:t>
    </dgm:pt>
    <dgm:pt modelId="{508131FD-4C4E-48FE-96FE-544A30CB3A50}" type="sibTrans" cxnId="{5EFF5AD4-80A1-424F-81D6-3A3252783A44}">
      <dgm:prSet/>
      <dgm:spPr/>
      <dgm:t>
        <a:bodyPr/>
        <a:lstStyle/>
        <a:p>
          <a:endParaRPr lang="en-US"/>
        </a:p>
      </dgm:t>
    </dgm:pt>
    <dgm:pt modelId="{402B153C-3F1F-456F-8553-0317A0E694DC}" type="parTrans" cxnId="{5EFF5AD4-80A1-424F-81D6-3A3252783A44}">
      <dgm:prSet/>
      <dgm:spPr/>
      <dgm:t>
        <a:bodyPr/>
        <a:lstStyle/>
        <a:p>
          <a:endParaRPr lang="en-US"/>
        </a:p>
      </dgm:t>
    </dgm:pt>
    <dgm:pt modelId="{7A903DAF-02CD-438C-8188-5932652C6864}" type="pres">
      <dgm:prSet presAssocID="{4E84DB85-2B09-408C-83FF-4E247045F0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7E3F1-0162-47C3-88E4-681DD12A7D62}" type="pres">
      <dgm:prSet presAssocID="{D7BBB2B7-547D-4781-9B53-FF4B24C881F1}" presName="centerShape" presStyleLbl="node0" presStyleIdx="0" presStyleCnt="1" custAng="21057100"/>
      <dgm:spPr/>
      <dgm:t>
        <a:bodyPr/>
        <a:lstStyle/>
        <a:p>
          <a:endParaRPr lang="en-US"/>
        </a:p>
      </dgm:t>
    </dgm:pt>
    <dgm:pt modelId="{F383EE86-4B70-485D-8AD5-49D555BB0DBD}" type="pres">
      <dgm:prSet presAssocID="{4591DF03-D445-4858-82FF-93E78CE61ABE}" presName="Name9" presStyleLbl="parChTrans1D2" presStyleIdx="0" presStyleCnt="3"/>
      <dgm:spPr/>
      <dgm:t>
        <a:bodyPr/>
        <a:lstStyle/>
        <a:p>
          <a:endParaRPr lang="en-US"/>
        </a:p>
      </dgm:t>
    </dgm:pt>
    <dgm:pt modelId="{92FC333A-5700-4FC4-B827-CD95ADFDB761}" type="pres">
      <dgm:prSet presAssocID="{4591DF03-D445-4858-82FF-93E78CE61AB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62C14CB-15C8-4F96-A97B-730041BB6B6D}" type="pres">
      <dgm:prSet presAssocID="{F0097A5F-3EBB-4BDD-82A2-25F40E9386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3357D-E437-4C16-A216-5835A039142B}" type="pres">
      <dgm:prSet presAssocID="{A79C8EC8-5049-4039-8491-9C448628F8BF}" presName="Name9" presStyleLbl="parChTrans1D2" presStyleIdx="1" presStyleCnt="3"/>
      <dgm:spPr/>
      <dgm:t>
        <a:bodyPr/>
        <a:lstStyle/>
        <a:p>
          <a:endParaRPr lang="en-US"/>
        </a:p>
      </dgm:t>
    </dgm:pt>
    <dgm:pt modelId="{DFF9F3A5-BB96-494A-97BA-426AF1DEB8EF}" type="pres">
      <dgm:prSet presAssocID="{A79C8EC8-5049-4039-8491-9C448628F8B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FBBD768-6FB3-46B8-A5CE-10AF8A0E2C1D}" type="pres">
      <dgm:prSet presAssocID="{B807B9B2-06E4-4382-992A-4FE25CC4C8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33BA1-24A6-45F6-9CDD-A252608EAB65}" type="pres">
      <dgm:prSet presAssocID="{402B153C-3F1F-456F-8553-0317A0E694DC}" presName="Name9" presStyleLbl="parChTrans1D2" presStyleIdx="2" presStyleCnt="3"/>
      <dgm:spPr/>
      <dgm:t>
        <a:bodyPr/>
        <a:lstStyle/>
        <a:p>
          <a:endParaRPr lang="en-US"/>
        </a:p>
      </dgm:t>
    </dgm:pt>
    <dgm:pt modelId="{6988F127-09EA-4FD9-9FCF-B49E6DAED8AF}" type="pres">
      <dgm:prSet presAssocID="{402B153C-3F1F-456F-8553-0317A0E694D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528132A-CCB4-4F14-9F05-52244A84AB35}" type="pres">
      <dgm:prSet presAssocID="{2D4536D3-5FF7-41FD-A2C2-BE7DB5A457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EC00FE-50C1-433E-B7BA-D601502EDCBC}" srcId="{D7BBB2B7-547D-4781-9B53-FF4B24C881F1}" destId="{F0097A5F-3EBB-4BDD-82A2-25F40E938694}" srcOrd="0" destOrd="0" parTransId="{4591DF03-D445-4858-82FF-93E78CE61ABE}" sibTransId="{27DCCCDD-63E6-4CE7-A2A0-84051484D5D3}"/>
    <dgm:cxn modelId="{BFC37A0B-185B-4A30-B4B1-4E5E54025296}" type="presOf" srcId="{B807B9B2-06E4-4382-992A-4FE25CC4C802}" destId="{EFBBD768-6FB3-46B8-A5CE-10AF8A0E2C1D}" srcOrd="0" destOrd="0" presId="urn:microsoft.com/office/officeart/2005/8/layout/radial1"/>
    <dgm:cxn modelId="{A1C66B4B-75C4-429E-8225-B9FE93F12F43}" srcId="{4E84DB85-2B09-408C-83FF-4E247045F070}" destId="{D7BBB2B7-547D-4781-9B53-FF4B24C881F1}" srcOrd="0" destOrd="0" parTransId="{582DE559-B952-44F8-B439-F7D5071086ED}" sibTransId="{53A5D96B-6BE6-457F-AF7F-774B044A941A}"/>
    <dgm:cxn modelId="{1C6A936A-E464-4450-A775-EA5D2BA26D5D}" type="presOf" srcId="{2D4536D3-5FF7-41FD-A2C2-BE7DB5A45712}" destId="{0528132A-CCB4-4F14-9F05-52244A84AB35}" srcOrd="0" destOrd="0" presId="urn:microsoft.com/office/officeart/2005/8/layout/radial1"/>
    <dgm:cxn modelId="{A881A73A-ACB3-4DC6-AB50-5F1D213B0FC6}" srcId="{D7BBB2B7-547D-4781-9B53-FF4B24C881F1}" destId="{B807B9B2-06E4-4382-992A-4FE25CC4C802}" srcOrd="1" destOrd="0" parTransId="{A79C8EC8-5049-4039-8491-9C448628F8BF}" sibTransId="{207FD97C-22B1-4E4D-8A3C-D940C20D863D}"/>
    <dgm:cxn modelId="{84788D67-E861-48FC-B6F6-42054C3A2DAE}" type="presOf" srcId="{F0097A5F-3EBB-4BDD-82A2-25F40E938694}" destId="{362C14CB-15C8-4F96-A97B-730041BB6B6D}" srcOrd="0" destOrd="0" presId="urn:microsoft.com/office/officeart/2005/8/layout/radial1"/>
    <dgm:cxn modelId="{15C90CB5-574A-4571-8C41-50F98FC0D1FB}" type="presOf" srcId="{A79C8EC8-5049-4039-8491-9C448628F8BF}" destId="{DFF9F3A5-BB96-494A-97BA-426AF1DEB8EF}" srcOrd="1" destOrd="0" presId="urn:microsoft.com/office/officeart/2005/8/layout/radial1"/>
    <dgm:cxn modelId="{37A7952E-C5BF-4B98-A216-2957A7DEBAA3}" type="presOf" srcId="{402B153C-3F1F-456F-8553-0317A0E694DC}" destId="{B4433BA1-24A6-45F6-9CDD-A252608EAB65}" srcOrd="0" destOrd="0" presId="urn:microsoft.com/office/officeart/2005/8/layout/radial1"/>
    <dgm:cxn modelId="{B299B14A-AD98-482F-A547-4EE7CAF3A796}" type="presOf" srcId="{A79C8EC8-5049-4039-8491-9C448628F8BF}" destId="{4113357D-E437-4C16-A216-5835A039142B}" srcOrd="0" destOrd="0" presId="urn:microsoft.com/office/officeart/2005/8/layout/radial1"/>
    <dgm:cxn modelId="{377A8117-27BF-4CFC-8C0C-8B5D872C7C6A}" type="presOf" srcId="{4591DF03-D445-4858-82FF-93E78CE61ABE}" destId="{92FC333A-5700-4FC4-B827-CD95ADFDB761}" srcOrd="1" destOrd="0" presId="urn:microsoft.com/office/officeart/2005/8/layout/radial1"/>
    <dgm:cxn modelId="{C6A0F581-4CB0-4D1C-BC65-641459697CD4}" type="presOf" srcId="{402B153C-3F1F-456F-8553-0317A0E694DC}" destId="{6988F127-09EA-4FD9-9FCF-B49E6DAED8AF}" srcOrd="1" destOrd="0" presId="urn:microsoft.com/office/officeart/2005/8/layout/radial1"/>
    <dgm:cxn modelId="{D8E8F827-33C9-4065-8F47-411110643582}" type="presOf" srcId="{D7BBB2B7-547D-4781-9B53-FF4B24C881F1}" destId="{F0F7E3F1-0162-47C3-88E4-681DD12A7D62}" srcOrd="0" destOrd="0" presId="urn:microsoft.com/office/officeart/2005/8/layout/radial1"/>
    <dgm:cxn modelId="{F56BF3A5-3A1D-45E4-9C37-DA4980999C17}" type="presOf" srcId="{4E84DB85-2B09-408C-83FF-4E247045F070}" destId="{7A903DAF-02CD-438C-8188-5932652C6864}" srcOrd="0" destOrd="0" presId="urn:microsoft.com/office/officeart/2005/8/layout/radial1"/>
    <dgm:cxn modelId="{FC693C24-E3EC-4D27-93F2-2D7D0F7024CB}" type="presOf" srcId="{4591DF03-D445-4858-82FF-93E78CE61ABE}" destId="{F383EE86-4B70-485D-8AD5-49D555BB0DBD}" srcOrd="0" destOrd="0" presId="urn:microsoft.com/office/officeart/2005/8/layout/radial1"/>
    <dgm:cxn modelId="{5EFF5AD4-80A1-424F-81D6-3A3252783A44}" srcId="{D7BBB2B7-547D-4781-9B53-FF4B24C881F1}" destId="{2D4536D3-5FF7-41FD-A2C2-BE7DB5A45712}" srcOrd="2" destOrd="0" parTransId="{402B153C-3F1F-456F-8553-0317A0E694DC}" sibTransId="{508131FD-4C4E-48FE-96FE-544A30CB3A50}"/>
    <dgm:cxn modelId="{9AEEE6CE-F397-4007-B867-C1018A301C91}" type="presParOf" srcId="{7A903DAF-02CD-438C-8188-5932652C6864}" destId="{F0F7E3F1-0162-47C3-88E4-681DD12A7D62}" srcOrd="0" destOrd="0" presId="urn:microsoft.com/office/officeart/2005/8/layout/radial1"/>
    <dgm:cxn modelId="{2FAE39CB-551A-4BE7-95B9-8D166D91D98B}" type="presParOf" srcId="{7A903DAF-02CD-438C-8188-5932652C6864}" destId="{F383EE86-4B70-485D-8AD5-49D555BB0DBD}" srcOrd="1" destOrd="0" presId="urn:microsoft.com/office/officeart/2005/8/layout/radial1"/>
    <dgm:cxn modelId="{31B0A33B-AC72-4C26-B509-66704B84528D}" type="presParOf" srcId="{F383EE86-4B70-485D-8AD5-49D555BB0DBD}" destId="{92FC333A-5700-4FC4-B827-CD95ADFDB761}" srcOrd="0" destOrd="0" presId="urn:microsoft.com/office/officeart/2005/8/layout/radial1"/>
    <dgm:cxn modelId="{F886220A-37B3-437C-B8EB-EB089FF71EC7}" type="presParOf" srcId="{7A903DAF-02CD-438C-8188-5932652C6864}" destId="{362C14CB-15C8-4F96-A97B-730041BB6B6D}" srcOrd="2" destOrd="0" presId="urn:microsoft.com/office/officeart/2005/8/layout/radial1"/>
    <dgm:cxn modelId="{9512553C-FF7F-41F0-B63F-463F01AB475D}" type="presParOf" srcId="{7A903DAF-02CD-438C-8188-5932652C6864}" destId="{4113357D-E437-4C16-A216-5835A039142B}" srcOrd="3" destOrd="0" presId="urn:microsoft.com/office/officeart/2005/8/layout/radial1"/>
    <dgm:cxn modelId="{37753ABA-EBA1-4CA1-BF68-3F998368DDD0}" type="presParOf" srcId="{4113357D-E437-4C16-A216-5835A039142B}" destId="{DFF9F3A5-BB96-494A-97BA-426AF1DEB8EF}" srcOrd="0" destOrd="0" presId="urn:microsoft.com/office/officeart/2005/8/layout/radial1"/>
    <dgm:cxn modelId="{52E9C6D1-D4F8-4DC0-B2DE-DAE9D5E8172B}" type="presParOf" srcId="{7A903DAF-02CD-438C-8188-5932652C6864}" destId="{EFBBD768-6FB3-46B8-A5CE-10AF8A0E2C1D}" srcOrd="4" destOrd="0" presId="urn:microsoft.com/office/officeart/2005/8/layout/radial1"/>
    <dgm:cxn modelId="{C9A1CBA9-6768-4911-8190-2AC90785F43A}" type="presParOf" srcId="{7A903DAF-02CD-438C-8188-5932652C6864}" destId="{B4433BA1-24A6-45F6-9CDD-A252608EAB65}" srcOrd="5" destOrd="0" presId="urn:microsoft.com/office/officeart/2005/8/layout/radial1"/>
    <dgm:cxn modelId="{B6B06FB0-696D-4875-A58E-74562D1C344A}" type="presParOf" srcId="{B4433BA1-24A6-45F6-9CDD-A252608EAB65}" destId="{6988F127-09EA-4FD9-9FCF-B49E6DAED8AF}" srcOrd="0" destOrd="0" presId="urn:microsoft.com/office/officeart/2005/8/layout/radial1"/>
    <dgm:cxn modelId="{C2B321BE-2133-4A48-BBD4-828657CEC574}" type="presParOf" srcId="{7A903DAF-02CD-438C-8188-5932652C6864}" destId="{0528132A-CCB4-4F14-9F05-52244A84AB3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7E3F1-0162-47C3-88E4-681DD12A7D62}">
      <dsp:nvSpPr>
        <dsp:cNvPr id="0" name=""/>
        <dsp:cNvSpPr/>
      </dsp:nvSpPr>
      <dsp:spPr>
        <a:xfrm rot="21057100">
          <a:off x="2994514" y="2619864"/>
          <a:ext cx="2011970" cy="20119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স্থায়ী সম্পদ</a:t>
          </a:r>
          <a:endParaRPr lang="en-US" sz="4800" kern="1200" dirty="0"/>
        </a:p>
      </dsp:txBody>
      <dsp:txXfrm>
        <a:off x="3289160" y="2914510"/>
        <a:ext cx="1422678" cy="1422678"/>
      </dsp:txXfrm>
    </dsp:sp>
    <dsp:sp modelId="{F383EE86-4B70-485D-8AD5-49D555BB0DBD}">
      <dsp:nvSpPr>
        <dsp:cNvPr id="0" name=""/>
        <dsp:cNvSpPr/>
      </dsp:nvSpPr>
      <dsp:spPr>
        <a:xfrm rot="16200000">
          <a:off x="3698386" y="2295118"/>
          <a:ext cx="604227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604227" y="226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5394" y="2302644"/>
        <a:ext cx="30211" cy="30211"/>
      </dsp:txXfrm>
    </dsp:sp>
    <dsp:sp modelId="{362C14CB-15C8-4F96-A97B-730041BB6B6D}">
      <dsp:nvSpPr>
        <dsp:cNvPr id="0" name=""/>
        <dsp:cNvSpPr/>
      </dsp:nvSpPr>
      <dsp:spPr>
        <a:xfrm>
          <a:off x="2994514" y="3666"/>
          <a:ext cx="2011970" cy="20119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দৃশ্যমান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289160" y="298312"/>
        <a:ext cx="1422678" cy="1422678"/>
      </dsp:txXfrm>
    </dsp:sp>
    <dsp:sp modelId="{4113357D-E437-4C16-A216-5835A039142B}">
      <dsp:nvSpPr>
        <dsp:cNvPr id="0" name=""/>
        <dsp:cNvSpPr/>
      </dsp:nvSpPr>
      <dsp:spPr>
        <a:xfrm rot="1800000">
          <a:off x="4831233" y="4257266"/>
          <a:ext cx="604227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604227" y="226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8240" y="4264792"/>
        <a:ext cx="30211" cy="30211"/>
      </dsp:txXfrm>
    </dsp:sp>
    <dsp:sp modelId="{EFBBD768-6FB3-46B8-A5CE-10AF8A0E2C1D}">
      <dsp:nvSpPr>
        <dsp:cNvPr id="0" name=""/>
        <dsp:cNvSpPr/>
      </dsp:nvSpPr>
      <dsp:spPr>
        <a:xfrm>
          <a:off x="5260208" y="3927962"/>
          <a:ext cx="2011970" cy="201197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অদৃশ্যমান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sz="3600" kern="1200" dirty="0"/>
        </a:p>
      </dsp:txBody>
      <dsp:txXfrm>
        <a:off x="5554854" y="4222608"/>
        <a:ext cx="1422678" cy="1422678"/>
      </dsp:txXfrm>
    </dsp:sp>
    <dsp:sp modelId="{B4433BA1-24A6-45F6-9CDD-A252608EAB65}">
      <dsp:nvSpPr>
        <dsp:cNvPr id="0" name=""/>
        <dsp:cNvSpPr/>
      </dsp:nvSpPr>
      <dsp:spPr>
        <a:xfrm rot="9000000">
          <a:off x="2565539" y="4257266"/>
          <a:ext cx="604227" cy="45263"/>
        </a:xfrm>
        <a:custGeom>
          <a:avLst/>
          <a:gdLst/>
          <a:ahLst/>
          <a:cxnLst/>
          <a:rect l="0" t="0" r="0" b="0"/>
          <a:pathLst>
            <a:path>
              <a:moveTo>
                <a:pt x="0" y="22631"/>
              </a:moveTo>
              <a:lnTo>
                <a:pt x="604227" y="226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52547" y="4264792"/>
        <a:ext cx="30211" cy="30211"/>
      </dsp:txXfrm>
    </dsp:sp>
    <dsp:sp modelId="{0528132A-CCB4-4F14-9F05-52244A84AB35}">
      <dsp:nvSpPr>
        <dsp:cNvPr id="0" name=""/>
        <dsp:cNvSpPr/>
      </dsp:nvSpPr>
      <dsp:spPr>
        <a:xfrm>
          <a:off x="728821" y="3927962"/>
          <a:ext cx="2011970" cy="201197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প্রাকৃতিক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sz="3600" kern="1200" dirty="0"/>
        </a:p>
      </dsp:txBody>
      <dsp:txXfrm>
        <a:off x="1023467" y="4222608"/>
        <a:ext cx="1422678" cy="1422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9DA08-D464-4E4A-9DE5-B9064C30034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FA707-638A-4BCC-8308-01B99393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0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FA707-638A-4BCC-8308-01B993939D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189B-FBA8-4913-A4EF-0EFAA14588A2}" type="datetime1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617F-F986-485F-A9E6-776256FFC15D}" type="datetime1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2685-5418-4265-B5C5-82A5F28BD448}" type="datetime1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7782-C113-4B50-BBC7-1FD4FC6FCB30}" type="datetime1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CB45-A639-4E7E-89E2-B444E53456BC}" type="datetime1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8C-467A-4C85-ADB6-ED28A14C4855}" type="datetime1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FA8-2F72-43D4-A35B-8FC155AA7D94}" type="datetime1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707E-2AB2-4A18-820F-BBCFBB8CFCFD}" type="datetime1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E68C-1D00-4512-89CD-D2DAE4EA5C06}" type="datetime1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B24C-BFE9-4C5A-9B6E-87786DEFB4FD}" type="datetime1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B102-0722-4521-BD80-72CDF85167D5}" type="datetime1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AE35-6FBA-4372-9B07-10E0F2CC4E45}" type="datetime1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s-holding-welcome-sign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" y="228600"/>
            <a:ext cx="9132629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429000"/>
            <a:ext cx="396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ynwood-furnitur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05800" cy="5449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7912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ice equip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784650" cy="4492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715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অফিস সরঞ্জাম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meen-phone logo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4343400" cy="42672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অদৃশ্যমান সম্পদের ধারনা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943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ট্রেডমার্ক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 সব সম্পত্তির বাহ্যিক অবস্থান নাই অর্থাৎ যে সম্পত্তি ধরা-ছোয়া যায় না তাকে 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অদৃশ্যমান সম্পদ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বলে। </a:t>
            </a:r>
          </a:p>
          <a:p>
            <a:pPr>
              <a:buNone/>
            </a:pP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 বাস্তব অস্তিত্ব না থাকলেও অর্থনৈতিক ও ব্যবসায়িক মূল্য আছে।</a:t>
            </a:r>
          </a:p>
          <a:p>
            <a:pPr>
              <a:buNone/>
            </a:pP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ke_disc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399" y="1905000"/>
            <a:ext cx="3865883" cy="3234531"/>
          </a:xfrm>
        </p:spPr>
      </p:pic>
      <p:pic>
        <p:nvPicPr>
          <p:cNvPr id="5" name="Content Placeholder 4" descr="google-logo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88" y="1905000"/>
            <a:ext cx="4813895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5481704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ট্রেডনাম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phone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199" y="1676400"/>
            <a:ext cx="4210455" cy="3733800"/>
          </a:xfrm>
        </p:spPr>
      </p:pic>
      <p:pic>
        <p:nvPicPr>
          <p:cNvPr id="7" name="Content Placeholder 6" descr="samsung-galaxy-s5-g900f-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676400"/>
            <a:ext cx="4038600" cy="3473196"/>
          </a:xfrm>
        </p:spPr>
      </p:pic>
      <p:sp>
        <p:nvSpPr>
          <p:cNvPr id="9" name="TextBox 8"/>
          <p:cNvSpPr txBox="1"/>
          <p:nvPr/>
        </p:nvSpPr>
        <p:spPr>
          <a:xfrm>
            <a:off x="3048000" y="56388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সুনাম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copyright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1752600"/>
            <a:ext cx="3291679" cy="3434182"/>
          </a:xfrm>
        </p:spPr>
      </p:pic>
      <p:pic>
        <p:nvPicPr>
          <p:cNvPr id="11" name="Picture 10" descr="MJ_Bad_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2381250" cy="3171825"/>
          </a:xfrm>
          <a:prstGeom prst="rect">
            <a:avLst/>
          </a:prstGeom>
        </p:spPr>
      </p:pic>
      <p:pic>
        <p:nvPicPr>
          <p:cNvPr id="10" name="Content Placeholder 9" descr="blue-book-preview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905000" y="2286000"/>
            <a:ext cx="3078367" cy="2895600"/>
          </a:xfrm>
        </p:spPr>
      </p:pic>
      <p:sp>
        <p:nvSpPr>
          <p:cNvPr id="12" name="TextBox 11"/>
          <p:cNvSpPr txBox="1"/>
          <p:nvPr/>
        </p:nvSpPr>
        <p:spPr>
          <a:xfrm>
            <a:off x="3276600" y="561066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কপিরাইট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প্রাকৃতিক সম্পদের ধারনা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943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তেল ক্ষেত্র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 সব সম্পদ সরাসরি প্রকৃতি প্রদত্ত যা রূপান্তর না করেই ব্যবহার করা যায় তাকে 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oil f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4235149" cy="3505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udi-Aramco-g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3660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5692724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গ্যাস ফিল্ড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s-why-matter_63516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70104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543836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বনজ সম্পদ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l-Mini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1374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72672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কয়লা খনি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381000"/>
            <a:ext cx="30480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algn="ctr">
              <a:buNone/>
            </a:pPr>
            <a:endParaRPr lang="bn-BD" sz="1800" b="1" u="sng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3600" b="1" u="sng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2400" b="1" u="sng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জাবের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চাতল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বাগহাটা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কলেজ।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কটিয়াদী,কিশোরগঞ্জ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9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algn="ctr">
              <a:buNone/>
            </a:pPr>
            <a:endParaRPr lang="bn-BD" sz="2000" b="1" u="sng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BD" sz="3600" u="sng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(ব্যবসায় শিক্ষা শাখা)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হিসাববিজ্ঞান (১ম পত্র)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 ১১ ফেব্রুয়ারী,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অবচয় কী?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projecto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1600200"/>
            <a:ext cx="4762500" cy="3276600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4724400" y="1981200"/>
            <a:ext cx="2286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24400" y="2514600"/>
            <a:ext cx="2362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2819400"/>
            <a:ext cx="2362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24400" y="2895600"/>
            <a:ext cx="2286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2971800"/>
            <a:ext cx="2286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86600" y="16002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39000" y="22860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09504" y="3030792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86600" y="38100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68121" y="1600200"/>
            <a:ext cx="41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200" y="2286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2996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3810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" y="5334000"/>
            <a:ext cx="8229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 ব্যয় তার আনুমানিক আয়ুস্কালের মধ্যে যুক্তিসংগত ভাবে  বন্টন করে দেওয়ার প্রক্রিয়াই হলো অবচয়।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24800" y="1600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১০,০০০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01000" y="23430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১০,০০০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1000" y="3124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১০,০০০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4800" y="3962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১০,০০০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4495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মোট ব্যয় ৪০,০০০ টাকা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3" grpId="0" animBg="1"/>
      <p:bldP spid="34" grpId="0"/>
      <p:bldP spid="35" grpId="0"/>
      <p:bldP spid="36" grpId="0"/>
      <p:bldP spid="37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486400" cy="944562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অবচয় ধার্যের কারণঃ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প্রতিষ্ঠানের সঠিক লাভ ক্ষতি নির্ণয় করা।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সম্পদের ব্যয় তার আয়ুষ্কালের মধ্যে বন্টন করা।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ব্যবহার জনিত ক্ষয়।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সময়ের আবর্তন।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সরাসরি সম্পদের ভোগ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সম্পদের অপ্রচলন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অবচয় ধার্যের গুরুত্বপূর্ণ পদ্ধতিঃ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স্থিরকিস্তি পদ্ধতি</a:t>
            </a:r>
          </a:p>
          <a:p>
            <a:pPr marL="514350" indent="-514350">
              <a:buFont typeface="+mj-lt"/>
              <a:buAutoNum type="arabicParenR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ক্রমহ্রাসমান জের পদ্ধতি</a:t>
            </a:r>
          </a:p>
          <a:p>
            <a:pPr marL="514350" indent="-514350">
              <a:buFont typeface="+mj-lt"/>
              <a:buAutoNum type="arabicParenR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বর্ষ সংখ্যা সমষ্টি পদ্ধতি</a:t>
            </a:r>
          </a:p>
          <a:p>
            <a:pPr marL="514350" indent="-514350">
              <a:buFont typeface="+mj-lt"/>
              <a:buAutoNum type="arabicParenR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যান্ত্রিক ঘন্টা হার পদ্ধতি</a:t>
            </a:r>
          </a:p>
          <a:p>
            <a:pPr marL="514350" indent="-514350">
              <a:buFont typeface="+mj-lt"/>
              <a:buAutoNum type="arabicParenR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উৎপাদন একক পদ্ধতি</a:t>
            </a:r>
          </a:p>
          <a:p>
            <a:pPr marL="514350" indent="-514350">
              <a:buFont typeface="+mj-lt"/>
              <a:buAutoNum type="arabicParenR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4038600" cy="37337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ক দল 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সম্পদের অবচয় ধার্যের কারণগুলো ব্যাখ্যা কর।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733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খ দল</a:t>
            </a:r>
          </a:p>
          <a:p>
            <a:pPr marL="0" indent="0" algn="just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দৃশ্যমান সম্পদের অবচয় ধার্যের কারণগুলো ব্যাখ্যা কর।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স্থায়ী সম্পদ কী?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৫ টি অদৃশ্যমান সম্পদের নাম লিখ?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প্রাকৃতিক সম্পদ বলতে কী বুঝ? 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৪ টি অবচয় ধার্যের পদ্ধতির নাম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90500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স্থায়ী সম্পদের উপর কেন অবচয় ধার্য করা হয় ? তা ব্যাখ্যা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-you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mputer-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371600"/>
            <a:ext cx="4495966" cy="4191000"/>
          </a:xfr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6" name="Content Placeholder 5" descr="HP-Round-log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1999" y="1371601"/>
            <a:ext cx="4434681" cy="4267200"/>
          </a:xfrm>
        </p:spPr>
      </p:pic>
      <p:sp>
        <p:nvSpPr>
          <p:cNvPr id="8" name="TextBox 7"/>
          <p:cNvSpPr txBox="1"/>
          <p:nvPr/>
        </p:nvSpPr>
        <p:spPr>
          <a:xfrm>
            <a:off x="2895600" y="228600"/>
            <a:ext cx="3429000" cy="92333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ছবিগুলো দেখঃ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715000"/>
            <a:ext cx="2514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দৃশ্যমান সম্পদ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715000"/>
            <a:ext cx="2514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অদৃশ্যমান সম্পদ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5181600" cy="2743200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দৃশ্যমান ও অদৃশ্যমান </a:t>
            </a:r>
            <a:br>
              <a:rPr lang="bn-BD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 হিসাবরক্ষণ</a:t>
            </a:r>
            <a:br>
              <a:rPr lang="bn-BD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অষ্টম অধ্যায়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স্থায়ী সম্পদ কি তা বর্ণনা করতে পারবে ।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প্রাকৃতিক সম্পদ ও অদৃশ্যমান সম্পদের ধারনা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অবচয় ধার্যের কারন ব্যাখ্যা করতে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অবচয় ধার্যের পদ্ধতি বর্ণনা করতে পারবে ।</a:t>
            </a:r>
          </a:p>
          <a:p>
            <a:pPr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248400" cy="944562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স্থায়ী সম্পদের শ্রেণিবিভাগ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762000"/>
          <a:ext cx="8001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F7E3F1-0162-47C3-88E4-681DD12A7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F0F7E3F1-0162-47C3-88E4-681DD12A7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F0F7E3F1-0162-47C3-88E4-681DD12A7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F0F7E3F1-0162-47C3-88E4-681DD12A7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83EE86-4B70-485D-8AD5-49D555BB0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F383EE86-4B70-485D-8AD5-49D555BB0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F383EE86-4B70-485D-8AD5-49D555BB0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F383EE86-4B70-485D-8AD5-49D555BB0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2C14CB-15C8-4F96-A97B-730041BB6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362C14CB-15C8-4F96-A97B-730041BB6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362C14CB-15C8-4F96-A97B-730041BB6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362C14CB-15C8-4F96-A97B-730041BB6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13357D-E437-4C16-A216-5835A0391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4113357D-E437-4C16-A216-5835A0391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4113357D-E437-4C16-A216-5835A0391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4113357D-E437-4C16-A216-5835A0391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BBD768-6FB3-46B8-A5CE-10AF8A0E2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EFBBD768-6FB3-46B8-A5CE-10AF8A0E2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EFBBD768-6FB3-46B8-A5CE-10AF8A0E2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EFBBD768-6FB3-46B8-A5CE-10AF8A0E2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433BA1-24A6-45F6-9CDD-A252608EA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B4433BA1-24A6-45F6-9CDD-A252608EA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B4433BA1-24A6-45F6-9CDD-A252608EA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B4433BA1-24A6-45F6-9CDD-A252608EA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28132A-CCB4-4F14-9F05-52244A84A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0528132A-CCB4-4F14-9F05-52244A84A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0528132A-CCB4-4F14-9F05-52244A84A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0528132A-CCB4-4F14-9F05-52244A84A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ch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905000"/>
            <a:ext cx="4262363" cy="3733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 সব সম্পত্তির বাস্তব অস্তিত্ব আছে অর্থাৎ যে সম্পত্তি চোখে দেখা যায়, ধরা-ছোয়া যায় তাকে 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দৃশ্যমান সম্পদ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বলে।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দৃশ্যমান সম্পদের ধারনা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001000" cy="5420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7912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গাড়ী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tailed_high_rise_building_complex_3d_model_3d_model_max__ffdd969c-cd7d-4bc5-a1d2-b310e79a48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7912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Sazzadul Hossen, Lecturer(Accounting) Sherpur Govt. College.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603</Words>
  <Application>Microsoft Office PowerPoint</Application>
  <PresentationFormat>On-screen Show (4:3)</PresentationFormat>
  <Paragraphs>117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দৃশ্যমান ও অদৃশ্যমান  সম্পদের হিসাবরক্ষণ অষ্টম অধ্যায় </vt:lpstr>
      <vt:lpstr>এই পাঠ শেষে শিক্ষার্থীরাঃ</vt:lpstr>
      <vt:lpstr>স্থায়ী সম্পদের শ্রেণিবিভাগ</vt:lpstr>
      <vt:lpstr>  দৃশ্যমান সম্পদের ধারনা </vt:lpstr>
      <vt:lpstr>PowerPoint Presentation</vt:lpstr>
      <vt:lpstr>PowerPoint Presentation</vt:lpstr>
      <vt:lpstr>PowerPoint Presentation</vt:lpstr>
      <vt:lpstr>PowerPoint Presentation</vt:lpstr>
      <vt:lpstr>  অদৃশ্যমান সম্পদের ধারনা </vt:lpstr>
      <vt:lpstr>PowerPoint Presentation</vt:lpstr>
      <vt:lpstr>PowerPoint Presentation</vt:lpstr>
      <vt:lpstr>PowerPoint Presentation</vt:lpstr>
      <vt:lpstr>  প্রাকৃতিক সম্পদের ধারনা </vt:lpstr>
      <vt:lpstr>PowerPoint Presentation</vt:lpstr>
      <vt:lpstr>PowerPoint Presentation</vt:lpstr>
      <vt:lpstr>PowerPoint Presentation</vt:lpstr>
      <vt:lpstr>অবচয় কী?</vt:lpstr>
      <vt:lpstr>অবচয় ধার্যের কারণঃ</vt:lpstr>
      <vt:lpstr>অবচয় ধার্যের গুরুত্বপূর্ণ পদ্ধতিঃ</vt:lpstr>
      <vt:lpstr>দলীয় কাজ</vt:lpstr>
      <vt:lpstr>মূল্যায়ন </vt:lpstr>
      <vt:lpstr>বাড়ীর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sazzad</dc:creator>
  <cp:lastModifiedBy>jaberhossain85@gmail.com</cp:lastModifiedBy>
  <cp:revision>236</cp:revision>
  <dcterms:created xsi:type="dcterms:W3CDTF">2006-08-16T00:00:00Z</dcterms:created>
  <dcterms:modified xsi:type="dcterms:W3CDTF">2020-02-16T09:26:10Z</dcterms:modified>
</cp:coreProperties>
</file>