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71" r:id="rId8"/>
    <p:sldId id="265" r:id="rId9"/>
    <p:sldId id="272" r:id="rId10"/>
    <p:sldId id="266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image" Target="../media/image1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7247182337503741E-4"/>
          <c:y val="2.4031007751938219E-3"/>
        </c:manualLayout>
      </c:layout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960629921259977E-2"/>
          <c:y val="0.2420083682008369"/>
          <c:w val="0.74809623797025371"/>
          <c:h val="0.60376107798240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গনসংখ্যা </c:v>
                </c:pt>
              </c:strCache>
            </c:strRef>
          </c:tx>
          <c:invertIfNegative val="0"/>
          <c:cat>
            <c:strRef>
              <c:f>'[Chart in Microsoft Office PowerPoint]Sheet1'!$A$2:$A$8</c:f>
              <c:strCache>
                <c:ptCount val="7"/>
                <c:pt idx="0">
                  <c:v>২৫ – ২৯ </c:v>
                </c:pt>
                <c:pt idx="1">
                  <c:v>৩০ – ৩৪ </c:v>
                </c:pt>
                <c:pt idx="2">
                  <c:v>৩৫ – ৩৯ </c:v>
                </c:pt>
                <c:pt idx="3">
                  <c:v>৪০ – ৪৪ </c:v>
                </c:pt>
                <c:pt idx="4">
                  <c:v>৪৫ – ৪৯ </c:v>
                </c:pt>
                <c:pt idx="5">
                  <c:v>৫০ – ৫৪ </c:v>
                </c:pt>
                <c:pt idx="6">
                  <c:v>৫৫ - ৫৯ </c:v>
                </c:pt>
              </c:strCache>
            </c:strRef>
          </c:cat>
          <c:val>
            <c:numRef>
              <c:f>'[Chart in Microsoft Office PowerPoint]Sheet1'!$B$2:$B$8</c:f>
              <c:numCache>
                <c:formatCode>[$-5000445]0</c:formatCode>
                <c:ptCount val="7"/>
                <c:pt idx="0">
                  <c:v>8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39424"/>
        <c:axId val="35240960"/>
      </c:barChart>
      <c:catAx>
        <c:axId val="3523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5240960"/>
        <c:crosses val="autoZero"/>
        <c:auto val="1"/>
        <c:lblAlgn val="ctr"/>
        <c:lblOffset val="100"/>
        <c:noMultiLvlLbl val="0"/>
      </c:catAx>
      <c:valAx>
        <c:axId val="35240960"/>
        <c:scaling>
          <c:orientation val="minMax"/>
        </c:scaling>
        <c:delete val="0"/>
        <c:axPos val="l"/>
        <c:majorGridlines/>
        <c:numFmt formatCode="[$-5000445]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523942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40E67-2D6A-405C-90C5-FE4E8C5505D0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0DE8C-E2BB-4116-B27F-BE3B47763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DE8C-E2BB-4116-B27F-BE3B47763B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758" y="380999"/>
            <a:ext cx="85344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</a:rPr>
              <a:t>স্বাগতম</a:t>
            </a:r>
            <a:endParaRPr lang="en-US" sz="7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45000" y="3346450"/>
          <a:ext cx="254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253800" imgH="164880" progId="Equation.3">
                  <p:embed/>
                </p:oleObj>
              </mc:Choice>
              <mc:Fallback>
                <p:oleObj name="Equation" r:id="rId4" imgW="25380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3346450"/>
                        <a:ext cx="2540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8" y="1581328"/>
            <a:ext cx="8534400" cy="489567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486400"/>
            <a:ext cx="7086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#</a:t>
            </a:r>
            <a:r>
              <a:rPr lang="bn-IN" sz="3200" dirty="0" smtClean="0"/>
              <a:t>সারনি থেকে আয়তলেখ অংকন কর</a:t>
            </a:r>
            <a:r>
              <a:rPr lang="bn-BD" sz="3200" dirty="0" smtClean="0"/>
              <a:t>?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1397000"/>
          <a:ext cx="406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শ্রেণী</a:t>
                      </a:r>
                      <a:r>
                        <a:rPr lang="bn-BD" baseline="0" dirty="0" smtClean="0"/>
                        <a:t> ব্যবধান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গনসংখ্যা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২৫ – ২৯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৮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৩০ – ৩৪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৩৫ – ৩৯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৪০ – ৪৪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৪৫ – ৪৯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৫০ – ৫৪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৫৫ - ৫৯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24526" y="381000"/>
            <a:ext cx="3886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দলীয় কাজ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95600" y="502920"/>
          <a:ext cx="2590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শ্রেণী</a:t>
                      </a:r>
                      <a:r>
                        <a:rPr lang="bn-BD" baseline="0" dirty="0" smtClean="0"/>
                        <a:t> ব্যবধান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গনসংখ্যা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২৫ – ২৯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৮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৩০ – ৩৪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৩৫ – ৩৯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৪০ – ৪৪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৪৫ – ৪৯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৭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৫০ – ৫৪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৫৫ - ৫৯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828800" y="3048000"/>
          <a:ext cx="6477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13716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</a:rPr>
              <a:t>সারণি থেকে আয়ত লেখ অংকন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828800"/>
            <a:ext cx="85344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cript MT Bold" pitchFamily="66" charset="0"/>
              </a:rPr>
              <a:t>২২ ৩৩ ৫২ ৪৪ ৫৫ ৫৫ ৬৬ ১১ ২২ ৩৩ ২১ ৩২ ৬২ ৪১ ২৫ ৩৬ ১২ ৩৬ ২৫</a:t>
            </a:r>
          </a:p>
          <a:p>
            <a:pPr marL="0" lvl="1"/>
            <a:r>
              <a:rPr lang="bn-IN" sz="4000" dirty="0" smtClean="0">
                <a:latin typeface="Script MT Bold" pitchFamily="66" charset="0"/>
              </a:rPr>
              <a:t>১।  </a:t>
            </a:r>
            <a:r>
              <a:rPr lang="bn-IN" sz="4000" dirty="0" smtClean="0">
                <a:solidFill>
                  <a:srgbClr val="7030A0"/>
                </a:solidFill>
                <a:latin typeface="Script MT Bold" pitchFamily="66" charset="0"/>
              </a:rPr>
              <a:t>সংখ্যা গুলিকে মানের ক্রমানুসারে সাজাও?</a:t>
            </a:r>
            <a:endParaRPr lang="en-US" sz="4000" dirty="0" smtClean="0">
              <a:solidFill>
                <a:srgbClr val="7030A0"/>
              </a:solidFill>
              <a:latin typeface="Script MT Bold" pitchFamily="66" charset="0"/>
            </a:endParaRPr>
          </a:p>
          <a:p>
            <a:pPr marL="0" lvl="1"/>
            <a:r>
              <a:rPr lang="bn-IN" sz="4000" dirty="0" smtClean="0">
                <a:latin typeface="Script MT Bold" pitchFamily="66" charset="0"/>
              </a:rPr>
              <a:t>২। আয়তলেখ অংকন কর </a:t>
            </a:r>
            <a:r>
              <a:rPr lang="bn-BD" sz="4000" dirty="0" smtClean="0">
                <a:latin typeface="Script MT Bold" pitchFamily="66" charset="0"/>
              </a:rPr>
              <a:t>?</a:t>
            </a:r>
            <a:endParaRPr lang="en-US" sz="4000" dirty="0" smtClean="0">
              <a:latin typeface="Script MT Bold" pitchFamily="66" charset="0"/>
            </a:endParaRPr>
          </a:p>
          <a:p>
            <a:pPr marL="0" lvl="1"/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200400" y="457200"/>
            <a:ext cx="1651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মূল্যায়ন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35814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৫৮ ৬৫ ৯৫ ৯৫ ৬৫ ৬৫ ৩৫ ২৫ ২৫ ৩৫ ৩৬ ২৫ ২৫ ৮৫ ৭৪ ৫৪ ৫৮ ৬৫ ৫২ ৩৬ ২৫ ১৪ ২৫ ২৫ ১৫ ১৪ ৪১ ৫৪ ৫৪ ৫৪ ৪৫ ৪৫ ৪৫ ৪৫ ৪৫ ৪৫ ১৫ ৬৫ ৯৫ ৬৯ ৫২ ৫৫ ৪৫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638800"/>
            <a:ext cx="59436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</a:rPr>
              <a:t>তথ্য থেকে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smtClean="0">
                <a:solidFill>
                  <a:srgbClr val="FFFF00"/>
                </a:solidFill>
              </a:rPr>
              <a:t>সারণ</a:t>
            </a:r>
            <a:r>
              <a:rPr lang="bn-BD" sz="3200" smtClean="0">
                <a:solidFill>
                  <a:srgbClr val="FFFF00"/>
                </a:solidFill>
              </a:rPr>
              <a:t>আয়তলেখ </a:t>
            </a:r>
            <a:r>
              <a:rPr lang="bn-BD" sz="3200" dirty="0" smtClean="0">
                <a:solidFill>
                  <a:srgbClr val="FFFF00"/>
                </a:solidFill>
              </a:rPr>
              <a:t>আঁক 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304800"/>
            <a:ext cx="2585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বাড়ির কাজ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05200" y="1143000"/>
            <a:ext cx="2594708" cy="2189234"/>
            <a:chOff x="3405783" y="344725"/>
            <a:chExt cx="5738217" cy="4528490"/>
          </a:xfrm>
        </p:grpSpPr>
        <p:sp>
          <p:nvSpPr>
            <p:cNvPr id="7" name="Rectangle 6"/>
            <p:cNvSpPr/>
            <p:nvPr/>
          </p:nvSpPr>
          <p:spPr>
            <a:xfrm>
              <a:off x="3946601" y="2045094"/>
              <a:ext cx="4656585" cy="199069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25790" y="4015203"/>
              <a:ext cx="5442833" cy="514671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3405783" y="344725"/>
              <a:ext cx="5738217" cy="193875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56102" y="2832051"/>
              <a:ext cx="991791" cy="11831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5400000">
              <a:off x="5574724" y="3229360"/>
              <a:ext cx="1187808" cy="425053"/>
            </a:xfrm>
            <a:prstGeom prst="trapezoid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" name="Trapezoid 11"/>
            <p:cNvSpPr/>
            <p:nvPr/>
          </p:nvSpPr>
          <p:spPr>
            <a:xfrm rot="5400000" flipV="1">
              <a:off x="6097990" y="3201989"/>
              <a:ext cx="1187808" cy="479795"/>
            </a:xfrm>
            <a:prstGeom prst="trapezoid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48742" y="3021270"/>
              <a:ext cx="425053" cy="53865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52917" y="3021270"/>
              <a:ext cx="425053" cy="55782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956102" y="4529874"/>
              <a:ext cx="1062633" cy="23838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163798" y="4754022"/>
              <a:ext cx="708422" cy="119193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436215" y="2368589"/>
              <a:ext cx="425053" cy="392958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5286321" y="2368589"/>
              <a:ext cx="425053" cy="392958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6947892" y="2400528"/>
              <a:ext cx="425053" cy="392958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4-Point Star 19"/>
            <p:cNvSpPr/>
            <p:nvPr/>
          </p:nvSpPr>
          <p:spPr>
            <a:xfrm>
              <a:off x="7759358" y="2400528"/>
              <a:ext cx="425053" cy="392958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1600200"/>
          </a:xfrm>
        </p:spPr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US" sz="13800" dirty="0" err="1" smtClean="0">
                <a:solidFill>
                  <a:srgbClr val="FF0000"/>
                </a:solidFill>
              </a:rPr>
              <a:t>ধন্যবা</a:t>
            </a:r>
            <a:r>
              <a:rPr lang="bn-BD" sz="13800" dirty="0" smtClean="0">
                <a:solidFill>
                  <a:srgbClr val="FF0000"/>
                </a:solidFill>
              </a:rPr>
              <a:t>দ</a:t>
            </a:r>
            <a:r>
              <a:rPr lang="en-US" sz="13800" dirty="0" smtClean="0">
                <a:solidFill>
                  <a:srgbClr val="FF0000"/>
                </a:solidFill>
              </a:rPr>
              <a:t/>
            </a:r>
            <a:br>
              <a:rPr lang="en-US" sz="138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772400" cy="426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83820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362200"/>
            <a:ext cx="6172200" cy="18158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</a:rPr>
              <a:t>আলমগীর হোসেন </a:t>
            </a:r>
            <a:endParaRPr lang="bn-IN" sz="2800" dirty="0" smtClean="0">
              <a:solidFill>
                <a:srgbClr val="7030A0"/>
              </a:solidFill>
            </a:endParaRPr>
          </a:p>
          <a:p>
            <a:r>
              <a:rPr lang="bn-IN" sz="2800" dirty="0" smtClean="0">
                <a:solidFill>
                  <a:srgbClr val="7030A0"/>
                </a:solidFill>
              </a:rPr>
              <a:t>সহকারী শিক্ষক </a:t>
            </a:r>
            <a:r>
              <a:rPr lang="bn-BD" sz="2800" dirty="0" smtClean="0">
                <a:solidFill>
                  <a:srgbClr val="7030A0"/>
                </a:solidFill>
              </a:rPr>
              <a:t>(কম্পিউটার)</a:t>
            </a:r>
            <a:endParaRPr lang="bn-IN" sz="2800" dirty="0" smtClean="0">
              <a:solidFill>
                <a:srgbClr val="7030A0"/>
              </a:solidFill>
            </a:endParaRPr>
          </a:p>
          <a:p>
            <a:r>
              <a:rPr lang="bn-BD" sz="2800" dirty="0" smtClean="0">
                <a:solidFill>
                  <a:srgbClr val="7030A0"/>
                </a:solidFill>
              </a:rPr>
              <a:t>মেজর মাহমুদুল হাসান উচ্চ </a:t>
            </a:r>
            <a:r>
              <a:rPr lang="bn-IN" sz="2800" dirty="0" smtClean="0">
                <a:solidFill>
                  <a:srgbClr val="7030A0"/>
                </a:solidFill>
              </a:rPr>
              <a:t>বিদ্যালয়</a:t>
            </a:r>
          </a:p>
          <a:p>
            <a:r>
              <a:rPr lang="bn-BD" sz="2800" dirty="0" smtClean="0">
                <a:solidFill>
                  <a:srgbClr val="7030A0"/>
                </a:solidFill>
              </a:rPr>
              <a:t>মাকোরকোল</a:t>
            </a:r>
            <a:r>
              <a:rPr lang="bn-IN" sz="2800" dirty="0" smtClean="0">
                <a:solidFill>
                  <a:srgbClr val="7030A0"/>
                </a:solidFill>
              </a:rPr>
              <a:t>, </a:t>
            </a:r>
            <a:r>
              <a:rPr lang="bn-BD" sz="2800" dirty="0" smtClean="0">
                <a:solidFill>
                  <a:srgbClr val="7030A0"/>
                </a:solidFill>
              </a:rPr>
              <a:t>টাংগাইল</a:t>
            </a:r>
            <a:r>
              <a:rPr lang="bn-IN" sz="2800" dirty="0" smtClean="0">
                <a:solidFill>
                  <a:srgbClr val="7030A0"/>
                </a:solidFill>
              </a:rPr>
              <a:t>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914400"/>
            <a:ext cx="178286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51816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590800"/>
            <a:ext cx="6248400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2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শ্রেণীঃ   সপ্তম</a:t>
            </a:r>
          </a:p>
          <a:p>
            <a:pPr lvl="2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বিষয়ঃ  গণিত</a:t>
            </a:r>
          </a:p>
          <a:p>
            <a:pPr lvl="2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ধ্যা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য়ঃ  একাদশ</a:t>
            </a:r>
          </a:p>
          <a:p>
            <a:pPr lvl="2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15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01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600200"/>
            <a:ext cx="5867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এই পাঠ শেষে শিক্ষাথীরা............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333684"/>
            <a:ext cx="71628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১। গনসংখ্যা সারনি কি তা ব্যাখ্যা </a:t>
            </a:r>
            <a:r>
              <a:rPr lang="en-US" sz="3200" dirty="0" err="1" smtClean="0">
                <a:solidFill>
                  <a:srgbClr val="FF0000"/>
                </a:solidFill>
              </a:rPr>
              <a:t>করতে</a:t>
            </a:r>
            <a:r>
              <a:rPr lang="bn-IN" sz="3200" dirty="0" smtClean="0">
                <a:solidFill>
                  <a:srgbClr val="FF0000"/>
                </a:solidFill>
              </a:rPr>
              <a:t> পারবে।</a:t>
            </a:r>
          </a:p>
          <a:p>
            <a:r>
              <a:rPr lang="bn-IN" sz="3200" dirty="0" smtClean="0">
                <a:solidFill>
                  <a:srgbClr val="FF0000"/>
                </a:solidFill>
              </a:rPr>
              <a:t>২। শ্রেণী ব্যবধানের মাধ্যমে অবিন্যস্ত উপাত্ত বিন্যাস্ত আকারে প্রকাশ করতে পারবে।</a:t>
            </a:r>
          </a:p>
          <a:p>
            <a:r>
              <a:rPr lang="bn-IN" sz="3200" dirty="0" smtClean="0">
                <a:solidFill>
                  <a:srgbClr val="FF0000"/>
                </a:solidFill>
              </a:rPr>
              <a:t>৩। আয়তলেখ অংকন করতে পারবে।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533400"/>
            <a:ext cx="4343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শিখণ ফল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</a:rPr>
              <a:t>পাঠ ঘোষনা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rrr1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381500"/>
            <a:ext cx="2133600" cy="2476500"/>
          </a:xfrm>
          <a:prstGeom prst="rect">
            <a:avLst/>
          </a:prstGeom>
        </p:spPr>
      </p:pic>
      <p:pic>
        <p:nvPicPr>
          <p:cNvPr id="6" name="Picture 5" descr="ttt-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419601"/>
            <a:ext cx="2895600" cy="2286000"/>
          </a:xfrm>
          <a:prstGeom prst="rect">
            <a:avLst/>
          </a:prstGeom>
        </p:spPr>
      </p:pic>
      <p:pic>
        <p:nvPicPr>
          <p:cNvPr id="7" name="Picture 6" descr="rrr1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343400"/>
            <a:ext cx="3657600" cy="2438400"/>
          </a:xfrm>
          <a:prstGeom prst="rect">
            <a:avLst/>
          </a:prstGeom>
        </p:spPr>
      </p:pic>
      <p:pic>
        <p:nvPicPr>
          <p:cNvPr id="8" name="Picture 7" descr="www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362200"/>
            <a:ext cx="2743200" cy="1826971"/>
          </a:xfrm>
          <a:prstGeom prst="rect">
            <a:avLst/>
          </a:prstGeom>
        </p:spPr>
      </p:pic>
      <p:pic>
        <p:nvPicPr>
          <p:cNvPr id="9" name="Picture 8" descr="rrr1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0400" y="161878"/>
            <a:ext cx="3124200" cy="1924050"/>
          </a:xfrm>
          <a:prstGeom prst="rect">
            <a:avLst/>
          </a:prstGeom>
        </p:spPr>
      </p:pic>
      <p:pic>
        <p:nvPicPr>
          <p:cNvPr id="10" name="Picture 9" descr="rrr10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24600" y="2286000"/>
            <a:ext cx="2667000" cy="1921669"/>
          </a:xfrm>
          <a:prstGeom prst="rect">
            <a:avLst/>
          </a:prstGeom>
        </p:spPr>
      </p:pic>
      <p:pic>
        <p:nvPicPr>
          <p:cNvPr id="11" name="Picture 10" descr="rrr1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00400" y="2133600"/>
            <a:ext cx="2462694" cy="218308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6000" y="24595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3"/>
            <a:r>
              <a:rPr lang="bn-IN" sz="6000" dirty="0" smtClean="0">
                <a:solidFill>
                  <a:schemeClr val="bg1"/>
                </a:solidFill>
              </a:rPr>
              <a:t>তথ্য ও উপাত্ত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953000"/>
            <a:ext cx="70104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lvl="1"/>
            <a:r>
              <a:rPr lang="bn-IN" sz="2800" dirty="0" smtClean="0">
                <a:solidFill>
                  <a:srgbClr val="FF0000"/>
                </a:solidFill>
              </a:rPr>
              <a:t>সংখ্যা গুলিকে মানের ক্রমানুসারে সাজাও?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0652" y="1676400"/>
            <a:ext cx="706654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৫২ ৫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৩৪ ৪৫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৫৫ ৪৪ ৫৫ ৪৪ ৫৫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২৮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২৫ ৫৪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৩২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৩৫ ২৫ ২৫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২৬ ২৮ ৪৫ 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৩২ ৩৫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৩৬ ৪৫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 ৪৪ ৫৬ ৫৮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605135"/>
            <a:ext cx="495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একক কাজ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153400" cy="60016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মানের উধক্রমানুসারে সাজান হলঃ</a:t>
            </a:r>
          </a:p>
          <a:p>
            <a:r>
              <a:rPr lang="bn-BD" sz="4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২৫,২৫,২৫,২৫,২৫,২৬,২৮,২৮,৩২,৩২,৩৪,৩৫,৩৫,৩৫,৩৫,৩৫,৩৫,৩৫,৩৫,৩৬,৩৬,৪৪,৪৪,৪৪,৪৪,৪৫,৪৫,৪৫,৪৫,৪৫,৪৫,৪৫,৫১,৫২,৫৪,৫৫,৫৫,৫৫,৫৬,৫৮</a:t>
            </a:r>
            <a:endParaRPr lang="en-US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343400"/>
            <a:ext cx="754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/>
              <a:t>শ্রেণী ব্যাপ্তি ৫ ধরে গনসংখ্যা সারনি তৈরি কর।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65532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৫২ 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৩৪ ৪৫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৫৫ ৪৪ ৫৫ ৪৪ ৫৫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২৮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২৫ ৫৪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৩২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৩৫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৩৫ ২৫ ২৫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২৬ ২৮ ৪৫ 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৩২ ৩৫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৩৬ ৪৫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 ৪৪ ৫৬ ৫৮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৪৪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04800"/>
            <a:ext cx="44196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জোড়ায় কাজ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51000" y="2595880"/>
          <a:ext cx="406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শ্রেণী</a:t>
                      </a:r>
                      <a:r>
                        <a:rPr lang="bn-BD" baseline="0" dirty="0" smtClean="0"/>
                        <a:t> ব্যবধান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গনসংখ্যা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২৫ – ২৯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৮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৩০ – ৩৪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৩৫ – ৩৯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১০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৪০ – ৪৪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৪৫ – ৪৯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৭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৫০ – ৫৪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৫৫ - ৫৯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33400"/>
            <a:ext cx="74676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ব্যপ্তি ৫ নিয়ে গনস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ংখ্যা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সারণি তৈরী করা হলঃ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288</TotalTime>
  <Words>409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IT Solution</dc:creator>
  <cp:lastModifiedBy>TSS</cp:lastModifiedBy>
  <cp:revision>79</cp:revision>
  <dcterms:created xsi:type="dcterms:W3CDTF">2006-08-16T00:00:00Z</dcterms:created>
  <dcterms:modified xsi:type="dcterms:W3CDTF">2020-02-16T12:31:59Z</dcterms:modified>
</cp:coreProperties>
</file>