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293" r:id="rId3"/>
    <p:sldId id="263" r:id="rId4"/>
    <p:sldId id="267" r:id="rId5"/>
    <p:sldId id="264" r:id="rId6"/>
    <p:sldId id="277" r:id="rId7"/>
    <p:sldId id="272" r:id="rId8"/>
    <p:sldId id="294" r:id="rId9"/>
    <p:sldId id="279" r:id="rId10"/>
    <p:sldId id="281" r:id="rId11"/>
    <p:sldId id="303" r:id="rId12"/>
    <p:sldId id="304" r:id="rId13"/>
    <p:sldId id="300" r:id="rId14"/>
    <p:sldId id="301" r:id="rId15"/>
    <p:sldId id="313" r:id="rId16"/>
    <p:sldId id="302" r:id="rId17"/>
    <p:sldId id="309" r:id="rId18"/>
    <p:sldId id="306" r:id="rId19"/>
    <p:sldId id="296" r:id="rId20"/>
    <p:sldId id="287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00"/>
    <a:srgbClr val="CC3300"/>
    <a:srgbClr val="FF0066"/>
    <a:srgbClr val="0033CC"/>
    <a:srgbClr val="FF0000"/>
    <a:srgbClr val="FF9966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4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D5D5-9F0C-4521-8BF2-9738D94DB1EA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DE578-4CF3-4447-8D82-3D00BDEC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DE578-4CF3-4447-8D82-3D00BDECEA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7950-B158-4238-8C73-98B3A1BE072F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4A46-BDA0-466D-883F-EB40BCE553BD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35BA-E1AD-4510-AE6A-0B195F7C9EE4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0CF3-2F84-4A04-8656-852B4B205FCF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5B5E-BF7F-40FE-B56A-289A92AF05C2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1580-A0BA-4887-A74D-F7FB69ADF33C}" type="datetime1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06E5-2C7B-4247-8E07-C7EE50AC8C92}" type="datetime1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6F-CE58-4496-8CAC-3B6B41F26F75}" type="datetime1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ADD0-E3D6-4A0F-8897-599B0924329A}" type="datetime1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9AB6-9178-4313-8CF6-14A4B233C87A}" type="datetime1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FF8-2DE5-4F9A-A26F-7775A66E4538}" type="datetime1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C35-883E-4D8D-A8E8-947AEC559876}" type="datetime1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64C9-9626-401A-8AA4-F4CDAAB5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7.jp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5.jpeg"/><Relationship Id="rId7" Type="http://schemas.openxmlformats.org/officeDocument/2006/relationships/image" Target="../media/image1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42.jpg"/><Relationship Id="rId18" Type="http://schemas.openxmlformats.org/officeDocument/2006/relationships/image" Target="../media/image41.jpeg"/><Relationship Id="rId3" Type="http://schemas.openxmlformats.org/officeDocument/2006/relationships/image" Target="../media/image45.jpeg"/><Relationship Id="rId21" Type="http://schemas.openxmlformats.org/officeDocument/2006/relationships/image" Target="../media/image55.jpg"/><Relationship Id="rId7" Type="http://schemas.openxmlformats.org/officeDocument/2006/relationships/image" Target="../media/image59.jpeg"/><Relationship Id="rId12" Type="http://schemas.openxmlformats.org/officeDocument/2006/relationships/image" Target="../media/image37.png"/><Relationship Id="rId17" Type="http://schemas.openxmlformats.org/officeDocument/2006/relationships/image" Target="../media/image40.jpg"/><Relationship Id="rId2" Type="http://schemas.openxmlformats.org/officeDocument/2006/relationships/image" Target="../media/image17.jpg"/><Relationship Id="rId16" Type="http://schemas.openxmlformats.org/officeDocument/2006/relationships/image" Target="../media/image46.jp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.jpg"/><Relationship Id="rId5" Type="http://schemas.openxmlformats.org/officeDocument/2006/relationships/image" Target="../media/image57.jpg"/><Relationship Id="rId15" Type="http://schemas.openxmlformats.org/officeDocument/2006/relationships/image" Target="../media/image62.jpg"/><Relationship Id="rId10" Type="http://schemas.openxmlformats.org/officeDocument/2006/relationships/image" Target="../media/image61.gif"/><Relationship Id="rId19" Type="http://schemas.openxmlformats.org/officeDocument/2006/relationships/image" Target="../media/image38.jpg"/><Relationship Id="rId4" Type="http://schemas.openxmlformats.org/officeDocument/2006/relationships/image" Target="../media/image56.jpeg"/><Relationship Id="rId9" Type="http://schemas.openxmlformats.org/officeDocument/2006/relationships/image" Target="../media/image47.gif"/><Relationship Id="rId1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5" Type="http://schemas.openxmlformats.org/officeDocument/2006/relationships/image" Target="../media/image41.jpeg"/><Relationship Id="rId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19255" y="754857"/>
            <a:ext cx="4969992" cy="5644640"/>
            <a:chOff x="1300180" y="679269"/>
            <a:chExt cx="4969992" cy="56562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180" y="679269"/>
              <a:ext cx="4852426" cy="565621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00180" y="4519749"/>
              <a:ext cx="4852426" cy="97971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02675" y="4078582"/>
              <a:ext cx="446749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dirty="0" smtClean="0"/>
                <a:t>স্বাগতম </a:t>
              </a:r>
              <a:endParaRPr lang="en-US" sz="115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045575" y="2319099"/>
            <a:ext cx="2295525" cy="1990725"/>
            <a:chOff x="9045575" y="2319099"/>
            <a:chExt cx="2295525" cy="1990725"/>
          </a:xfrm>
        </p:grpSpPr>
        <p:grpSp>
          <p:nvGrpSpPr>
            <p:cNvPr id="7" name="Group 6"/>
            <p:cNvGrpSpPr/>
            <p:nvPr/>
          </p:nvGrpSpPr>
          <p:grpSpPr>
            <a:xfrm>
              <a:off x="9045575" y="2319099"/>
              <a:ext cx="2295525" cy="1990725"/>
              <a:chOff x="1188854" y="440970"/>
              <a:chExt cx="2295525" cy="19907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854" y="440970"/>
                <a:ext cx="2295525" cy="1990725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611924" y="1119356"/>
                <a:ext cx="1501254" cy="8216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prstTxWarp prst="textChevronInverted">
                  <a:avLst/>
                </a:prstTxWarp>
                <a:spAutoFit/>
              </a:bodyPr>
              <a:lstStyle/>
              <a:p>
                <a:r>
                  <a:rPr lang="bn-BD" dirty="0" smtClean="0">
                    <a:solidFill>
                      <a:schemeClr val="bg1"/>
                    </a:solidFill>
                  </a:rPr>
                  <a:t>ক্লিক করুন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537" y="2786888"/>
              <a:ext cx="609600" cy="42119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084727" y="928651"/>
            <a:ext cx="4467497" cy="185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/>
              <a:t>স্বাগতম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80850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3376" b="32126"/>
          <a:stretch/>
        </p:blipFill>
        <p:spPr>
          <a:xfrm>
            <a:off x="9184943" y="1899502"/>
            <a:ext cx="2552132" cy="21751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0377" y="600210"/>
            <a:ext cx="2881745" cy="3474402"/>
            <a:chOff x="3650377" y="600210"/>
            <a:chExt cx="2881745" cy="3474402"/>
          </a:xfrm>
        </p:grpSpPr>
        <p:sp>
          <p:nvSpPr>
            <p:cNvPr id="7" name="Down Arrow Callout 6"/>
            <p:cNvSpPr/>
            <p:nvPr/>
          </p:nvSpPr>
          <p:spPr>
            <a:xfrm>
              <a:off x="3650377" y="600210"/>
              <a:ext cx="2881745" cy="1257300"/>
            </a:xfrm>
            <a:prstGeom prst="downArrowCallo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74"/>
            <a:stretch/>
          </p:blipFill>
          <p:spPr>
            <a:xfrm>
              <a:off x="4200488" y="2768644"/>
              <a:ext cx="1717340" cy="13059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4800"/>
            <a:stretch/>
          </p:blipFill>
          <p:spPr>
            <a:xfrm>
              <a:off x="4264669" y="1899502"/>
              <a:ext cx="1653159" cy="909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73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345" y="291828"/>
            <a:ext cx="8648880" cy="3166480"/>
            <a:chOff x="184345" y="291828"/>
            <a:chExt cx="8648880" cy="3166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45" y="291828"/>
              <a:ext cx="2719754" cy="16656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099" y="291828"/>
              <a:ext cx="2857500" cy="16656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725" y="324559"/>
              <a:ext cx="2857500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28" y="2053917"/>
              <a:ext cx="2505087" cy="14043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099" y="2053917"/>
              <a:ext cx="2857500" cy="1404391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724" y="2053917"/>
              <a:ext cx="2757967" cy="140439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117538" y="35106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188" y="4412402"/>
            <a:ext cx="831302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‘ফাগুন মাস’ কবিতার সঙ্গে ছবিগুলোর সাদৃশ্য সম্পর্কে বল।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32208" y="1526619"/>
            <a:ext cx="2390060" cy="1931689"/>
            <a:chOff x="5268341" y="3186220"/>
            <a:chExt cx="2390060" cy="23354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7" t="15793" r="31736" b="30324"/>
            <a:stretch/>
          </p:blipFill>
          <p:spPr>
            <a:xfrm rot="18702689">
              <a:off x="5295632" y="3158929"/>
              <a:ext cx="2335478" cy="239006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 rot="18702689">
              <a:off x="5805023" y="3427796"/>
              <a:ext cx="1295439" cy="1275456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400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493" y="273546"/>
            <a:ext cx="8169884" cy="3605543"/>
            <a:chOff x="656493" y="273546"/>
            <a:chExt cx="8169884" cy="3605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958" y="273546"/>
              <a:ext cx="2619375" cy="1743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3" y="2278889"/>
              <a:ext cx="2340106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052" y="273546"/>
              <a:ext cx="2600325" cy="1752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958" y="2183639"/>
              <a:ext cx="2545814" cy="1695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3" y="273546"/>
              <a:ext cx="2340106" cy="19606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051" y="2183639"/>
              <a:ext cx="2600325" cy="16954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236430" y="37021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188" y="4412402"/>
            <a:ext cx="953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‘ফাগুন মাস’ কবিতার সঙ্গে ছবিগুলোর তুলনামূলক বিশ্লেষণ কর।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 rot="21079872">
            <a:off x="9375605" y="1430292"/>
            <a:ext cx="2720004" cy="2097181"/>
            <a:chOff x="5268341" y="3186220"/>
            <a:chExt cx="2390060" cy="23354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7" t="15793" r="31736" b="30324"/>
            <a:stretch/>
          </p:blipFill>
          <p:spPr>
            <a:xfrm rot="18702689">
              <a:off x="5295632" y="3158929"/>
              <a:ext cx="2335478" cy="239006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TextBox 13"/>
            <p:cNvSpPr txBox="1"/>
            <p:nvPr/>
          </p:nvSpPr>
          <p:spPr>
            <a:xfrm rot="2880599">
              <a:off x="5807211" y="3422881"/>
              <a:ext cx="1295439" cy="1281345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64606" y="151820"/>
            <a:ext cx="4495800" cy="914400"/>
          </a:xfrm>
          <a:prstGeom prst="flowChartTerminator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01436" y="1460873"/>
            <a:ext cx="2473036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543800" y="1512619"/>
            <a:ext cx="31242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মাস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01437" y="3420471"/>
            <a:ext cx="2903576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ভীষণ দস্যি মাস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816547" y="2809702"/>
            <a:ext cx="5037402" cy="196180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মাসকে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দুরন্ত মাস হিসেবে কল্পনা করা হয়েছে।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2881" y="5395984"/>
            <a:ext cx="3822132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ঠেলে মাথা উঁচোয় ঘাস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620000" y="5430103"/>
            <a:ext cx="3048000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 বুকেও ঘাস জন্মায়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7" r="35261"/>
          <a:stretch/>
        </p:blipFill>
        <p:spPr>
          <a:xfrm>
            <a:off x="4251613" y="1363448"/>
            <a:ext cx="1849928" cy="126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19" y="4967359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4" y="2922326"/>
            <a:ext cx="2215432" cy="1743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10853" y="51895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3326" y="147249"/>
            <a:ext cx="1513352" cy="1216199"/>
            <a:chOff x="5131560" y="4083220"/>
            <a:chExt cx="2276058" cy="20769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9" t="1215" r="34955"/>
            <a:stretch/>
          </p:blipFill>
          <p:spPr>
            <a:xfrm>
              <a:off x="5131560" y="4083220"/>
              <a:ext cx="2276058" cy="20769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5496762" y="4229062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4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38944" y="152400"/>
            <a:ext cx="4828311" cy="914400"/>
          </a:xfrm>
          <a:prstGeom prst="flowChartTerminator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854" y="1634835"/>
            <a:ext cx="3325091" cy="16190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দিকে বনের বিশাল গাল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30531" y="1537854"/>
            <a:ext cx="4759035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দিকে দিকে বন গজিয়ে ওঠে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1" y="3566592"/>
            <a:ext cx="2481011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প্রত্যহ হয় লাল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548136" y="3075709"/>
            <a:ext cx="4339063" cy="203661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ফুলের সম্ভারে রঙিন হয়ে ওঠে।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45610" y="5581937"/>
            <a:ext cx="2481011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ফেঁড়ে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569746" y="5595585"/>
            <a:ext cx="31242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চিরে, বিদীর্ণ করে।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82" y="4909785"/>
            <a:ext cx="2600325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63" y="3075709"/>
            <a:ext cx="3401049" cy="16833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94" y="1514952"/>
            <a:ext cx="1738087" cy="1404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5" y="1514953"/>
            <a:ext cx="1895049" cy="14043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67799" y="507276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0450" y="377259"/>
            <a:ext cx="1562289" cy="1398787"/>
            <a:chOff x="5363570" y="99235"/>
            <a:chExt cx="2388358" cy="21670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3" t="11862" r="12692" b="11440"/>
            <a:stretch/>
          </p:blipFill>
          <p:spPr>
            <a:xfrm>
              <a:off x="5363570" y="99235"/>
              <a:ext cx="2388358" cy="216709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5716810" y="28865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8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442" y="3018472"/>
            <a:ext cx="556449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‘ভীষণ দস্যি মাস’ বলতে কী বুঝ?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7669" y="1602700"/>
            <a:ext cx="2522034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5442" y="4039830"/>
            <a:ext cx="812481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‘সকল দিকে বনের বিশাল গাল’ – এ কথার অর্থ কী?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5442" y="5158803"/>
            <a:ext cx="63957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‘বিদীর্ণ করে’ – এক কথায় কি হবে ?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9837360" y="966603"/>
            <a:ext cx="1801504" cy="1802861"/>
            <a:chOff x="3137848" y="694679"/>
            <a:chExt cx="1801504" cy="18028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6" t="4392" r="15438" b="6349"/>
            <a:stretch/>
          </p:blipFill>
          <p:spPr>
            <a:xfrm>
              <a:off x="3137848" y="941695"/>
              <a:ext cx="1801504" cy="15558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218563" y="69467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777374" y="17168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38944" y="152400"/>
            <a:ext cx="4953001" cy="914400"/>
          </a:xfrm>
          <a:prstGeom prst="flowChartTerminator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টীকাঃ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5473" y="1600643"/>
            <a:ext cx="3699163" cy="1066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আগুন জ্বলে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255327" y="1066799"/>
            <a:ext cx="5936673" cy="22582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বনের সবুজ বিস্তারকে কবি সবুজ আগুন বলে কল্পনা করছেন।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4073" y="3640536"/>
            <a:ext cx="2481011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ভীষণ দুঃখী মাস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255327" y="3337295"/>
            <a:ext cx="5936673" cy="200169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 দুঃখ ইতিহাসের স্মৃতি-বিজড়িত। এ মাসেই ভাষা- শহিদেরা জীবন উৎসর্গ করেছিলেন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4073" y="5510522"/>
            <a:ext cx="2481011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ডুকরে ওঠে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102549" y="5595585"/>
            <a:ext cx="5089451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থেমে থেমে জোরে জোরে কান্না উথলে ওঠে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"/>
          <a:stretch/>
        </p:blipFill>
        <p:spPr>
          <a:xfrm>
            <a:off x="3952874" y="1413245"/>
            <a:ext cx="2194214" cy="178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3545878"/>
            <a:ext cx="2194214" cy="158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14725" r="27536"/>
          <a:stretch/>
        </p:blipFill>
        <p:spPr>
          <a:xfrm>
            <a:off x="4114800" y="5475886"/>
            <a:ext cx="1787236" cy="17109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97344" y="58874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6746" y="287076"/>
            <a:ext cx="1745386" cy="1489171"/>
            <a:chOff x="5021239" y="2040782"/>
            <a:chExt cx="1828800" cy="15948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t="15116" r="13911" b="9136"/>
            <a:stretch/>
          </p:blipFill>
          <p:spPr>
            <a:xfrm>
              <a:off x="5021239" y="2040782"/>
              <a:ext cx="1828800" cy="15948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5085793" y="2449810"/>
              <a:ext cx="1679944" cy="72714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ক্লিক</a:t>
              </a:r>
              <a:r>
                <a:rPr lang="bn-BD" dirty="0" smtClean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</a:t>
              </a:r>
              <a:r>
                <a:rPr lang="bn-BD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17457" y="171683"/>
            <a:ext cx="1774210" cy="1428749"/>
            <a:chOff x="5363570" y="2241137"/>
            <a:chExt cx="2388358" cy="21670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3" t="11862" r="12692" b="11440"/>
            <a:stretch/>
          </p:blipFill>
          <p:spPr>
            <a:xfrm>
              <a:off x="5363570" y="2241137"/>
              <a:ext cx="2388358" cy="21670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584035" y="2634016"/>
              <a:ext cx="1910684" cy="1381330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7374" y="17168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371" y="260725"/>
            <a:ext cx="3561953" cy="85980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bn-BD" dirty="0" smtClean="0"/>
              <a:t> দলগত কাজঃ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876" y="1158184"/>
            <a:ext cx="23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সৃজনশীল প্রশ্ন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4841" y="2008599"/>
            <a:ext cx="11436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১. বন্ধুদের নিয়ে বাগানে পায়চারী করছিল রিওণ। হঠাৎ তারা লক্ষ করল গাছের ডালপালায় সবুজ পাতা পল্লবিত হয়ে উঠেছে । আমের মুকুলে গুঞ্জন করছে মৌমাছি । পাতার আড়ালে শোনা যাচ্ছে কোকিলের মায়াবী কণ্ঠ । তখন সবাই বুঝতে পারল প্রকৃতিতে ধ্বনিত হচ্ছে বসন্তের আগমনী বার্তা।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7672" y="4058425"/>
            <a:ext cx="540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ক. ‘ফাগুন মাস’ কবিতার রচয়িতা কে?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7672" y="4623147"/>
            <a:ext cx="117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খ. ‘ফাগুন মাসে সবুজ আগুন জ্বলে’ - সবুজের আগুন বলতে কবি কী বুঝিয়েছেন তা বর্ণনা কর।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2" y="5102987"/>
            <a:ext cx="117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</a:t>
            </a:r>
            <a:r>
              <a:rPr lang="bn-BD" sz="3200" dirty="0" smtClean="0"/>
              <a:t>. উদ্দীপকের দৃশ্যপটটি ‘ফাগুন মাস’ কবিতার কোন অংশের সঙ্গে সাদৃশ্যপূর্ণ – ব্যাখ্যা কর।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7672" y="5616089"/>
            <a:ext cx="1171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ঘ</a:t>
            </a:r>
            <a:r>
              <a:rPr lang="bn-BD" sz="3200" dirty="0" smtClean="0"/>
              <a:t>. উদ্দীপকে বর্ণিত ফাগুন মাসের আনন্দ ধারার সাথে ফাগুন মাস কবিতার ভাষা- শহিদদের রক্তের ধারা কীভাবে সম্পর্কিত তোমার মতামত দাও।    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4841" y="1815153"/>
            <a:ext cx="11436825" cy="11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13099" y="5191486"/>
            <a:ext cx="9704914" cy="60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‘আজি বসন্ত জাগ্রত দ্বারে, ফাগুন এলো বনে আগুন জ্বেলে, শহিদদের স্মরণে’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 rot="5400000">
            <a:off x="9957849" y="1746645"/>
            <a:ext cx="3291666" cy="6299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71915" y="4806541"/>
            <a:ext cx="1815151" cy="1649055"/>
            <a:chOff x="8447964" y="3086717"/>
            <a:chExt cx="1815151" cy="16490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9" t="31930" b="32249"/>
            <a:stretch/>
          </p:blipFill>
          <p:spPr>
            <a:xfrm>
              <a:off x="8447964" y="3086717"/>
              <a:ext cx="1815151" cy="16490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8713530" y="3261118"/>
              <a:ext cx="1459743" cy="1027874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789" y="343141"/>
            <a:ext cx="10282382" cy="4390698"/>
            <a:chOff x="540620" y="-69660"/>
            <a:chExt cx="11234057" cy="5267664"/>
          </a:xfrm>
        </p:grpSpPr>
        <p:grpSp>
          <p:nvGrpSpPr>
            <p:cNvPr id="4" name="Group 3"/>
            <p:cNvGrpSpPr/>
            <p:nvPr/>
          </p:nvGrpSpPr>
          <p:grpSpPr>
            <a:xfrm>
              <a:off x="540620" y="-69660"/>
              <a:ext cx="11234057" cy="5267664"/>
              <a:chOff x="60424" y="668096"/>
              <a:chExt cx="12048302" cy="498748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25" y="2389308"/>
                <a:ext cx="1797794" cy="137782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6137" y="2389308"/>
                <a:ext cx="1818783" cy="14083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592" y="2467731"/>
                <a:ext cx="1920133" cy="140833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61"/>
              <a:stretch/>
            </p:blipFill>
            <p:spPr>
              <a:xfrm>
                <a:off x="8224984" y="4044550"/>
                <a:ext cx="1683167" cy="16110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25" y="3975995"/>
                <a:ext cx="1833494" cy="165493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2839" y="2413563"/>
                <a:ext cx="1928271" cy="14252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16" y="2413563"/>
                <a:ext cx="2132294" cy="146250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4010" y="4018053"/>
                <a:ext cx="1839250" cy="16375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3260" y="668096"/>
                <a:ext cx="1948336" cy="150025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4824" y="668096"/>
                <a:ext cx="2453911" cy="157698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8325" y="4044550"/>
                <a:ext cx="2050400" cy="161103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8571" y="681581"/>
                <a:ext cx="1743075" cy="150025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740" y="4018054"/>
                <a:ext cx="1809070" cy="163752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6566" y="2428134"/>
                <a:ext cx="1800610" cy="143336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1387" y="668096"/>
                <a:ext cx="1577339" cy="1500252"/>
              </a:xfrm>
              <a:prstGeom prst="rect">
                <a:avLst/>
              </a:prstGeom>
              <a:blipFill>
                <a:blip r:embed="rId18"/>
                <a:tile tx="0" ty="0" sx="100000" sy="100000" flip="none" algn="tl"/>
              </a:blipFill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5021" y="668096"/>
                <a:ext cx="1903704" cy="150025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24" y="668096"/>
                <a:ext cx="2151159" cy="1500252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2" t="14725" r="27536"/>
            <a:stretch/>
          </p:blipFill>
          <p:spPr>
            <a:xfrm>
              <a:off x="2259693" y="3451862"/>
              <a:ext cx="1926373" cy="1710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56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985109"/>
              </p:ext>
            </p:extLst>
          </p:nvPr>
        </p:nvGraphicFramePr>
        <p:xfrm>
          <a:off x="2868303" y="2947483"/>
          <a:ext cx="2113129" cy="128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303" y="2947483"/>
                        <a:ext cx="2113129" cy="1287404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157648" y="586854"/>
            <a:ext cx="2101755" cy="1828800"/>
            <a:chOff x="1828800" y="2975213"/>
            <a:chExt cx="2456597" cy="2415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2" t="6932" r="28452" b="11051"/>
            <a:stretch/>
          </p:blipFill>
          <p:spPr>
            <a:xfrm>
              <a:off x="1828800" y="2975213"/>
              <a:ext cx="2456597" cy="24156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229976" y="3371991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702904" y="39677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1717758" y="2415654"/>
            <a:ext cx="3985146" cy="1826976"/>
          </a:xfrm>
          <a:prstGeom prst="flowChartMagneticDisk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2904" y="1473958"/>
            <a:ext cx="1107329" cy="345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8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latin typeface="Calibri" pitchFamily="34" charset="0"/>
              <a:cs typeface="Vrind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77099" y="1771024"/>
            <a:ext cx="334656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ষষ্ঠ।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চারু পাঠ </a:t>
            </a:r>
            <a:endParaRPr lang="en-US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ফাগুন মাস -০২ </a:t>
            </a:r>
            <a:endParaRPr lang="bn-BD" sz="2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৪৭ জন </a:t>
            </a:r>
            <a:endParaRPr lang="bn-BD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৬০মিনিট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024"/>
            <a:ext cx="900545" cy="3131163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193876" y="4498857"/>
            <a:ext cx="1963290" cy="1286801"/>
            <a:chOff x="5131560" y="4083220"/>
            <a:chExt cx="2276058" cy="2076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9" t="1215" r="34955"/>
            <a:stretch/>
          </p:blipFill>
          <p:spPr>
            <a:xfrm>
              <a:off x="5131560" y="4083220"/>
              <a:ext cx="2276058" cy="20769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496762" y="4229062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ক্লিক</a:t>
              </a:r>
              <a:r>
                <a:rPr lang="en-US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en-US" b="1" dirty="0" err="1" smtClean="0">
                  <a:ln/>
                  <a:solidFill>
                    <a:schemeClr val="accent4"/>
                  </a:solidFill>
                </a:rPr>
                <a:t>করুন</a:t>
              </a:r>
              <a:endParaRPr lang="en-US" b="1" dirty="0">
                <a:ln/>
                <a:solidFill>
                  <a:schemeClr val="accent4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595360" y="2593571"/>
            <a:ext cx="2028304" cy="3491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7" grpId="0" animBg="1"/>
      <p:bldP spid="7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3938" y="1391316"/>
            <a:ext cx="1940314" cy="1743075"/>
            <a:chOff x="6423102" y="472857"/>
            <a:chExt cx="1940314" cy="1743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6" r="8306"/>
            <a:stretch/>
          </p:blipFill>
          <p:spPr>
            <a:xfrm>
              <a:off x="6423102" y="472857"/>
              <a:ext cx="1940314" cy="17430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423102" y="618296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014" r="5680" b="9612"/>
          <a:stretch/>
        </p:blipFill>
        <p:spPr>
          <a:xfrm>
            <a:off x="1744759" y="826844"/>
            <a:ext cx="3937241" cy="2657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745" y="380277"/>
            <a:ext cx="48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আলোকচিত্রটি দেখে ও অনুচ্ছেদটি পড়ে নিচ প্রশ্নগুলোর উত্তর দাওঃ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120" y="3679559"/>
            <a:ext cx="1141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ক. তোমার পঠিত ‘ফাগুন মাস’ কবিতার প্রথম চরণে ফাগুনকে কী বলা </a:t>
            </a:r>
            <a:r>
              <a:rPr lang="bn-BD" sz="3600" dirty="0" smtClean="0"/>
              <a:t>হয়েছে ?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8894" y="4265087"/>
            <a:ext cx="927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খ. ফাগুন মাসে কেন দুঃখী গোলাপ ফোটে? বুঝিয়ে লেখ</a:t>
            </a:r>
            <a:r>
              <a:rPr lang="bn-BD" sz="3600" dirty="0" smtClean="0"/>
              <a:t>।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40120" y="4911418"/>
            <a:ext cx="1057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গ.চিত্রকর্মটিতে তোমার পঠিত  ‘ফাগুন মাস’ কবিতার বিষয়গত মিল দেখাও। 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88" y="5518142"/>
            <a:ext cx="1130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ঘ.চিত্রকর্মটি ‘ফাগুন মাস কবিতার ভাবকে ধারণ করেছে।’ তোমার উত্তরের পক্ষে যুক্তি দাও।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/>
          <a:stretch/>
        </p:blipFill>
        <p:spPr>
          <a:xfrm>
            <a:off x="126951" y="193629"/>
            <a:ext cx="1217104" cy="86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4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19255" y="679269"/>
            <a:ext cx="8562539" cy="5731033"/>
            <a:chOff x="1719255" y="765662"/>
            <a:chExt cx="8562539" cy="5644640"/>
          </a:xfrm>
        </p:grpSpPr>
        <p:grpSp>
          <p:nvGrpSpPr>
            <p:cNvPr id="15" name="Group 14"/>
            <p:cNvGrpSpPr/>
            <p:nvPr/>
          </p:nvGrpSpPr>
          <p:grpSpPr>
            <a:xfrm>
              <a:off x="1719255" y="765662"/>
              <a:ext cx="8562539" cy="5644640"/>
              <a:chOff x="1719255" y="765662"/>
              <a:chExt cx="8562539" cy="56446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719255" y="765662"/>
                <a:ext cx="8510060" cy="5644640"/>
                <a:chOff x="1417711" y="765663"/>
                <a:chExt cx="8510060" cy="564464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417711" y="765663"/>
                  <a:ext cx="4852426" cy="5644640"/>
                  <a:chOff x="1300180" y="679269"/>
                  <a:chExt cx="4852426" cy="5656217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0180" y="679269"/>
                    <a:ext cx="4852426" cy="5656217"/>
                  </a:xfrm>
                  <a:prstGeom prst="rect">
                    <a:avLst/>
                  </a:prstGeom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1300180" y="4519749"/>
                    <a:ext cx="4852426" cy="979714"/>
                  </a:xfrm>
                  <a:prstGeom prst="rect">
                    <a:avLst/>
                  </a:prstGeom>
                  <a:solidFill>
                    <a:srgbClr val="CC33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0800" y="765663"/>
                  <a:ext cx="3526971" cy="3226526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0369" y="3992189"/>
                <a:ext cx="3531425" cy="2418113"/>
              </a:xfrm>
              <a:prstGeom prst="rect">
                <a:avLst/>
              </a:prstGeom>
            </p:spPr>
          </p:pic>
        </p:grpSp>
        <p:pic>
          <p:nvPicPr>
            <p:cNvPr id="10" name="Picture 2" descr="C:\Users\DOEL\AppData\Desktop\Collection @picture\IMG_20161125_174208_133 - Copy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233" y="4702698"/>
              <a:ext cx="988018" cy="8602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719255" y="4343435"/>
              <a:ext cx="4852426" cy="148740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ফাগুন মাস</a:t>
              </a:r>
              <a:endParaRPr lang="en-US" sz="36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615348" y="15597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34429" y="3544785"/>
            <a:ext cx="2357571" cy="2081833"/>
            <a:chOff x="3019646" y="3658552"/>
            <a:chExt cx="2357571" cy="19355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5" r="32214"/>
            <a:stretch/>
          </p:blipFill>
          <p:spPr>
            <a:xfrm>
              <a:off x="3019646" y="3658552"/>
              <a:ext cx="2357571" cy="1935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591069" y="4210949"/>
              <a:ext cx="1228298" cy="8307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ক্লিক 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57658" y="3243130"/>
            <a:ext cx="777367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dirty="0" smtClean="0"/>
              <a:t>সবাইকে অনেক অনেক ধন্যবাদ</a:t>
            </a:r>
            <a:endParaRPr lang="en-US" sz="6000" dirty="0"/>
          </a:p>
        </p:txBody>
      </p:sp>
      <p:pic>
        <p:nvPicPr>
          <p:cNvPr id="21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746062" y="50873"/>
            <a:ext cx="4772574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  <p:pic>
        <p:nvPicPr>
          <p:cNvPr id="22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518636" y="50873"/>
            <a:ext cx="4916112" cy="6727938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  <a:extLst/>
        </p:spPr>
      </p:pic>
    </p:spTree>
    <p:extLst>
      <p:ext uri="{BB962C8B-B14F-4D97-AF65-F5344CB8AC3E}">
        <p14:creationId xmlns:p14="http://schemas.microsoft.com/office/powerpoint/2010/main" val="1042679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54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139115"/>
            <a:ext cx="383391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3101242"/>
            <a:ext cx="383391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147027"/>
            <a:ext cx="351692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93" y="3101242"/>
            <a:ext cx="3516922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22547" y="843024"/>
            <a:ext cx="2295525" cy="1990725"/>
            <a:chOff x="4144332" y="375394"/>
            <a:chExt cx="2295525" cy="1990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332" y="375394"/>
              <a:ext cx="2295525" cy="19907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560438" y="632273"/>
              <a:ext cx="1407650" cy="82162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 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28" y="5844442"/>
            <a:ext cx="75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ছবিতে কী কী দেখতে পারছো ?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9077685" y="30709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254188"/>
            <a:ext cx="4527706" cy="274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96754" y="367553"/>
            <a:ext cx="3780021" cy="2545362"/>
            <a:chOff x="7673787" y="2424953"/>
            <a:chExt cx="3460378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8" y="2424953"/>
              <a:ext cx="3460377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87" y="3796553"/>
              <a:ext cx="3460377" cy="1371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54" y="3326520"/>
            <a:ext cx="3780020" cy="2670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0" y="367553"/>
            <a:ext cx="4527706" cy="25453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615354" y="672464"/>
            <a:ext cx="2357571" cy="1935540"/>
            <a:chOff x="3019646" y="3658552"/>
            <a:chExt cx="2357571" cy="19355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5" r="32214"/>
            <a:stretch/>
          </p:blipFill>
          <p:spPr>
            <a:xfrm>
              <a:off x="3019646" y="3658552"/>
              <a:ext cx="2357571" cy="19355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591069" y="4210949"/>
              <a:ext cx="1228298" cy="8307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ক্লিক করুন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09359" y="6087827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9372600" y="12006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8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0869" y="4533996"/>
            <a:ext cx="457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ছবিতে কী কী দেখতে পারছো 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65832" y="1125763"/>
            <a:ext cx="1815151" cy="1649055"/>
            <a:chOff x="8447964" y="3086717"/>
            <a:chExt cx="1815151" cy="16490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9" t="31930" b="32249"/>
            <a:stretch/>
          </p:blipFill>
          <p:spPr>
            <a:xfrm>
              <a:off x="8447964" y="3086717"/>
              <a:ext cx="1815151" cy="16490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8755920" y="3277772"/>
              <a:ext cx="1459743" cy="1027874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ক্লিক</a:t>
              </a:r>
              <a:r>
                <a:rPr lang="en-US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করুন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9553" y="627531"/>
            <a:ext cx="6113930" cy="3836893"/>
            <a:chOff x="2420472" y="358586"/>
            <a:chExt cx="4953101" cy="2528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6" b="27967"/>
            <a:stretch/>
          </p:blipFill>
          <p:spPr>
            <a:xfrm>
              <a:off x="3030071" y="358588"/>
              <a:ext cx="3675529" cy="25280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358586"/>
              <a:ext cx="1659469" cy="1251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104" y="1609722"/>
              <a:ext cx="1659469" cy="12769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358587"/>
              <a:ext cx="2212445" cy="1743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72" y="1523999"/>
              <a:ext cx="2212446" cy="1362635"/>
            </a:xfrm>
            <a:prstGeom prst="rect">
              <a:avLst/>
            </a:prstGeom>
          </p:spPr>
        </p:pic>
      </p:grpSp>
      <p:sp>
        <p:nvSpPr>
          <p:cNvPr id="14" name="5-Point Star 13"/>
          <p:cNvSpPr/>
          <p:nvPr/>
        </p:nvSpPr>
        <p:spPr>
          <a:xfrm>
            <a:off x="1296538" y="1011263"/>
            <a:ext cx="2196942" cy="1515151"/>
          </a:xfrm>
          <a:prstGeom prst="star5">
            <a:avLst>
              <a:gd name="adj" fmla="val 14054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4235" y="5526308"/>
            <a:ext cx="1111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পাঠ্যবিষয়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bn-BD" sz="3600" dirty="0" smtClean="0"/>
              <a:t>?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9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4" grpId="0" animBg="1"/>
      <p:bldP spid="14" grpId="1" animBg="1"/>
      <p:bldP spid="14" grpId="2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02059" y="1339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1128" y="1934941"/>
            <a:ext cx="6084196" cy="2063317"/>
            <a:chOff x="2093299" y="1934942"/>
            <a:chExt cx="4509512" cy="20633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62" r="3256" b="8652"/>
            <a:stretch/>
          </p:blipFill>
          <p:spPr>
            <a:xfrm>
              <a:off x="2093299" y="1934942"/>
              <a:ext cx="3841336" cy="206331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16444" y="1934942"/>
              <a:ext cx="1886367" cy="206331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848367" y="3466261"/>
            <a:ext cx="162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হুমায়ুন আজাদ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4825" y="3528185"/>
            <a:ext cx="1429603" cy="3378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56096" y="2966599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74209" y="3830092"/>
            <a:ext cx="272955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45260" y="-8459"/>
            <a:ext cx="5108722" cy="6949440"/>
          </a:xfrm>
          <a:prstGeom prst="rect">
            <a:avLst/>
          </a:prstGeom>
          <a:solidFill>
            <a:srgbClr val="92D050"/>
          </a:solidFill>
          <a:extLst/>
        </p:spPr>
      </p:pic>
      <p:pic>
        <p:nvPicPr>
          <p:cNvPr id="16" name="Picture 10" descr="C:\Program Files (x86)\Microsoft Office\MEDIA\OFFICE14\Lines\BD21495_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2" b="18995"/>
          <a:stretch/>
        </p:blipFill>
        <p:spPr bwMode="auto">
          <a:xfrm flipV="1">
            <a:off x="5585803" y="0"/>
            <a:ext cx="5077940" cy="69494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xtLst/>
        </p:spPr>
      </p:pic>
      <p:grpSp>
        <p:nvGrpSpPr>
          <p:cNvPr id="6" name="Group 5"/>
          <p:cNvGrpSpPr/>
          <p:nvPr/>
        </p:nvGrpSpPr>
        <p:grpSpPr>
          <a:xfrm>
            <a:off x="7477210" y="1153807"/>
            <a:ext cx="2036331" cy="1812792"/>
            <a:chOff x="8342658" y="643537"/>
            <a:chExt cx="2036331" cy="1812792"/>
          </a:xfrm>
        </p:grpSpPr>
        <p:grpSp>
          <p:nvGrpSpPr>
            <p:cNvPr id="10" name="Group 9"/>
            <p:cNvGrpSpPr/>
            <p:nvPr/>
          </p:nvGrpSpPr>
          <p:grpSpPr>
            <a:xfrm>
              <a:off x="8342658" y="643537"/>
              <a:ext cx="2036331" cy="1812792"/>
              <a:chOff x="5021239" y="2040782"/>
              <a:chExt cx="1828800" cy="15948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75" t="15116" r="13911" b="9136"/>
              <a:stretch/>
            </p:blipFill>
            <p:spPr>
              <a:xfrm>
                <a:off x="5021239" y="2040782"/>
                <a:ext cx="1828800" cy="1594883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85793" y="2449810"/>
                <a:ext cx="1679944" cy="727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prstTxWarp prst="textChevronInverted">
                  <a:avLst/>
                </a:prstTxWarp>
                <a:spAutoFit/>
              </a:bodyPr>
              <a:lstStyle/>
              <a:p>
                <a:r>
                  <a:rPr lang="bn-BD" b="1" dirty="0" smtClean="0">
                    <a:ln w="12700">
                      <a:solidFill>
                        <a:schemeClr val="accent5"/>
                      </a:solidFill>
                      <a:prstDash val="solid"/>
                    </a:ln>
                    <a:pattFill prst="ltDn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rPr>
                  <a:t>ক্লিক</a:t>
                </a:r>
                <a:r>
                  <a:rPr lang="bn-BD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bn-BD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</a:rPr>
                  <a:t>করুন</a:t>
                </a:r>
                <a:endParaRPr lang="en-US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8879926" y="1549933"/>
              <a:ext cx="692059" cy="4661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1664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শুদ্ধ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উচ্চারণে কবিতাটি আবৃত্তি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সৃজনশীল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উত্তর দিতে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16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50377" y="1045196"/>
            <a:ext cx="2881745" cy="1257300"/>
            <a:chOff x="744682" y="505691"/>
            <a:chExt cx="2881745" cy="12573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Down Arrow Callout 5"/>
            <p:cNvSpPr/>
            <p:nvPr/>
          </p:nvSpPr>
          <p:spPr>
            <a:xfrm>
              <a:off x="744682" y="505691"/>
              <a:ext cx="2881745" cy="1257300"/>
            </a:xfrm>
            <a:prstGeom prst="down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আর্দশ 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C:\Users\User\Pictures\23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1" t="1377" r="5275" b="43045"/>
            <a:stretch/>
          </p:blipFill>
          <p:spPr bwMode="auto">
            <a:xfrm>
              <a:off x="744682" y="505691"/>
              <a:ext cx="1042738" cy="799646"/>
            </a:xfrm>
            <a:prstGeom prst="rect">
              <a:avLst/>
            </a:prstGeom>
            <a:grpFill/>
            <a:extLst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5788" r="26205" b="20332"/>
          <a:stretch/>
        </p:blipFill>
        <p:spPr>
          <a:xfrm>
            <a:off x="4115434" y="2311942"/>
            <a:ext cx="1951629" cy="2661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73938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1880" b="30950"/>
          <a:stretch/>
        </p:blipFill>
        <p:spPr>
          <a:xfrm>
            <a:off x="8256895" y="1844842"/>
            <a:ext cx="1698070" cy="1480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8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0"/>
    </mc:Choice>
    <mc:Fallback xmlns="">
      <p:transition spd="slow" advTm="3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3166" y="2399213"/>
            <a:ext cx="1006736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bn-BD" sz="6000" dirty="0" smtClean="0"/>
              <a:t>১. “ফাগুন মাস”কবিতার কবির নাম কী ?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496912" y="3285676"/>
            <a:ext cx="957006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bn-BD" sz="6000" dirty="0"/>
              <a:t>২</a:t>
            </a:r>
            <a:r>
              <a:rPr lang="bn-BD" sz="6000" dirty="0" smtClean="0"/>
              <a:t>. ফাগুন মাস কে বাংলায় কী মাস বলে?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857227" y="1364208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bn-BD" sz="3600" dirty="0" smtClean="0"/>
              <a:t>একক কাজঃ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9790" y="308633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578" y="4554711"/>
            <a:ext cx="1080698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bn-BD" sz="6000" dirty="0"/>
              <a:t>৩</a:t>
            </a:r>
            <a:r>
              <a:rPr lang="bn-BD" sz="6000" dirty="0" smtClean="0"/>
              <a:t>. ফাগুন মাসে কাদের মনে পড়ে এবং কেন 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4645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694</Words>
  <Application>Microsoft Office PowerPoint</Application>
  <PresentationFormat>Widescreen</PresentationFormat>
  <Paragraphs>111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Arabic Typesetting</vt:lpstr>
      <vt:lpstr>Arial</vt:lpstr>
      <vt:lpstr>Calibri</vt:lpstr>
      <vt:lpstr>NikoshBAN</vt:lpstr>
      <vt:lpstr>NikoshGrameem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172</cp:revision>
  <dcterms:created xsi:type="dcterms:W3CDTF">2020-01-28T15:44:15Z</dcterms:created>
  <dcterms:modified xsi:type="dcterms:W3CDTF">2020-02-15T17:53:38Z</dcterms:modified>
</cp:coreProperties>
</file>