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4" r:id="rId6"/>
    <p:sldId id="275" r:id="rId7"/>
    <p:sldId id="260" r:id="rId8"/>
    <p:sldId id="266" r:id="rId9"/>
    <p:sldId id="261" r:id="rId10"/>
    <p:sldId id="273" r:id="rId11"/>
    <p:sldId id="262" r:id="rId12"/>
    <p:sldId id="263" r:id="rId13"/>
    <p:sldId id="264" r:id="rId14"/>
    <p:sldId id="265" r:id="rId15"/>
    <p:sldId id="267" r:id="rId16"/>
    <p:sldId id="268" r:id="rId17"/>
    <p:sldId id="272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3EFC4-261B-4DAD-8B47-681F384AA66E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0E089-F92C-4936-81E9-A5B11BA14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2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0E089-F92C-4936-81E9-A5B11BA14B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3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4BB0B-F9D5-4E48-901C-D2E0219B6E80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4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00AB-2035-40B3-B84A-89B0AC9DD556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5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9888-8B5D-442C-9CE9-445ACA1439EC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F589-E9A2-42C4-9D70-F7D870DCB8BB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3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329B-77CE-429C-94D7-4DDBB5646AC7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7EFC-42C0-44C9-84B9-03357C74ABF0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5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8FF0-D84C-4E28-874D-B7233557EEDF}" type="datetime1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8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5E644-8BB2-46CB-B5AF-BF02D52C0025}" type="datetime1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32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660-0455-4BB7-9006-F0D27DB5044D}" type="datetime1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95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6EEBA-8F63-45DF-BFAD-74F3789D6B59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9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7C82C-7D0F-4467-B183-2B738D5C0875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7BA9-9E6A-4C06-A83D-0ECA0515C9EE}" type="datetime1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A584-70F1-4FFE-AA65-716F029DE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0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abulkashem2770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56721-9925-4E45-83CA-9B04E7F5BF67}" type="datetime1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180304" y="90152"/>
            <a:ext cx="12192000" cy="6858000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CirclePour">
              <a:avLst/>
            </a:prstTxWarp>
          </a:bodyPr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1705470"/>
            <a:ext cx="6572633" cy="36345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0700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5" y="2488474"/>
            <a:ext cx="3052493" cy="3152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01" y="2469043"/>
            <a:ext cx="2794716" cy="3171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642" y="2469042"/>
            <a:ext cx="2857434" cy="31719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566670" y="5872766"/>
            <a:ext cx="3206840" cy="553792"/>
          </a:xfrm>
          <a:prstGeom prst="rect">
            <a:avLst/>
          </a:prstGeom>
          <a:solidFill>
            <a:schemeClr val="accent2">
              <a:lumMod val="5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মাপনি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50794" y="5872765"/>
            <a:ext cx="4327302" cy="69545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দাগকাটা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মগ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344" y="0"/>
            <a:ext cx="12192000" cy="1880315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তরল পদার্থ যতটা জায়গা জুড়ে থাকে তা এর আয়তন ।নির্দিষ্ট আয়তনের কোনো ঘনবস্তুর আকৃতির মাপনি দ্ধারা তরল পদার্থ মাপা হয় ।এ ক্ষেত্রে ১, ২, ৫, ও ৮ লিটারের বোতল বেশি ব্যবহৃত হয় । 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9552-06FD-43F8-A32C-05A27243C9F5}" type="datetime1">
              <a:rPr lang="en-US" smtClean="0"/>
              <a:t>2/17/2020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5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162" y="2426292"/>
            <a:ext cx="3945832" cy="29828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21" y="2426292"/>
            <a:ext cx="3640236" cy="33330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5099" y="2426292"/>
            <a:ext cx="3095132" cy="29828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ounded Rectangle 5"/>
          <p:cNvSpPr/>
          <p:nvPr/>
        </p:nvSpPr>
        <p:spPr>
          <a:xfrm>
            <a:off x="2264233" y="5975798"/>
            <a:ext cx="4056845" cy="746974"/>
          </a:xfrm>
          <a:prstGeom prst="round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r>
              <a:rPr lang="bn-IN" sz="4000" b="1" dirty="0" smtClean="0">
                <a:solidFill>
                  <a:srgbClr val="00B0F0"/>
                </a:solidFill>
              </a:rPr>
              <a:t> 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27335" y="6054328"/>
            <a:ext cx="2253803" cy="589914"/>
          </a:xfrm>
          <a:prstGeom prst="roundRect">
            <a:avLst/>
          </a:prstGeom>
          <a:solidFill>
            <a:srgbClr val="FF0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" y="0"/>
            <a:ext cx="12192000" cy="2060620"/>
          </a:xfrm>
          <a:prstGeom prst="rect">
            <a:avLst/>
          </a:prstGeom>
          <a:solidFill>
            <a:schemeClr val="accent4">
              <a:lumMod val="5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 পরিমাপের জন্য ২টি পদ্ধতি প্রচলিত । (১) ব্রিটিশ পদ্ধতি ও (২) ম্যাট্রিক পদ্ধতি । ব্রিটিশ পদ্ধতিতে দৈর্ঘ্য পরিমাপের একক হিসাবে গজ, ফুট, ইঞ্চি, চালু আছে । ম্যাট্রিক পদ্ধতিতে দৈর্ঘ্য পরিমাপের একক হিসাবে কিলোমিটার, মিটার, সেন্টিমিটার চালু আছে ।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2C3FE-6B2F-4E1A-B238-ED6DD8DF1AD1}" type="datetime1">
              <a:rPr lang="en-US" smtClean="0"/>
              <a:t>2/17/2020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741" y="2705166"/>
            <a:ext cx="2422973" cy="24229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880" y="2705166"/>
            <a:ext cx="374416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8" y="2705166"/>
            <a:ext cx="3734860" cy="24229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ectangle 4"/>
          <p:cNvSpPr/>
          <p:nvPr/>
        </p:nvSpPr>
        <p:spPr>
          <a:xfrm>
            <a:off x="334851" y="5731099"/>
            <a:ext cx="3750333" cy="708338"/>
          </a:xfrm>
          <a:prstGeom prst="rect">
            <a:avLst/>
          </a:prstGeom>
          <a:solidFill>
            <a:srgbClr val="FF000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</a:t>
            </a:r>
            <a:r>
              <a:rPr lang="bn-IN" sz="4000" b="1" dirty="0" smtClean="0"/>
              <a:t> </a:t>
            </a:r>
            <a:endParaRPr lang="en-US" sz="4000" b="1" dirty="0"/>
          </a:p>
        </p:txBody>
      </p:sp>
      <p:sp>
        <p:nvSpPr>
          <p:cNvPr id="6" name="Rectangle 5"/>
          <p:cNvSpPr/>
          <p:nvPr/>
        </p:nvSpPr>
        <p:spPr>
          <a:xfrm>
            <a:off x="5499279" y="5792273"/>
            <a:ext cx="2768957" cy="585989"/>
          </a:xfrm>
          <a:prstGeom prst="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সামন্তরিক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723549" y="5911403"/>
            <a:ext cx="2106165" cy="528034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</a:t>
            </a:r>
            <a:r>
              <a:rPr lang="bn-IN" sz="4000" b="1" dirty="0" smtClean="0">
                <a:solidFill>
                  <a:srgbClr val="00B0F0"/>
                </a:solidFill>
              </a:rPr>
              <a:t> 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24231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আয়তাকারক্ষেত্রের ক্ষেত্রফল=দৈর্ঘ্য*প্রস্থ=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l*b </a:t>
            </a:r>
          </a:p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সামন্তরিকের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ভুমি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l*h </a:t>
            </a:r>
          </a:p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=১/২*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ভুমি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বর্গক্ষেত্রের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(বাহু)২ 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C917C-3F6F-49D4-B51E-1EC622206F6A}" type="datetime1">
              <a:rPr lang="en-US" smtClean="0"/>
              <a:t>2/17/2020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2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167" y="1515650"/>
            <a:ext cx="4919730" cy="4151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605" y="1515650"/>
            <a:ext cx="4627864" cy="41510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4584879" y="5950039"/>
            <a:ext cx="3593206" cy="6439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AB018-481A-4CE8-9D28-440DCE99B6AE}" type="datetime1">
              <a:rPr lang="en-US" smtClean="0"/>
              <a:t>2/17/2020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0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679" y="2600995"/>
            <a:ext cx="5243059" cy="3289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2600994"/>
            <a:ext cx="5463258" cy="32892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31065" y="6040192"/>
            <a:ext cx="4327301" cy="618185"/>
          </a:xfrm>
          <a:prstGeom prst="rect">
            <a:avLst/>
          </a:prstGeom>
          <a:solidFill>
            <a:schemeClr val="tx1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রাস্তাসহ আয়তক্ষেত্র </a:t>
            </a:r>
            <a:endParaRPr lang="en-US" sz="3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09893" y="6040192"/>
            <a:ext cx="4327301" cy="618185"/>
          </a:xfrm>
          <a:prstGeom prst="rect">
            <a:avLst/>
          </a:prstGeom>
          <a:solidFill>
            <a:srgbClr val="7030A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সামন্তরিক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12041746" cy="1687132"/>
          </a:xfrm>
          <a:prstGeom prst="rect">
            <a:avLst/>
          </a:prstGeom>
          <a:solidFill>
            <a:srgbClr val="00206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নির্দিষ্ট সীমারেখা দ্ধারা আবদ্ধ স্থান হলো ক্ষেত্র এবং এই ক্ষেত্রের পরিমাপকে তার ক্ষেত্রফল বা কালি বলে 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8AFCC-E230-49CA-A933-E5B2FD23CEEA}" type="datetime1">
              <a:rPr lang="en-US" smtClean="0"/>
              <a:t>2/17/2020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933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2192000" cy="6858001"/>
          </a:xfrm>
          <a:prstGeom prst="rect">
            <a:avLst/>
          </a:prstGeom>
          <a:solidFill>
            <a:srgbClr val="00206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পাড়সহ একটি পুকুরের দৈর্ঘ ৪০ মিটার ও প্রস্থ ৩০ মিটার । যদি পুকুরের প্রত্যেক পাড়ের বিস্তার ৪ মিটার হয়, তবে পাড়ের ক্ষেত্রফল কত ? </a:t>
            </a:r>
          </a:p>
          <a:p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উপরের তথ্যের আলোকে আনুপাতিক চিত্র অংকন কর ।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পাড়বাদে পুকুরের ক্ষেত্রফল কত ? </a:t>
            </a:r>
          </a:p>
          <a:p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পাড়বাদে পুকুরের পরিসীমা বেড়া দিতে প্রতিমিটারে ২৫ টাকা হিসাবে মোট কত খরচ হবে ?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50784" y="682580"/>
            <a:ext cx="4211391" cy="631065"/>
          </a:xfrm>
          <a:prstGeom prst="rect">
            <a:avLst/>
          </a:prstGeom>
          <a:solidFill>
            <a:srgbClr val="00206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B86F-D24D-4B87-B59E-F6D7FD8B0C80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553" y="421413"/>
            <a:ext cx="1384078" cy="1153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834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350839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       </a:t>
            </a:r>
            <a:r>
              <a:rPr lang="bn-IN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(ক)                                                                                 </a:t>
            </a:r>
          </a:p>
          <a:p>
            <a:pPr algn="ctr"/>
            <a:r>
              <a:rPr lang="bn-IN" sz="24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পাড়বাদে পুকুরের দৈর্ঘ্য=৪০-(৪*২)মিটার =৪০-৮=৩২ মিটার 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পাড়বাদে পুকুরের প্রস্থ=৩০-(৪*২) মিটার =৩০-৮=২২ মিটার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পাড়বাদে পুকুরের ক্ষেত্রফল=৩২*২২=৭০৪ বর্গমিটার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পাড়বাদে পুকুরের পরিসীমা =২*(৩২+২২) মিটার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=২*৫৪ মিটার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=১০৮ মিটার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প্রতিমিটারে খরচ হয়=২৫ টাকা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১০৮ মিটারে খরচ হয়=১০৮ * ২৫ টাকা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=২৭০০ টাকা </a:t>
            </a:r>
          </a:p>
          <a:p>
            <a:pPr algn="ctr"/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২৭০০ টাকা  </a:t>
            </a:r>
            <a:endParaRPr lang="en-US" sz="32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825" y="51516"/>
            <a:ext cx="2307933" cy="1184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553792" y="257577"/>
            <a:ext cx="1777284" cy="502277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1691D-8C09-492D-89AC-41F4C179687B}" type="datetime1">
              <a:rPr lang="en-US" smtClean="0"/>
              <a:t>2/17/2020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8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</a:p>
          <a:p>
            <a:pPr algn="ctr"/>
            <a:r>
              <a:rPr lang="bn-IN" sz="40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বেঞ্চ, টেবিল, দরজা, জানালা ইত্যাদির দৈর্ঘ্য ও প্রস্থ ফিতার সাহায্যে মেপে ক্ষেত্রফল বের কর ।  </a:t>
            </a:r>
            <a:endParaRPr lang="en-US" sz="4000" b="1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4779" y="638510"/>
            <a:ext cx="3104724" cy="2066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DB646-13F4-48A1-BC90-CFDCC78E96E8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5005" y="4423289"/>
            <a:ext cx="3019425" cy="17972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241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 দিয়ে তোমার বই ও বেঞ্চের দৈর্ঘ্য ও প্রস্থ সেন্টমিটারে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মেপে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ক্ষেত্রফল নির্নয় কর ।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979" y="4687910"/>
            <a:ext cx="3185711" cy="16637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876" y="735303"/>
            <a:ext cx="2856493" cy="23260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D6255-260B-4CDD-AE3F-26D54B9D2983}" type="datetime1">
              <a:rPr lang="en-US" smtClean="0"/>
              <a:t>2/17/2020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6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 দিয়ে তোমার পড়ার টেবিলের ও দরজার দৈর্ঘ্য ও প্রস্থ ইঞ্চিতে এবং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সেন্টিমিটারে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মেপে ক্ষেত্রফল নির্নয় কর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IN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২।দৈনন্দিন জীবনে ব্যবহ্রত হয় বা কাজে লাগে এমন কিছু বস্তুর নাম লিখ, যাদের দৈর্ঘ্য পরিমাপ করতে হয় ।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9508" y="4481714"/>
            <a:ext cx="2533650" cy="1809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874" y="458541"/>
            <a:ext cx="2933700" cy="19111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519F8-DBEC-4449-91BC-FEFEC52E8037}" type="datetime1">
              <a:rPr lang="en-US" smtClean="0"/>
              <a:t>2/17/2020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07" y="458541"/>
            <a:ext cx="1887023" cy="17442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18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00206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কাশেম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লাকেশ্বর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০১৭৮৬৪৯৮৯২২ </a:t>
            </a:r>
          </a:p>
          <a:p>
            <a:pPr algn="ctr"/>
            <a:r>
              <a:rPr lang="en-US" sz="3600" dirty="0" smtClean="0">
                <a:hlinkClick r:id="rId3"/>
              </a:rPr>
              <a:t>mabulkashem2770@gmail.com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43-F652-45C7-B924-5B010254D6F0}" type="datetime1">
              <a:rPr lang="en-US" smtClean="0"/>
              <a:t>2/17/2020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856" y="1565372"/>
            <a:ext cx="2524259" cy="31997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2478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5883E-B248-4703-A056-76229CEAD968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ArchUpPour">
              <a:avLst/>
            </a:prstTxWarp>
          </a:bodyPr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ক্লাশে অংশগ্রহন করার জন্য সবাইকে ধন্যবাদ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296" y="1944710"/>
            <a:ext cx="5782614" cy="44212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890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179" y="2125684"/>
            <a:ext cx="4154543" cy="3627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3" y="2125683"/>
            <a:ext cx="4108360" cy="36270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888642" y="5975798"/>
            <a:ext cx="4224271" cy="721217"/>
          </a:xfrm>
          <a:prstGeom prst="roundRect">
            <a:avLst/>
          </a:prstGeom>
          <a:solidFill>
            <a:srgbClr val="002060"/>
          </a:solidFill>
          <a:ln>
            <a:solidFill>
              <a:srgbClr val="FFFF0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দাগকাটা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ব্যালেন্স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34141" y="5975798"/>
            <a:ext cx="3937581" cy="721217"/>
          </a:xfrm>
          <a:prstGeom prst="roundRect">
            <a:avLst/>
          </a:prstGeom>
          <a:solidFill>
            <a:srgbClr val="FFFF00"/>
          </a:solidFill>
          <a:ln>
            <a:solidFill>
              <a:srgbClr val="002060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ব্যালেন্স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2307C-A1C4-4E92-84B3-A8B214C37EA4}" type="datetime1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4553" y="167425"/>
            <a:ext cx="8950816" cy="875764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ভাল করে লক্ষ্য করি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95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870" y="1429556"/>
            <a:ext cx="3709116" cy="3787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43" y="1429555"/>
            <a:ext cx="5811459" cy="37875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Rounded Rectangle 3"/>
          <p:cNvSpPr/>
          <p:nvPr/>
        </p:nvSpPr>
        <p:spPr>
          <a:xfrm>
            <a:off x="927279" y="5525037"/>
            <a:ext cx="5422006" cy="1107583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 লিটারের বোতল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84901" y="5692462"/>
            <a:ext cx="3837905" cy="940158"/>
          </a:xfrm>
          <a:prstGeom prst="roundRect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লিটার বোতল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DBA08-4D04-4911-B412-E860BABF53B4}" type="datetime1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455313" y="141668"/>
            <a:ext cx="7366715" cy="721217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ছবিগুলো দেখি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41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660-0455-4BB7-9006-F0D27DB5044D}" type="datetime1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2" y="103031"/>
            <a:ext cx="6448627" cy="59500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377" y="103031"/>
            <a:ext cx="5533623" cy="5988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910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BB660-0455-4BB7-9006-F0D27DB5044D}" type="datetime1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377" y="1571223"/>
            <a:ext cx="5074277" cy="4095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1223"/>
            <a:ext cx="6047370" cy="4095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498501" y="90152"/>
            <a:ext cx="6065950" cy="73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কি দেখতে পাচ্ছ ?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13645" y="5808372"/>
            <a:ext cx="2562896" cy="547978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ফিতা বা টেপ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216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FF00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তৃতীয়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গনিত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 সপ্তম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 </a:t>
            </a:r>
          </a:p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 ৩০/০১/২০২০ ইং 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133" y="1728862"/>
            <a:ext cx="2932694" cy="258911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7AC8C-58A4-46BB-8105-E23CC0A24E73}" type="datetime1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7632" y="486629"/>
            <a:ext cx="2962141" cy="33157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3492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আন্তঃসম্পর্ক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স্কেল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আয়তাকার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বর্গাকার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নির্নয়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দ্রব্যাদির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তরল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পরিমাপ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A173-D137-4F04-8B2A-8229832E0CE8}" type="datetime1">
              <a:rPr lang="en-US" smtClean="0"/>
              <a:t>2/17/2020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842" y="2776403"/>
            <a:ext cx="3657600" cy="2426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0333" y="2671627"/>
            <a:ext cx="3208248" cy="25314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10" y="2676489"/>
            <a:ext cx="3129434" cy="2629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Rounded Rectangle 4"/>
          <p:cNvSpPr/>
          <p:nvPr/>
        </p:nvSpPr>
        <p:spPr>
          <a:xfrm>
            <a:off x="1828800" y="5705341"/>
            <a:ext cx="3850783" cy="759853"/>
          </a:xfrm>
          <a:prstGeom prst="roundRect">
            <a:avLst/>
          </a:prstGeom>
          <a:solidFill>
            <a:srgbClr val="002060"/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বাটখারা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500056" y="5705341"/>
            <a:ext cx="3361386" cy="759853"/>
          </a:xfrm>
          <a:prstGeom prst="roundRect">
            <a:avLst/>
          </a:prstGeom>
          <a:solidFill>
            <a:schemeClr val="accent2">
              <a:lumMod val="5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দাড়িপাল্লা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609859" y="360608"/>
            <a:ext cx="8718997" cy="97879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ভাল করে লক্ষ্য করি </a:t>
            </a:r>
            <a:endParaRPr lang="en-US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6D82-CB74-45B5-8660-A419105E58B3}" type="datetime1">
              <a:rPr lang="en-US" smtClean="0"/>
              <a:t>2/17/2020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ABUL KASHEM LAKESHOR DAKHIL MADRASA CHATAK SUNAMGONJ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0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591</Words>
  <Application>Microsoft Office PowerPoint</Application>
  <PresentationFormat>Widescreen</PresentationFormat>
  <Paragraphs>114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46</cp:revision>
  <dcterms:created xsi:type="dcterms:W3CDTF">2020-01-10T08:54:37Z</dcterms:created>
  <dcterms:modified xsi:type="dcterms:W3CDTF">2020-02-17T13:10:38Z</dcterms:modified>
</cp:coreProperties>
</file>