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1" r:id="rId2"/>
    <p:sldId id="304" r:id="rId3"/>
    <p:sldId id="257" r:id="rId4"/>
    <p:sldId id="319" r:id="rId5"/>
    <p:sldId id="307" r:id="rId6"/>
    <p:sldId id="283" r:id="rId7"/>
    <p:sldId id="261" r:id="rId8"/>
    <p:sldId id="308" r:id="rId9"/>
    <p:sldId id="309" r:id="rId10"/>
    <p:sldId id="311" r:id="rId11"/>
    <p:sldId id="256" r:id="rId12"/>
    <p:sldId id="310" r:id="rId13"/>
    <p:sldId id="314" r:id="rId14"/>
    <p:sldId id="323" r:id="rId15"/>
    <p:sldId id="322" r:id="rId16"/>
    <p:sldId id="317" r:id="rId17"/>
    <p:sldId id="281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321"/>
            <p14:sldId id="304"/>
            <p14:sldId id="257"/>
            <p14:sldId id="319"/>
            <p14:sldId id="307"/>
            <p14:sldId id="283"/>
            <p14:sldId id="261"/>
            <p14:sldId id="308"/>
            <p14:sldId id="309"/>
            <p14:sldId id="311"/>
            <p14:sldId id="256"/>
            <p14:sldId id="310"/>
            <p14:sldId id="314"/>
            <p14:sldId id="323"/>
            <p14:sldId id="322"/>
            <p14:sldId id="317"/>
            <p14:sldId id="281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2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1395" autoAdjust="0"/>
  </p:normalViewPr>
  <p:slideViewPr>
    <p:cSldViewPr snapToGrid="0" showGuides="1">
      <p:cViewPr varScale="1">
        <p:scale>
          <a:sx n="42" d="100"/>
          <a:sy n="42" d="100"/>
        </p:scale>
        <p:origin x="989" y="2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EEA54-4A07-4E57-855A-C2BE34BF668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7D423-1FE1-4AB2-82EE-E1E6F0702AD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 prst="angle"/>
        </a:sp3d>
      </dgm:spPr>
      <dgm:t>
        <a:bodyPr/>
        <a:lstStyle/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algn="ctr"/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ctr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569C7-9A5B-4A0E-81F1-6401B6E7B268}" type="sibTrans" cxnId="{F45BC4E4-371B-4263-8379-D399F626D61C}">
      <dgm:prSet/>
      <dgm:spPr/>
      <dgm:t>
        <a:bodyPr/>
        <a:lstStyle/>
        <a:p>
          <a:endParaRPr lang="en-US"/>
        </a:p>
      </dgm:t>
    </dgm:pt>
    <dgm:pt modelId="{C13507FF-4D99-44B9-8694-65FBCF052157}" type="parTrans" cxnId="{F45BC4E4-371B-4263-8379-D399F626D61C}">
      <dgm:prSet/>
      <dgm:spPr/>
      <dgm:t>
        <a:bodyPr/>
        <a:lstStyle/>
        <a:p>
          <a:endParaRPr lang="en-US"/>
        </a:p>
      </dgm:t>
    </dgm:pt>
    <dgm:pt modelId="{C795FADC-3B48-460E-A84E-60FAB4D03E42}" type="pres">
      <dgm:prSet presAssocID="{F87EEA54-4A07-4E57-855A-C2BE34BF6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04B1A-5EBE-4D1B-A6D6-C404024DCFFE}" type="pres">
      <dgm:prSet presAssocID="{D867D423-1FE1-4AB2-82EE-E1E6F0702AD3}" presName="node" presStyleLbl="node1" presStyleIdx="0" presStyleCnt="1" custScaleX="576759" custScaleY="584827" custLinFactNeighborX="0" custLinFactNeighborY="1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ADA99-B5FB-4EE4-88EC-8CE9D6B65E0C}" type="presOf" srcId="{D867D423-1FE1-4AB2-82EE-E1E6F0702AD3}" destId="{4AE04B1A-5EBE-4D1B-A6D6-C404024DCFFE}" srcOrd="0" destOrd="0" presId="urn:microsoft.com/office/officeart/2005/8/layout/default"/>
    <dgm:cxn modelId="{9B50F805-51E2-4CB6-AF1E-B3491CBC9F8D}" type="presOf" srcId="{F87EEA54-4A07-4E57-855A-C2BE34BF6683}" destId="{C795FADC-3B48-460E-A84E-60FAB4D03E42}" srcOrd="0" destOrd="0" presId="urn:microsoft.com/office/officeart/2005/8/layout/default"/>
    <dgm:cxn modelId="{F45BC4E4-371B-4263-8379-D399F626D61C}" srcId="{F87EEA54-4A07-4E57-855A-C2BE34BF6683}" destId="{D867D423-1FE1-4AB2-82EE-E1E6F0702AD3}" srcOrd="0" destOrd="0" parTransId="{C13507FF-4D99-44B9-8694-65FBCF052157}" sibTransId="{E38569C7-9A5B-4A0E-81F1-6401B6E7B268}"/>
    <dgm:cxn modelId="{A555BC0B-9538-4D38-A2FC-06094267F7CA}" type="presParOf" srcId="{C795FADC-3B48-460E-A84E-60FAB4D03E42}" destId="{4AE04B1A-5EBE-4D1B-A6D6-C404024DCF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2EF1F-A2D0-498C-91B2-C6E846592A7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CD0EE-EE3A-468C-AF6A-0D002CBD0D34}">
      <dgm:prSet phldrT="[Text]" phldr="1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60959F0-2B11-4CBD-936E-05C136BE007C}" type="par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241BFC6-354B-4A65-8543-C707774132FD}" type="sib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AE8DB51-A4E5-4A1A-89DA-CB5EDC0F57DD}" type="pres">
      <dgm:prSet presAssocID="{DC72EF1F-A2D0-498C-91B2-C6E846592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DA71-E7C3-4679-9506-4C2A122EA366}" type="pres">
      <dgm:prSet presAssocID="{802CD0EE-EE3A-468C-AF6A-0D002CBD0D34}" presName="node" presStyleLbl="node1" presStyleIdx="0" presStyleCnt="1" custScaleX="187546" custScaleY="189881" custLinFactNeighborX="-11063" custLinFactNeighborY="4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09C08-2F3E-4A7C-B557-6587EE4EEE12}" type="presOf" srcId="{DC72EF1F-A2D0-498C-91B2-C6E846592A7A}" destId="{CAE8DB51-A4E5-4A1A-89DA-CB5EDC0F57DD}" srcOrd="0" destOrd="0" presId="urn:microsoft.com/office/officeart/2005/8/layout/default"/>
    <dgm:cxn modelId="{C249417E-2A26-42D1-89BA-0EF47934B4E8}" srcId="{DC72EF1F-A2D0-498C-91B2-C6E846592A7A}" destId="{802CD0EE-EE3A-468C-AF6A-0D002CBD0D34}" srcOrd="0" destOrd="0" parTransId="{D60959F0-2B11-4CBD-936E-05C136BE007C}" sibTransId="{1241BFC6-354B-4A65-8543-C707774132FD}"/>
    <dgm:cxn modelId="{3360D6C3-04A3-4DEF-A868-00E7B69526FC}" type="presOf" srcId="{802CD0EE-EE3A-468C-AF6A-0D002CBD0D34}" destId="{8023DA71-E7C3-4679-9506-4C2A122EA366}" srcOrd="0" destOrd="0" presId="urn:microsoft.com/office/officeart/2005/8/layout/default"/>
    <dgm:cxn modelId="{657E58F9-4994-45E9-9BE8-1835121EDBA3}" type="presParOf" srcId="{CAE8DB51-A4E5-4A1A-89DA-CB5EDC0F57DD}" destId="{8023DA71-E7C3-4679-9506-4C2A122EA3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04B1A-5EBE-4D1B-A6D6-C404024DCFFE}">
      <dsp:nvSpPr>
        <dsp:cNvPr id="0" name=""/>
        <dsp:cNvSpPr/>
      </dsp:nvSpPr>
      <dsp:spPr>
        <a:xfrm>
          <a:off x="272743" y="9708"/>
          <a:ext cx="10789919" cy="65645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>
          <a:bevelT prst="angle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743" y="9708"/>
        <a:ext cx="10789919" cy="656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3DA71-E7C3-4679-9506-4C2A122EA366}">
      <dsp:nvSpPr>
        <dsp:cNvPr id="0" name=""/>
        <dsp:cNvSpPr/>
      </dsp:nvSpPr>
      <dsp:spPr>
        <a:xfrm>
          <a:off x="482123" y="4937"/>
          <a:ext cx="8219213" cy="49929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82123" y="4937"/>
        <a:ext cx="8219213" cy="499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732E-3CC4-4DC3-809A-FD8797F8E01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165B-B7EC-4234-9764-7EFA8FF8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7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0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3" y="118533"/>
            <a:ext cx="11954934" cy="6620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1733" y="270933"/>
            <a:ext cx="11599334" cy="6299200"/>
          </a:xfrm>
          <a:prstGeom prst="rect">
            <a:avLst/>
          </a:prstGeom>
          <a:solidFill>
            <a:schemeClr val="bg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643466" y="508000"/>
            <a:ext cx="11006666" cy="5706534"/>
          </a:xfrm>
          <a:prstGeom prst="plaqu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“এই স্লাইডটি সন্মানিত শিক্ষকবৃন্দের জন্য”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শ্রেণিকক্ষে উপস্থাপনের জন্য প্রয়োজনীয় পরামর্শ ও দিক নির্দেশনা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lide 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 আশা করি উপস্থাপনের পূর্বে সন্মানিত শিক্ষকগণ স্লাইড নোটগুলো দেখে নিবেন  এবং</a:t>
            </a:r>
            <a:r>
              <a:rPr lang="bn-BD" sz="2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NikoshBAN" panose="02000000000000000000" pitchFamily="2" charset="0"/>
              </a:rPr>
              <a:t>F5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পাঠটি উপস্থাপন করতে পারেন। পাশাপাশি আপনার কলাকৌশল প্রয়োগ এবং পাঠ্য বই  অনুসরণ করতে পারেন। যদি কোন ভূল ত্রুটি থাকে তাহলে  ক্ষমার দৃষ্টিতে দেখবেন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5467"/>
            <a:ext cx="11836399" cy="655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8667" y="270933"/>
            <a:ext cx="11446933" cy="62145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4055533" y="601133"/>
            <a:ext cx="3835400" cy="762000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685800" y="1693333"/>
            <a:ext cx="10820400" cy="4588934"/>
          </a:xfrm>
          <a:prstGeom prst="flowChartMultidocumen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কত প্রকার?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কেন সংখ্যাবাচক শব্দ বিশেষণ রুপে ব্যবহৃত হয়?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সংখ্যাবাচক শব্দের প্রকার ভেদ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861"/>
            <a:ext cx="9144000" cy="2989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5152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846278"/>
              </p:ext>
            </p:extLst>
          </p:nvPr>
        </p:nvGraphicFramePr>
        <p:xfrm>
          <a:off x="1523999" y="725215"/>
          <a:ext cx="10153135" cy="499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54000" y="203201"/>
            <a:ext cx="11785599" cy="6451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467" y="321734"/>
            <a:ext cx="11514666" cy="6197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9466" y="321734"/>
            <a:ext cx="11260667" cy="59097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2269067" y="520861"/>
            <a:ext cx="7924800" cy="1003139"/>
          </a:xfrm>
          <a:prstGeom prst="flowChartInputOutp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৪ প্রকার  যথাঃ-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18068" y="1642533"/>
            <a:ext cx="5291667" cy="212307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অংকবাচক শব্দঃ-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১,২,৩,৪,৫,৬,৭,৮,৯,১০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এক+এক+এক=তিন।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28132" y="3832258"/>
            <a:ext cx="5291667" cy="211004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পরিমানবাচক শব্দঃ-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শব্দে সংখ্যার পরিমান বুঝায়,সে গুলোকে পরিমানবাচক শব্দ বলে।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045202" y="1599048"/>
            <a:ext cx="5340959" cy="211004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036733" y="3924867"/>
            <a:ext cx="5291667" cy="212307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38336" y="1739777"/>
            <a:ext cx="2773867" cy="18452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একক বা এককের সমষ্টি বোঝায়।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15" y="1727200"/>
            <a:ext cx="2012192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8" name="Rounded Rectangle 17"/>
          <p:cNvSpPr/>
          <p:nvPr/>
        </p:nvSpPr>
        <p:spPr>
          <a:xfrm>
            <a:off x="6138336" y="4031920"/>
            <a:ext cx="2462995" cy="1910379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 পদ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কন্যা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4" t="28561" r="2250"/>
          <a:stretch/>
        </p:blipFill>
        <p:spPr>
          <a:xfrm>
            <a:off x="9000067" y="3976931"/>
            <a:ext cx="2072640" cy="205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8246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5467"/>
            <a:ext cx="118871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533" y="419103"/>
            <a:ext cx="6059797" cy="29130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শব্দঃ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সারি,দল বা শ্রেণিতে অবস্থিত কোনো ব্যক্তি বা বস্তুর সংখ্যার  ক্রম বা পর্যায় বোঝাতে ক্রমবাচক শব্দ ব্যবহৃত হয়। যেমনঃ-এখানে ১ম,২য়,৩য় লোকটি।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534" y="3412066"/>
            <a:ext cx="6059797" cy="28802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তারিখবাচক শব্দঃ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মাসের তারিখ বোঝাতে যে সংখ্যাবাচক শব্দ ব্যবহৃত হয়,তাকে তারিখবাচক শব্দ বলে।যেমনঃ- পয়লা বৈশাখ।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5" y="366860"/>
            <a:ext cx="4333417" cy="29489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4" y="3358090"/>
            <a:ext cx="4333417" cy="15011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r="772"/>
          <a:stretch/>
        </p:blipFill>
        <p:spPr>
          <a:xfrm>
            <a:off x="6700344" y="4815923"/>
            <a:ext cx="4333417" cy="17655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0849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207433"/>
            <a:ext cx="11802534" cy="65193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9168" y="1468966"/>
            <a:ext cx="10718800" cy="4419163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সংখ্যাবাচক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পূরণবাচক শব্দ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কী?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 কর।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বুঝিয়ে লিখ।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3268133" y="347133"/>
            <a:ext cx="4792134" cy="914400"/>
          </a:xfrm>
          <a:prstGeom prst="doubleWav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630620" y="1637534"/>
            <a:ext cx="10486989" cy="3596070"/>
          </a:xfrm>
          <a:prstGeom prst="don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24" y="110360"/>
            <a:ext cx="11887200" cy="6605750"/>
          </a:xfrm>
          <a:prstGeom prst="rect">
            <a:avLst/>
          </a:prstGeom>
          <a:solidFill>
            <a:schemeClr val="bg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5309" y="291662"/>
            <a:ext cx="11461531" cy="6243145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145" y="441434"/>
            <a:ext cx="11083158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87821" y="551794"/>
            <a:ext cx="10026869" cy="614854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Above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অনুযায়ী বাংলা মাসের তারিখ নিম্নলিখিতভাবে লেখা হয়ঃ-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61307"/>
              </p:ext>
            </p:extLst>
          </p:nvPr>
        </p:nvGraphicFramePr>
        <p:xfrm>
          <a:off x="1229710" y="1466191"/>
          <a:ext cx="9884982" cy="38877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7497"/>
                <a:gridCol w="1647497"/>
                <a:gridCol w="1647497"/>
                <a:gridCol w="1647497"/>
                <a:gridCol w="1647497"/>
                <a:gridCol w="1647497"/>
              </a:tblGrid>
              <a:tr h="78197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১লা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পহেলা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পহেলা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 শে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একুশে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78197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দোসরা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২২শে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বাইশে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78197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৩রা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তেসরা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১৩ই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তেরোই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২৩শে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তেইশে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75989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৪ঠা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চৌঠা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চৌদ্দই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২৪শে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চব্বিশে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78197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পনোরই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২৫শে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পঁচিশে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5" y="173421"/>
            <a:ext cx="11871435" cy="65111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5309" y="331076"/>
            <a:ext cx="11477297" cy="6148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434" y="457200"/>
            <a:ext cx="11209283" cy="5864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2737" y="583323"/>
            <a:ext cx="10846676" cy="558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07" y="3295032"/>
            <a:ext cx="4206240" cy="2721282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sp>
        <p:nvSpPr>
          <p:cNvPr id="14" name="Flowchart: Process 13"/>
          <p:cNvSpPr/>
          <p:nvPr/>
        </p:nvSpPr>
        <p:spPr>
          <a:xfrm>
            <a:off x="5295538" y="890492"/>
            <a:ext cx="5443897" cy="2054798"/>
          </a:xfrm>
          <a:prstGeom prst="flowChart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শব্দের বিশেষ্যরুপেও ব্যবহার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আছে।যেমনঃ- দশের বোঝা বয়ে বেড়াই।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3" y="659688"/>
            <a:ext cx="3840480" cy="229225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sp>
        <p:nvSpPr>
          <p:cNvPr id="12" name="Flowchart: Process 11"/>
          <p:cNvSpPr/>
          <p:nvPr/>
        </p:nvSpPr>
        <p:spPr>
          <a:xfrm>
            <a:off x="5536816" y="3335739"/>
            <a:ext cx="5543993" cy="2349141"/>
          </a:xfrm>
          <a:prstGeom prst="flowChart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বিশেষণ পদ ক্রম অনুসারে বিশেষ্যপদের সংখ্যা অনুযায়ী নির্দিষ্ট স্থান বিশেষিত করে,তখন তাকে পূরণবাচক বিশেষণ বলা হয়। যেমনঃ-তারা ৮ম শ্রেণির ছাত্র।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467" y="135467"/>
            <a:ext cx="11938000" cy="6587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933" y="270933"/>
            <a:ext cx="11650133" cy="63161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3791899" y="1198762"/>
            <a:ext cx="3454401" cy="1235550"/>
          </a:xfrm>
          <a:prstGeom prst="star16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608083" y="2569778"/>
            <a:ext cx="9065172" cy="274320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কাকে বলে?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পূরণবাচক শব্দের  উদাহরণ দাও।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কয় প্রকার?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536028" y="451944"/>
            <a:ext cx="11225048" cy="5954110"/>
          </a:xfrm>
          <a:prstGeom prst="frame">
            <a:avLst/>
          </a:prstGeom>
          <a:solidFill>
            <a:schemeClr val="bg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456" y="182880"/>
            <a:ext cx="11667744" cy="638251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(নমুনা প্রশ্ন )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পূরণবাচক শব্দ?</a:t>
            </a:r>
          </a:p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৫ই    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ছয় </a:t>
            </a:r>
          </a:p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  ঘ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অষ্টম</a:t>
            </a:r>
          </a:p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কয় প্রকার? -</a:t>
            </a:r>
          </a:p>
          <a:p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প্রকার   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 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গ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প্রকার  ঘ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প্রকার? </a:t>
            </a:r>
          </a:p>
          <a:p>
            <a:endParaRPr lang="bn-BD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45258" y="758820"/>
            <a:ext cx="3674614" cy="74824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3" y="287867"/>
            <a:ext cx="11582400" cy="624839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932" y="457201"/>
            <a:ext cx="11159067" cy="58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0400" y="592667"/>
            <a:ext cx="10854267" cy="557106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9733" y="745067"/>
            <a:ext cx="10515600" cy="52323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9067" y="880533"/>
            <a:ext cx="10159999" cy="4893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9105" y="1331602"/>
            <a:ext cx="3678622" cy="3991595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77" y="1544320"/>
            <a:ext cx="3566160" cy="35661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61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7655" y="157655"/>
            <a:ext cx="11887200" cy="654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310" y="299545"/>
            <a:ext cx="11540359" cy="6243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0772" y="480848"/>
            <a:ext cx="11130455" cy="5880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3562" y="869438"/>
            <a:ext cx="3905759" cy="443653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537201" y="1016000"/>
            <a:ext cx="3572932" cy="4143408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689600" y="1116882"/>
            <a:ext cx="3251200" cy="3945465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830175" y="1241017"/>
            <a:ext cx="2912534" cy="3656721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35" y="1697906"/>
            <a:ext cx="2095500" cy="314325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097280" y="1241018"/>
            <a:ext cx="3200400" cy="4064952"/>
          </a:xfrm>
          <a:prstGeom prst="frame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6161" y="2967335"/>
            <a:ext cx="312724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7284133"/>
              </p:ext>
            </p:extLst>
          </p:nvPr>
        </p:nvGraphicFramePr>
        <p:xfrm>
          <a:off x="428297" y="237284"/>
          <a:ext cx="11335406" cy="657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75769" y="1425845"/>
            <a:ext cx="3600773" cy="3425123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সরকার(সঃশিঃ)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বি,এ (অর্নাস) এম,এ, বিএড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০১৯১৪-৮৫ ৩৬ ১১</a:t>
            </a:r>
          </a:p>
          <a:p>
            <a:r>
              <a:rPr lang="en-US" sz="2000" b="1" dirty="0" smtClean="0">
                <a:cs typeface="NikoshBAN" panose="02000000000000000000" pitchFamily="2" charset="0"/>
              </a:rPr>
              <a:t>ni.sarkar11@gmail.com</a:t>
            </a:r>
            <a:endParaRPr lang="en-US" sz="2000" b="1" dirty="0"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1172" y="1425845"/>
            <a:ext cx="3475066" cy="3425123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২য় পত্র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(ব্যাকরণ)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৩য়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/১০২/২০২০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70457" y="1425846"/>
            <a:ext cx="3606799" cy="342512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68168" y="1617494"/>
            <a:ext cx="3355097" cy="3041823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*এস,এম নজরুল ইসলাম সরকার* আলহাজ্ব হানেফ আলী দাখিল মাদরাসা*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17" y="2132565"/>
            <a:ext cx="2011680" cy="2011680"/>
          </a:xfrm>
          <a:prstGeom prst="ellipse">
            <a:avLst/>
          </a:prstGeom>
          <a:ln w="34925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-510408" y="0"/>
            <a:ext cx="13368528" cy="7040880"/>
          </a:xfrm>
          <a:prstGeom prst="frame">
            <a:avLst/>
          </a:prstGeom>
          <a:solidFill>
            <a:schemeClr val="bg1"/>
          </a:solidFill>
          <a:ln w="34925">
            <a:solidFill>
              <a:srgbClr val="00B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1" y="135467"/>
            <a:ext cx="11751732" cy="6587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ingle Corner Rectangle 2"/>
          <p:cNvSpPr/>
          <p:nvPr/>
        </p:nvSpPr>
        <p:spPr>
          <a:xfrm>
            <a:off x="423333" y="420714"/>
            <a:ext cx="11311467" cy="6197599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বাংলাদেশ</a:t>
            </a:r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361266" y="829733"/>
            <a:ext cx="5063066" cy="774164"/>
          </a:xfrm>
          <a:prstGeom prst="snipRound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এক,তিন,একুশ কী প্রকাশ পায়?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1054524" y="5238745"/>
            <a:ext cx="3162297" cy="567267"/>
          </a:xfrm>
          <a:prstGeom prst="snip1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সংখ্যা-০১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35141" y="5238745"/>
            <a:ext cx="3640669" cy="56726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৩জন ব্যক্তি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1144" y="1786875"/>
            <a:ext cx="2900855" cy="3062404"/>
          </a:xfrm>
          <a:prstGeom prst="ellipse">
            <a:avLst/>
          </a:prstGeom>
          <a:ln w="34925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12" y="2148201"/>
            <a:ext cx="2766733" cy="2590439"/>
          </a:xfrm>
          <a:prstGeom prst="ellipse">
            <a:avLst/>
          </a:prstGeom>
          <a:ln w="34925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77" y="1995440"/>
            <a:ext cx="2926080" cy="2926080"/>
          </a:xfrm>
          <a:prstGeom prst="ellipse">
            <a:avLst/>
          </a:prstGeom>
          <a:ln w="34925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7886843" y="5238745"/>
            <a:ext cx="3640669" cy="56726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3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build="allAtOnce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33" y="203200"/>
            <a:ext cx="11853334" cy="63838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8347" y="347465"/>
            <a:ext cx="11551920" cy="61630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0970" y="313598"/>
            <a:ext cx="5178004" cy="91197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টাকাকে  -এক এক করে দশ বার নিলে কী কয় টাকা হবে?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7403322" y="1080920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6746642" y="1321282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6125431" y="1672213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5424412" y="2061767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599245" y="1437726"/>
            <a:ext cx="5189965" cy="310296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4933227" y="2251417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4389420" y="2458355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3972550" y="2478672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3600012" y="2621660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2788442" y="2672484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64" b="48563"/>
          <a:stretch/>
        </p:blipFill>
        <p:spPr>
          <a:xfrm>
            <a:off x="1975629" y="2693964"/>
            <a:ext cx="5189965" cy="3102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615153" y="1236784"/>
            <a:ext cx="2805964" cy="91197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টাকা-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r="76318" b="54629"/>
          <a:stretch/>
        </p:blipFill>
        <p:spPr>
          <a:xfrm>
            <a:off x="2384264" y="1291991"/>
            <a:ext cx="731520" cy="59278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3" name="Rounded Rectangle 22"/>
          <p:cNvSpPr/>
          <p:nvPr/>
        </p:nvSpPr>
        <p:spPr>
          <a:xfrm>
            <a:off x="456241" y="2783030"/>
            <a:ext cx="5477587" cy="91197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ব্যাকরণে এই টাকার 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 কী বলা হয়?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1911" y="4659504"/>
            <a:ext cx="3283702" cy="91197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“সংখ্যাবাচক শব্দ”?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0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5467"/>
            <a:ext cx="11819467" cy="6553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304800"/>
            <a:ext cx="11404600" cy="6197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00" y="423333"/>
            <a:ext cx="11074400" cy="58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399" y="592667"/>
            <a:ext cx="10701867" cy="55202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2799" y="762000"/>
            <a:ext cx="10380134" cy="5164667"/>
          </a:xfrm>
          <a:prstGeom prst="rect">
            <a:avLst/>
          </a:prstGeom>
          <a:solidFill>
            <a:srgbClr val="00B050"/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7463" y="905933"/>
            <a:ext cx="10026868" cy="4876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85" y="2701860"/>
            <a:ext cx="5619365" cy="295446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Oval 10"/>
          <p:cNvSpPr/>
          <p:nvPr/>
        </p:nvSpPr>
        <p:spPr>
          <a:xfrm>
            <a:off x="5201034" y="2362200"/>
            <a:ext cx="1253066" cy="104986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059767" y="933715"/>
            <a:ext cx="3996266" cy="3757612"/>
          </a:xfrm>
          <a:prstGeom prst="donut">
            <a:avLst/>
          </a:prstGeom>
          <a:solidFill>
            <a:schemeClr val="bg1"/>
          </a:solidFill>
          <a:ln w="6350">
            <a:solidFill>
              <a:srgbClr val="AF296C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Ribbon 12"/>
          <p:cNvSpPr/>
          <p:nvPr/>
        </p:nvSpPr>
        <p:spPr>
          <a:xfrm>
            <a:off x="3273553" y="4897377"/>
            <a:ext cx="5108028" cy="758952"/>
          </a:xfrm>
          <a:prstGeom prst="ellipseRibbon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“সংখ্যাবাচক শব্দ”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5849" y="520262"/>
            <a:ext cx="10866122" cy="5811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993228" y="520262"/>
            <a:ext cx="10531365" cy="5344510"/>
          </a:xfrm>
          <a:prstGeom prst="frame">
            <a:avLst/>
          </a:prstGeom>
          <a:solidFill>
            <a:srgbClr val="00B05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1.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কী তা বলতে পারবে?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2.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শব্দের প্রকার ভেদ লিখতে পারবে,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3.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ও পূরণবাচক শব্দের বর্ণনা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198179" y="740980"/>
            <a:ext cx="10155621" cy="4997668"/>
          </a:xfrm>
          <a:prstGeom prst="fra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34" y="143932"/>
            <a:ext cx="11853332" cy="657013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304801" y="1938865"/>
            <a:ext cx="11565466" cy="452966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গণনার মূল একক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গণনার পদ্ধতিকে কী বলা হয়?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শব্দ 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097867" y="431799"/>
            <a:ext cx="3657599" cy="1507066"/>
          </a:xfrm>
          <a:prstGeom prst="star32">
            <a:avLst/>
          </a:prstGeom>
          <a:solidFill>
            <a:schemeClr val="bg1"/>
          </a:solidFill>
          <a:ln w="34925">
            <a:solidFill>
              <a:srgbClr val="00B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831" y="145335"/>
            <a:ext cx="11700934" cy="6519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98352" y="515669"/>
            <a:ext cx="4547476" cy="3315352"/>
          </a:xfrm>
          <a:prstGeom prst="roundRect">
            <a:avLst/>
          </a:prstGeom>
          <a:solidFill>
            <a:srgbClr val="FFFFFF"/>
          </a:solidFill>
          <a:ln w="34925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বুঝানোর জন্য যে সব শব্দ ব্যবহার করা হয় ,সে গুলোকে সংখ্যাবাচক শব্দ বলা হয়।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 পাঁচ ব্যক্তি এখানে এসেছিল।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7616"/>
          <a:stretch/>
        </p:blipFill>
        <p:spPr>
          <a:xfrm>
            <a:off x="1093921" y="3546606"/>
            <a:ext cx="3931920" cy="276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ounded Rectangle 6"/>
          <p:cNvSpPr/>
          <p:nvPr/>
        </p:nvSpPr>
        <p:spPr>
          <a:xfrm>
            <a:off x="5798352" y="3957145"/>
            <a:ext cx="4547476" cy="2475185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ঘন্টার পর ট্রেন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4" r="30903"/>
          <a:stretch/>
        </p:blipFill>
        <p:spPr>
          <a:xfrm>
            <a:off x="1093921" y="741659"/>
            <a:ext cx="3840480" cy="272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8776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548</Words>
  <Application>Microsoft Office PowerPoint</Application>
  <PresentationFormat>Widescreen</PresentationFormat>
  <Paragraphs>173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3540</cp:revision>
  <dcterms:created xsi:type="dcterms:W3CDTF">2016-01-18T13:16:44Z</dcterms:created>
  <dcterms:modified xsi:type="dcterms:W3CDTF">2020-02-17T13:10:25Z</dcterms:modified>
</cp:coreProperties>
</file>