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99" r:id="rId2"/>
    <p:sldId id="256" r:id="rId3"/>
    <p:sldId id="297" r:id="rId4"/>
    <p:sldId id="308" r:id="rId5"/>
    <p:sldId id="291" r:id="rId6"/>
    <p:sldId id="263" r:id="rId7"/>
    <p:sldId id="300" r:id="rId8"/>
    <p:sldId id="294" r:id="rId9"/>
    <p:sldId id="278" r:id="rId10"/>
    <p:sldId id="295" r:id="rId11"/>
    <p:sldId id="279" r:id="rId12"/>
    <p:sldId id="281" r:id="rId13"/>
    <p:sldId id="303" r:id="rId14"/>
    <p:sldId id="305" r:id="rId15"/>
    <p:sldId id="301" r:id="rId16"/>
    <p:sldId id="302" r:id="rId17"/>
    <p:sldId id="304" r:id="rId18"/>
    <p:sldId id="269" r:id="rId19"/>
    <p:sldId id="270" r:id="rId20"/>
    <p:sldId id="28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667" autoAdjust="0"/>
    <p:restoredTop sz="94624" autoAdjust="0"/>
  </p:normalViewPr>
  <p:slideViewPr>
    <p:cSldViewPr>
      <p:cViewPr varScale="1">
        <p:scale>
          <a:sx n="69" d="100"/>
          <a:sy n="69" d="100"/>
        </p:scale>
        <p:origin x="-708" y="-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jpe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381EA9-EA9C-4926-A3AE-7056544D8937}" type="datetimeFigureOut">
              <a:rPr lang="en-US" smtClean="0"/>
              <a:pPr/>
              <a:t>2/17/2020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47880A-6E95-4F50-B0AC-678574C5EC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67855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7880A-6E95-4F50-B0AC-678574C5ECC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49548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Email-asaduzzaman&#2534;&#2538;&#2534;&#2539;&#2535;&#2543;&#2542;&#2538;&#2534;&#2534;@gmail.com" TargetMode="External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1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223844" cy="685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  <a:prstDash val="lgDash"/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2145" y="1600200"/>
            <a:ext cx="7391400" cy="4572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1845" y="0"/>
            <a:ext cx="12160155" cy="6858000"/>
          </a:xfrm>
          <a:ln>
            <a:solidFill>
              <a:srgbClr val="92D050"/>
            </a:solidFill>
          </a:ln>
        </p:spPr>
        <p:txBody>
          <a:bodyPr>
            <a:prstTxWarp prst="textArchUpPour">
              <a:avLst/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7200" b="1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সবাইকে স্বাগতম</a:t>
            </a:r>
            <a:endParaRPr lang="en-US" sz="7200" b="1" dirty="0">
              <a:ln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3491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687" y="0"/>
            <a:ext cx="12192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1200" y="228600"/>
            <a:ext cx="3810000" cy="3200400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TextBox 10"/>
          <p:cNvSpPr txBox="1"/>
          <p:nvPr/>
        </p:nvSpPr>
        <p:spPr>
          <a:xfrm>
            <a:off x="2819400" y="3714466"/>
            <a:ext cx="2286000" cy="76944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হাতির </a:t>
            </a:r>
            <a:r>
              <a:rPr lang="bn-IN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দা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ঁ</a:t>
            </a:r>
            <a:r>
              <a:rPr lang="bn-IN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ত </a:t>
            </a:r>
            <a:endParaRPr lang="en-US" sz="44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3">
                  <a:lumMod val="20000"/>
                  <a:lumOff val="8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9510" y="2228566"/>
            <a:ext cx="3645090" cy="29718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6705600" y="5410200"/>
            <a:ext cx="3657600" cy="1015663"/>
          </a:xfrm>
          <a:prstGeom prst="rect">
            <a:avLst/>
          </a:prstGeom>
          <a:noFill/>
          <a:ln w="63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মূল্যবান </a:t>
            </a:r>
            <a:r>
              <a:rPr lang="bn-IN" sz="6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পাথর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 pattern="recta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3810000" y="304800"/>
            <a:ext cx="4191000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en-US" sz="44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আদিম যুগের মুদ্রা</a:t>
            </a:r>
            <a:r>
              <a:rPr lang="bn-IN" sz="44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1295400"/>
            <a:ext cx="3276600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143000"/>
            <a:ext cx="3962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77200" y="1295400"/>
            <a:ext cx="3429000" cy="2971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4" name="TextBox 23"/>
          <p:cNvSpPr txBox="1"/>
          <p:nvPr/>
        </p:nvSpPr>
        <p:spPr>
          <a:xfrm>
            <a:off x="762000" y="4572000"/>
            <a:ext cx="24384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6000" b="1" dirty="0">
                <a:ln/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রুপা</a:t>
            </a:r>
            <a:r>
              <a:rPr lang="bn-IN" sz="6000" b="1" dirty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ln/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29200" y="464820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সোনা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229600" y="4648200"/>
            <a:ext cx="3276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তামা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990600"/>
            <a:ext cx="5257800" cy="24384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66800" y="21336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টাক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(বাংলাদেশ)</a:t>
            </a:r>
            <a:r>
              <a:rPr lang="bn-IN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9800" y="1066800"/>
            <a:ext cx="5715000" cy="25146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162800" y="2286000"/>
            <a:ext cx="39624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ডলার (আমেরিকা)</a:t>
            </a:r>
            <a:r>
              <a:rPr lang="bn-IN" sz="44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/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48000" y="685800"/>
            <a:ext cx="5843285" cy="2938408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pPr algn="ctr"/>
            <a:r>
              <a:rPr lang="bn-IN" sz="9600" dirty="0">
                <a:ln>
                  <a:solidFill>
                    <a:srgbClr val="FFFF00"/>
                  </a:solidFill>
                </a:ln>
                <a:latin typeface="NikoshBAN" pitchFamily="2" charset="0"/>
                <a:cs typeface="NikoshBAN" pitchFamily="2" charset="0"/>
              </a:rPr>
              <a:t>কাগজি মুদ্রা </a:t>
            </a:r>
            <a:endParaRPr lang="en-US" sz="9600" dirty="0">
              <a:ln>
                <a:solidFill>
                  <a:srgbClr val="FFFF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6" name="Picture 25" descr="omar557_1283372720_25-Rupees10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3581400"/>
            <a:ext cx="5257800" cy="25146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295400" y="4572000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রুপি (ভারত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bn-IN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2200" y="3581400"/>
            <a:ext cx="5410200" cy="25146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7162800" y="4495800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দিনার (কুয়েত)</a:t>
            </a:r>
            <a:r>
              <a:rPr lang="bn-IN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5" grpId="0"/>
      <p:bldP spid="27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26158" y="33337"/>
            <a:ext cx="12192000" cy="6824663"/>
          </a:xfrm>
          <a:prstGeom prst="rect">
            <a:avLst/>
          </a:prstGeom>
          <a:noFill/>
          <a:ln w="76200"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-23639"/>
            <a:ext cx="12192000" cy="6824663"/>
          </a:xfrm>
          <a:prstGeom prst="rect">
            <a:avLst/>
          </a:prstGeom>
          <a:noFill/>
          <a:ln w="76200"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descr="G:\Animation\a-lily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101" y="34474"/>
            <a:ext cx="2002971" cy="1752600"/>
          </a:xfrm>
          <a:prstGeom prst="rect">
            <a:avLst/>
          </a:prstGeom>
          <a:noFill/>
        </p:spPr>
      </p:pic>
      <p:pic>
        <p:nvPicPr>
          <p:cNvPr id="6" name="Picture 5" descr="G:\Animation\a-lily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4133656">
            <a:off x="10530102" y="262301"/>
            <a:ext cx="1815032" cy="1588153"/>
          </a:xfrm>
          <a:prstGeom prst="rect">
            <a:avLst/>
          </a:prstGeom>
          <a:noFill/>
        </p:spPr>
      </p:pic>
      <p:pic>
        <p:nvPicPr>
          <p:cNvPr id="7" name="Picture 6" descr="G:\Animation\Blume90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8824" y="4832567"/>
            <a:ext cx="3505200" cy="1913206"/>
          </a:xfrm>
          <a:prstGeom prst="rect">
            <a:avLst/>
          </a:prstGeom>
          <a:noFill/>
        </p:spPr>
      </p:pic>
      <p:grpSp>
        <p:nvGrpSpPr>
          <p:cNvPr id="8" name="Group 7"/>
          <p:cNvGrpSpPr/>
          <p:nvPr/>
        </p:nvGrpSpPr>
        <p:grpSpPr>
          <a:xfrm>
            <a:off x="2389496" y="446585"/>
            <a:ext cx="7772400" cy="4739925"/>
            <a:chOff x="-20782" y="34636"/>
            <a:chExt cx="8915400" cy="6428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20782" y="34636"/>
              <a:ext cx="8915400" cy="4461164"/>
            </a:xfrm>
            <a:prstGeom prst="rect">
              <a:avLst/>
            </a:prstGeom>
            <a:ln>
              <a:solidFill>
                <a:srgbClr val="00B050"/>
              </a:solidFill>
              <a:prstDash val="lgDash"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1820934" y="5502696"/>
              <a:ext cx="4759714" cy="960001"/>
            </a:xfrm>
            <a:prstGeom prst="rect">
              <a:avLst/>
            </a:prstGeom>
            <a:noFill/>
            <a:ln>
              <a:solidFill>
                <a:srgbClr val="00B050"/>
              </a:solidFill>
              <a:prstDash val="lg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মুদ্রা আবিষ্কারের  ইতিহাস </a:t>
              </a:r>
              <a:endParaRPr lang="en-MY" sz="40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726234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32982" y="33337"/>
            <a:ext cx="12192000" cy="6824663"/>
          </a:xfrm>
          <a:prstGeom prst="rect">
            <a:avLst/>
          </a:prstGeom>
          <a:noFill/>
          <a:ln w="76200"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43218" y="36749"/>
            <a:ext cx="12192000" cy="6824663"/>
          </a:xfrm>
          <a:prstGeom prst="rect">
            <a:avLst/>
          </a:prstGeom>
          <a:noFill/>
          <a:ln w="76200"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descr="G:\Animation\a-lily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277" y="34474"/>
            <a:ext cx="2002971" cy="1752600"/>
          </a:xfrm>
          <a:prstGeom prst="rect">
            <a:avLst/>
          </a:prstGeom>
          <a:noFill/>
        </p:spPr>
      </p:pic>
      <p:pic>
        <p:nvPicPr>
          <p:cNvPr id="6" name="Picture 4" descr="G:\Animation\a-lily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4133656">
            <a:off x="10523278" y="262301"/>
            <a:ext cx="1815032" cy="1588153"/>
          </a:xfrm>
          <a:prstGeom prst="rect">
            <a:avLst/>
          </a:prstGeom>
          <a:noFill/>
        </p:spPr>
      </p:pic>
      <p:pic>
        <p:nvPicPr>
          <p:cNvPr id="7" name="Picture 5" descr="G:\Animation\Blume90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0" y="4832567"/>
            <a:ext cx="3505200" cy="1913206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81716" y="381000"/>
            <a:ext cx="6395683" cy="20128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3540539"/>
            <a:ext cx="6858000" cy="2273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289389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26158" y="33337"/>
            <a:ext cx="12192000" cy="6824663"/>
          </a:xfrm>
          <a:prstGeom prst="rect">
            <a:avLst/>
          </a:prstGeom>
          <a:noFill/>
          <a:ln w="76200"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-12510"/>
            <a:ext cx="12192000" cy="6824663"/>
          </a:xfrm>
          <a:prstGeom prst="rect">
            <a:avLst/>
          </a:prstGeom>
          <a:noFill/>
          <a:ln w="76200"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4" descr="G:\Animation\a-lily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101" y="34474"/>
            <a:ext cx="2002971" cy="1752600"/>
          </a:xfrm>
          <a:prstGeom prst="rect">
            <a:avLst/>
          </a:prstGeom>
          <a:noFill/>
        </p:spPr>
      </p:pic>
      <p:pic>
        <p:nvPicPr>
          <p:cNvPr id="8" name="Picture 4" descr="G:\Animation\a-lily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4133656">
            <a:off x="10530102" y="262301"/>
            <a:ext cx="1815032" cy="1588153"/>
          </a:xfrm>
          <a:prstGeom prst="rect">
            <a:avLst/>
          </a:prstGeom>
          <a:noFill/>
        </p:spPr>
      </p:pic>
      <p:pic>
        <p:nvPicPr>
          <p:cNvPr id="9" name="Picture 5" descr="G:\Animation\Blume90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8824" y="4832567"/>
            <a:ext cx="3505200" cy="191320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339151" y="211540"/>
            <a:ext cx="3955956" cy="1015663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prstTxWarp prst="textCanDown">
              <a:avLst/>
            </a:prstTxWarp>
            <a:spAutoFit/>
          </a:bodyPr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2667000" y="1835012"/>
            <a:ext cx="5638800" cy="707886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দ্রব্য বিনিময় প্রথা 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কাকে বলে?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3713707" y="3026269"/>
            <a:ext cx="3581400" cy="1826770"/>
          </a:xfrm>
          <a:prstGeom prst="cloudCallout">
            <a:avLst/>
          </a:prstGeom>
          <a:noFill/>
          <a:ln w="57150"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 ০৫ মিনিট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54072" y="5486400"/>
            <a:ext cx="6254086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পরস্পরের মধ্যে তাদের চাহিদা মিটানোর জন্য দ্রব্যের বিনিময়ে দ্রব্য আদান প্রদান কে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দ্রব্য বিনিময় প্রথা বলে।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462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6158" y="33337"/>
            <a:ext cx="12192000" cy="6824663"/>
          </a:xfrm>
          <a:prstGeom prst="rect">
            <a:avLst/>
          </a:prstGeom>
          <a:noFill/>
          <a:ln w="76200"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-23639"/>
            <a:ext cx="12192000" cy="6824663"/>
          </a:xfrm>
          <a:prstGeom prst="rect">
            <a:avLst/>
          </a:prstGeom>
          <a:noFill/>
          <a:ln w="76200"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4" descr="G:\Animation\a-lily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101" y="34474"/>
            <a:ext cx="2002971" cy="1752600"/>
          </a:xfrm>
          <a:prstGeom prst="rect">
            <a:avLst/>
          </a:prstGeom>
          <a:noFill/>
        </p:spPr>
      </p:pic>
      <p:pic>
        <p:nvPicPr>
          <p:cNvPr id="5" name="Picture 4" descr="G:\Animation\a-lily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4133656">
            <a:off x="10530102" y="262301"/>
            <a:ext cx="1815032" cy="1588153"/>
          </a:xfrm>
          <a:prstGeom prst="rect">
            <a:avLst/>
          </a:prstGeom>
          <a:noFill/>
        </p:spPr>
      </p:pic>
      <p:pic>
        <p:nvPicPr>
          <p:cNvPr id="6" name="Picture 5" descr="G:\Animation\Blume90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8824" y="4832567"/>
            <a:ext cx="3505200" cy="1913206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003300" y="2414303"/>
            <a:ext cx="106553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ব্যাংকঃ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ব্যাংক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হলো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আর্থিক প্রতিষ্ঠান। যা জনগ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ণে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কা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থেকে সুদের বিনিময়ে আমানত 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গ্রহ করে এবং 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নাফা অর্জনের নিমিত্তে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তা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বিনিয়োগ করে এবং চাহিবা মাত্র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অথবা নির্দিষ্ট সময়ান্তে সঞ্চয়কারীকে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ফেরত দিতে বাধ্য  থাকে।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2348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26158" y="33337"/>
            <a:ext cx="12192000" cy="6824663"/>
          </a:xfrm>
          <a:prstGeom prst="rect">
            <a:avLst/>
          </a:prstGeom>
          <a:noFill/>
          <a:ln w="76200"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-23639"/>
            <a:ext cx="12192000" cy="6824663"/>
          </a:xfrm>
          <a:prstGeom prst="rect">
            <a:avLst/>
          </a:prstGeom>
          <a:noFill/>
          <a:ln w="76200"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descr="G:\Animation\a-lily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101" y="34474"/>
            <a:ext cx="2002971" cy="1752600"/>
          </a:xfrm>
          <a:prstGeom prst="rect">
            <a:avLst/>
          </a:prstGeom>
          <a:noFill/>
        </p:spPr>
      </p:pic>
      <p:pic>
        <p:nvPicPr>
          <p:cNvPr id="6" name="Picture 5" descr="G:\Animation\a-lily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4133656">
            <a:off x="10530102" y="262301"/>
            <a:ext cx="1815032" cy="1588153"/>
          </a:xfrm>
          <a:prstGeom prst="rect">
            <a:avLst/>
          </a:prstGeom>
          <a:noFill/>
        </p:spPr>
      </p:pic>
      <p:pic>
        <p:nvPicPr>
          <p:cNvPr id="7" name="Picture 6" descr="G:\Animation\Blume90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8824" y="4832567"/>
            <a:ext cx="3505200" cy="191320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003300" y="2414303"/>
            <a:ext cx="106553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ব্যাংকিং: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কের আইনসঙ্গত সকল কার্যাবলি হলো ব্যাংকিং।</a:t>
            </a: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ব্যাংকারঃ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ব্যক্তি বা ব্যাক্তিবর্গ ব্যাংকিং ব্যবসায়ের সাথে সরাসরি জড়িত থাকে তাকে ব্যাংকার বলে।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0480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67201" y="990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029200" y="400138"/>
            <a:ext cx="4191000" cy="769441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Wave1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4400" b="1" dirty="0">
              <a:ln/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2514600" y="1554707"/>
            <a:ext cx="8610600" cy="1981200"/>
          </a:xfrm>
          <a:prstGeom prst="round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ব্যাংক,ব্যাংকিংও ব্যাংকারের মধ্যে যে সম্পর্ক বিদ্যমান তা আলোচনা কর।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3810000" y="3962400"/>
            <a:ext cx="3581400" cy="1826770"/>
          </a:xfrm>
          <a:prstGeom prst="cloudCallout">
            <a:avLst/>
          </a:prstGeom>
          <a:noFill/>
          <a:ln w="57150"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 ০৮ মিনিট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33337"/>
            <a:ext cx="12192000" cy="6824663"/>
          </a:xfrm>
          <a:prstGeom prst="rect">
            <a:avLst/>
          </a:prstGeom>
          <a:noFill/>
          <a:ln w="76200"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048000" y="723900"/>
            <a:ext cx="6477000" cy="129540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prstTxWarp prst="textWave1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660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IN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914400" y="2362200"/>
            <a:ext cx="7543800" cy="3733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Font typeface="+mj-lt"/>
              <a:buAutoNum type="arabicPeriod"/>
            </a:pP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মুদ্রা কি কি কর্ম সম্পাদন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মুদ্রার সাথে ব্যাংকের সম্পর্ক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কি?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মুদ্রার  প্রধান  কাজ কী ?</a:t>
            </a:r>
          </a:p>
          <a:p>
            <a:pPr algn="ctr"/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 algn="ctr">
              <a:buFont typeface="Arial" pitchFamily="34" charset="0"/>
              <a:buChar char="•"/>
            </a:pP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G:\Animation\a-lily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101" y="34474"/>
            <a:ext cx="2002971" cy="1752600"/>
          </a:xfrm>
          <a:prstGeom prst="rect">
            <a:avLst/>
          </a:prstGeom>
          <a:noFill/>
        </p:spPr>
      </p:pic>
      <p:pic>
        <p:nvPicPr>
          <p:cNvPr id="10" name="Picture 9" descr="G:\Animation\a-lily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4133656">
            <a:off x="10530102" y="262301"/>
            <a:ext cx="1815032" cy="1588153"/>
          </a:xfrm>
          <a:prstGeom prst="rect">
            <a:avLst/>
          </a:prstGeom>
          <a:noFill/>
        </p:spPr>
      </p:pic>
      <p:pic>
        <p:nvPicPr>
          <p:cNvPr id="12" name="Picture 11" descr="G:\Animation\Blume90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8824" y="4832567"/>
            <a:ext cx="3505200" cy="191320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-32982" y="33337"/>
            <a:ext cx="12192000" cy="6824663"/>
          </a:xfrm>
          <a:prstGeom prst="rect">
            <a:avLst/>
          </a:prstGeom>
          <a:noFill/>
          <a:ln w="76200"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5901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" name="TextBox 32"/>
          <p:cNvSpPr txBox="1"/>
          <p:nvPr/>
        </p:nvSpPr>
        <p:spPr>
          <a:xfrm>
            <a:off x="362802" y="2133600"/>
            <a:ext cx="497119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আসাদুজ্জামান</a:t>
            </a:r>
            <a:endParaRPr lang="bn-BD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(হিসাববিজ্ঞান)</a:t>
            </a:r>
          </a:p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ডি কে জি এস আইমুন্নেছা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উচ্চ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বালিকা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বিদ্যালয়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সদর, ময়মনসিংহ।</a:t>
            </a:r>
          </a:p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 নং ০১৭১০-৩৬৭৫৩৫</a:t>
            </a:r>
          </a:p>
          <a:p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  <a:hlinkClick r:id="rId3"/>
              </a:rPr>
              <a:t>Email-asaduzzaman০৪০৫১৯৮৪০০@gmail.com</a:t>
            </a:r>
            <a:endParaRPr lang="en-US" sz="1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  -Asad sohel</a:t>
            </a:r>
          </a:p>
          <a:p>
            <a:endParaRPr lang="en-US" sz="4000" dirty="0"/>
          </a:p>
        </p:txBody>
      </p:sp>
      <p:sp>
        <p:nvSpPr>
          <p:cNvPr id="34" name="Content Placeholder 12"/>
          <p:cNvSpPr txBox="1">
            <a:spLocks/>
          </p:cNvSpPr>
          <p:nvPr/>
        </p:nvSpPr>
        <p:spPr>
          <a:xfrm>
            <a:off x="8377187" y="4087981"/>
            <a:ext cx="3070552" cy="2541419"/>
          </a:xfrm>
          <a:prstGeom prst="rect">
            <a:avLst/>
          </a:prstGeom>
          <a:ln w="66675">
            <a:noFill/>
          </a:ln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2800" b="1" i="0" u="none" strike="noStrike" kern="1200" cap="none" spc="0" normalizeH="0" baseline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kumimoji="0" lang="en-US" sz="2800" b="1" i="0" u="none" strike="noStrike" kern="1200" cap="none" spc="0" normalizeH="0" baseline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৯ম</a:t>
            </a:r>
            <a:r>
              <a:rPr kumimoji="0" lang="en-US" sz="2800" b="1" i="0" u="none" strike="noStrike" kern="1200" cap="none" spc="0" normalizeH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ও ১০ম</a:t>
            </a:r>
            <a:endParaRPr kumimoji="0" lang="bn-BD" sz="2800" b="1" i="0" u="none" strike="noStrike" kern="1200" cap="none" spc="0" normalizeH="0" baseline="0" noProof="0" dirty="0" smtClean="0">
              <a:ln/>
              <a:solidFill>
                <a:srgbClr val="4F032E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2800" b="1" i="0" u="none" strike="noStrike" kern="1200" cap="none" spc="0" normalizeH="0" baseline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800" b="1" dirty="0" smtClean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ফিন্যান্স ও ব্যাংকিং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800" b="1" dirty="0" smtClean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অষ্টম -অধ্যায়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সময়ঃ ৪৫ মিনিট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তারিখঃ13/০2/2020</a:t>
            </a:r>
            <a:endParaRPr kumimoji="0" lang="bn-BD" sz="2800" b="1" i="0" u="none" strike="noStrike" kern="1200" cap="none" spc="0" normalizeH="0" baseline="0" noProof="0" dirty="0" smtClean="0">
              <a:ln/>
              <a:solidFill>
                <a:srgbClr val="4F032E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000" b="1" u="sng" dirty="0" smtClean="0">
              <a:ln/>
              <a:solidFill>
                <a:srgbClr val="4F032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02597" y="2153004"/>
            <a:ext cx="2335321" cy="17446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6" name="Rectangle 35"/>
          <p:cNvSpPr/>
          <p:nvPr/>
        </p:nvSpPr>
        <p:spPr>
          <a:xfrm>
            <a:off x="4934803" y="228600"/>
            <a:ext cx="2438400" cy="1015663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prstTxWarp prst="textChevron">
              <a:avLst/>
            </a:prstTxWarp>
            <a:spAutoFit/>
          </a:bodyPr>
          <a:lstStyle/>
          <a:p>
            <a:r>
              <a:rPr lang="bn-BD" sz="6000" b="1" spc="150" dirty="0" smtClean="0">
                <a:ln w="11430">
                  <a:solidFill>
                    <a:srgbClr val="00B050"/>
                  </a:solidFill>
                </a:ln>
                <a:blipFill>
                  <a:blip r:embed="rId5"/>
                  <a:tile tx="0" ty="0" sx="100000" sy="100000" flip="none" algn="tl"/>
                </a:blipFill>
                <a:effectLst>
                  <a:glow rad="101600">
                    <a:srgbClr val="FFFF00">
                      <a:alpha val="6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dirty="0">
              <a:ln w="11430">
                <a:solidFill>
                  <a:srgbClr val="00B050"/>
                </a:solidFill>
              </a:ln>
              <a:blipFill>
                <a:blip r:embed="rId5"/>
                <a:tile tx="0" ty="0" sx="100000" sy="100000" flip="none" algn="tl"/>
              </a:blipFill>
              <a:effectLst>
                <a:glow rad="101600">
                  <a:srgbClr val="FFFF00">
                    <a:alpha val="60000"/>
                  </a:srgb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752600" y="1143000"/>
            <a:ext cx="2057401" cy="762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6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9188563" y="1143000"/>
            <a:ext cx="1447800" cy="762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7774" y="4953000"/>
            <a:ext cx="811359" cy="48677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6400" y="1895475"/>
            <a:ext cx="2143125" cy="2714625"/>
          </a:xfrm>
          <a:prstGeom prst="ellipse">
            <a:avLst/>
          </a:prstGeom>
          <a:ln w="190500" cap="rnd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6" grpId="0" animBg="1"/>
      <p:bldP spid="37" grpId="0" animBg="1"/>
      <p:bldP spid="3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36" y="0"/>
            <a:ext cx="1219200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382672" y="381000"/>
            <a:ext cx="6705600" cy="22098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numCol="1" rtlCol="0" anchor="ctr">
            <a:prstTxWarp prst="textStop">
              <a:avLst/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9900" b="1" dirty="0" smtClean="0">
                <a:ln/>
                <a:solidFill>
                  <a:schemeClr val="accent3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9900" b="1" dirty="0">
              <a:ln/>
              <a:solidFill>
                <a:schemeClr val="accent3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35472" y="2743200"/>
            <a:ext cx="4771030" cy="3048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4970" y="2743200"/>
            <a:ext cx="4114800" cy="304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-32982" y="33337"/>
            <a:ext cx="12192000" cy="6824663"/>
          </a:xfrm>
          <a:prstGeom prst="rect">
            <a:avLst/>
          </a:prstGeom>
          <a:noFill/>
          <a:ln w="76200"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59018" cy="6858000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16" name="Picture 15" descr="ASCowr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800" y="1257300"/>
            <a:ext cx="4648200" cy="2188368"/>
          </a:xfrm>
          <a:prstGeom prst="rect">
            <a:avLst/>
          </a:prstGeom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2133600" y="228600"/>
            <a:ext cx="8153400" cy="682388"/>
          </a:xfrm>
        </p:spPr>
        <p:txBody>
          <a:bodyPr>
            <a:prstTxWarp prst="textStop">
              <a:avLst/>
            </a:prstTxWarp>
            <a:normAutofit fontScale="90000"/>
          </a:bodyPr>
          <a:lstStyle/>
          <a:p>
            <a:pPr lvl="0"/>
            <a:r>
              <a:rPr lang="bn-IN" dirty="0">
                <a:ln>
                  <a:solidFill>
                    <a:srgbClr val="00B05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পাঠ শুরুর আগে চল আমরা </a:t>
            </a:r>
            <a:r>
              <a:rPr lang="bn-BD" dirty="0">
                <a:ln>
                  <a:solidFill>
                    <a:srgbClr val="00B05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কয়েকটি ছবি </a:t>
            </a:r>
            <a:r>
              <a:rPr lang="bn-IN" dirty="0">
                <a:ln>
                  <a:solidFill>
                    <a:srgbClr val="00B05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dirty="0">
                <a:ln>
                  <a:solidFill>
                    <a:srgbClr val="00B05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br>
              <a:rPr lang="en-US" dirty="0">
                <a:ln>
                  <a:solidFill>
                    <a:srgbClr val="00B05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</a:br>
            <a:endParaRPr lang="en-US" dirty="0">
              <a:ln w="0">
                <a:solidFill>
                  <a:srgbClr val="00B050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Picture 2" descr="E:\Mokshedul hasan\TQI\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1" y="1257300"/>
            <a:ext cx="4114800" cy="2188368"/>
          </a:xfrm>
          <a:prstGeom prst="rect">
            <a:avLst/>
          </a:prstGeom>
          <a:noFill/>
          <a:ln w="3175">
            <a:solidFill>
              <a:srgbClr val="00B050"/>
            </a:solidFill>
          </a:ln>
        </p:spPr>
      </p:pic>
      <p:pic>
        <p:nvPicPr>
          <p:cNvPr id="23" name="Picture 22" descr="C:\Users\Model School\Desktop\Bikash-Tot-Image\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7800" y="3886200"/>
            <a:ext cx="4724400" cy="22257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B05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" name="Picture 23" descr="C:\Users\LAB111\Desktop\মুদ্রা,বাংক বাংকিং ছবি\m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1" y="3886200"/>
            <a:ext cx="4114800" cy="2225711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32982" y="33337"/>
            <a:ext cx="12192000" cy="6824663"/>
          </a:xfrm>
          <a:prstGeom prst="rect">
            <a:avLst/>
          </a:prstGeom>
          <a:noFill/>
          <a:ln w="76200"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43218" y="36749"/>
            <a:ext cx="12192000" cy="6824663"/>
          </a:xfrm>
          <a:prstGeom prst="rect">
            <a:avLst/>
          </a:prstGeom>
          <a:noFill/>
          <a:ln w="76200"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4" descr="G:\Animation\a-lily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277" y="34474"/>
            <a:ext cx="2002971" cy="1752600"/>
          </a:xfrm>
          <a:prstGeom prst="rect">
            <a:avLst/>
          </a:prstGeom>
          <a:noFill/>
        </p:spPr>
      </p:pic>
      <p:pic>
        <p:nvPicPr>
          <p:cNvPr id="8" name="Picture 7" descr="G:\Animation\a-lily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133656">
            <a:off x="10523278" y="262301"/>
            <a:ext cx="1815032" cy="1588153"/>
          </a:xfrm>
          <a:prstGeom prst="rect">
            <a:avLst/>
          </a:prstGeom>
          <a:noFill/>
        </p:spPr>
      </p:pic>
      <p:pic>
        <p:nvPicPr>
          <p:cNvPr id="9" name="Picture 8" descr="G:\Animation\Blume905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0" y="4832567"/>
            <a:ext cx="3505200" cy="1913206"/>
          </a:xfrm>
          <a:prstGeom prst="rect">
            <a:avLst/>
          </a:prstGeom>
          <a:noFill/>
        </p:spPr>
      </p:pic>
      <p:sp>
        <p:nvSpPr>
          <p:cNvPr id="10" name="Rounded Rectangle 9"/>
          <p:cNvSpPr/>
          <p:nvPr/>
        </p:nvSpPr>
        <p:spPr>
          <a:xfrm>
            <a:off x="3624618" y="455093"/>
            <a:ext cx="4876800" cy="160230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TriangleInverted">
              <a:avLst/>
            </a:prstTxWarp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চল আমরা একটি ভিডিও দেখি</a:t>
            </a:r>
            <a:endParaRPr lang="en-US" sz="3200" dirty="0">
              <a:solidFill>
                <a:schemeClr val="tx1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1" name="Object 10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091016577"/>
              </p:ext>
            </p:extLst>
          </p:nvPr>
        </p:nvGraphicFramePr>
        <p:xfrm>
          <a:off x="5377218" y="2514600"/>
          <a:ext cx="1371600" cy="608013"/>
        </p:xfrm>
        <a:graphic>
          <a:graphicData uri="http://schemas.openxmlformats.org/presentationml/2006/ole">
            <p:oleObj spid="_x0000_s3080" name="Packager Shell Object" showAsIcon="1" r:id="rId5" imgW="843840" imgH="607680" progId="Package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874519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32982" y="33337"/>
            <a:ext cx="12192000" cy="6824663"/>
          </a:xfrm>
          <a:prstGeom prst="rect">
            <a:avLst/>
          </a:prstGeom>
          <a:noFill/>
          <a:ln w="76200"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2402006" y="211167"/>
            <a:ext cx="7772398" cy="1981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Front"/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txBody>
          <a:bodyPr>
            <a:prstTxWarp prst="textWave1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</a:pPr>
            <a:r>
              <a:rPr lang="bn-BD" sz="13800" b="1" dirty="0">
                <a:ln>
                  <a:solidFill>
                    <a:srgbClr val="00B050"/>
                  </a:solidFill>
                </a:ln>
                <a:solidFill>
                  <a:schemeClr val="accent3"/>
                </a:solidFill>
                <a:latin typeface="NikoshBAN" pitchFamily="2" charset="0"/>
                <a:ea typeface="+mj-ea"/>
                <a:cs typeface="NikoshBAN" pitchFamily="2" charset="0"/>
              </a:rPr>
              <a:t>আজকের </a:t>
            </a:r>
            <a:r>
              <a:rPr lang="bn-BD" sz="13800" b="1" dirty="0" smtClean="0">
                <a:ln>
                  <a:solidFill>
                    <a:srgbClr val="00B050"/>
                  </a:solidFill>
                </a:ln>
                <a:solidFill>
                  <a:schemeClr val="accent3"/>
                </a:solidFill>
                <a:latin typeface="NikoshBAN" pitchFamily="2" charset="0"/>
                <a:ea typeface="+mj-ea"/>
                <a:cs typeface="NikoshBAN" pitchFamily="2" charset="0"/>
              </a:rPr>
              <a:t>পাঠ</a:t>
            </a:r>
            <a:endParaRPr lang="en-US" sz="13800" b="1" dirty="0">
              <a:ln>
                <a:solidFill>
                  <a:srgbClr val="00B050"/>
                </a:solidFill>
              </a:ln>
              <a:solidFill>
                <a:schemeClr val="accent3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2367318" y="2362200"/>
            <a:ext cx="7391400" cy="17526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</a:pPr>
            <a:r>
              <a:rPr lang="bn-BD" sz="4400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lang="bn-BD" sz="4400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NikoshBAN" pitchFamily="2" charset="0"/>
                <a:ea typeface="+mj-ea"/>
                <a:cs typeface="NikoshBAN" pitchFamily="2" charset="0"/>
              </a:rPr>
            </a:br>
            <a:r>
              <a:rPr lang="bn-IN" sz="8000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NikoshBAN" pitchFamily="2" charset="0"/>
                <a:ea typeface="+mj-ea"/>
                <a:cs typeface="NikoshBAN" pitchFamily="2" charset="0"/>
              </a:rPr>
              <a:t>মুদ্রা</a:t>
            </a:r>
            <a:r>
              <a:rPr lang="en-US" sz="800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NikoshBAN" pitchFamily="2" charset="0"/>
                <a:ea typeface="+mj-ea"/>
                <a:cs typeface="NikoshBAN" pitchFamily="2" charset="0"/>
              </a:rPr>
              <a:t>,</a:t>
            </a:r>
            <a:r>
              <a:rPr lang="bn-BD" sz="800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8000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NikoshBAN" pitchFamily="2" charset="0"/>
                <a:ea typeface="+mj-ea"/>
                <a:cs typeface="NikoshBAN" pitchFamily="2" charset="0"/>
              </a:rPr>
              <a:t>ব্যাংক ও ব্যাংকিং</a:t>
            </a:r>
            <a:endParaRPr lang="en-US" sz="8000" dirty="0">
              <a:ln>
                <a:solidFill>
                  <a:schemeClr val="tx1"/>
                </a:solidFill>
              </a:ln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2" name="Picture 4" descr="G:\Animation\a-lily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277" y="34474"/>
            <a:ext cx="2002971" cy="1752600"/>
          </a:xfrm>
          <a:prstGeom prst="rect">
            <a:avLst/>
          </a:prstGeom>
          <a:noFill/>
        </p:spPr>
      </p:pic>
      <p:pic>
        <p:nvPicPr>
          <p:cNvPr id="13" name="Picture 4" descr="G:\Animation\a-lily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4133656">
            <a:off x="10523278" y="262301"/>
            <a:ext cx="1815032" cy="1588153"/>
          </a:xfrm>
          <a:prstGeom prst="rect">
            <a:avLst/>
          </a:prstGeom>
          <a:noFill/>
        </p:spPr>
      </p:pic>
      <p:pic>
        <p:nvPicPr>
          <p:cNvPr id="14" name="Picture 5" descr="G:\Animation\Blume90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0" y="4832567"/>
            <a:ext cx="3505200" cy="191320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32982" y="33337"/>
            <a:ext cx="12192000" cy="6824663"/>
          </a:xfrm>
          <a:prstGeom prst="rect">
            <a:avLst/>
          </a:prstGeom>
          <a:noFill/>
          <a:ln w="76200"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982" y="62907"/>
            <a:ext cx="1215901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1524000" y="1899313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এই পাঠ শেষে 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...</a:t>
            </a:r>
            <a:endParaRPr lang="en-US" sz="4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84009" y="464024"/>
            <a:ext cx="4191000" cy="769441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</a:ln>
        </p:spPr>
        <p:txBody>
          <a:bodyPr wrap="square" rtlCol="0">
            <a:prstTxWarp prst="textCanDown">
              <a:avLst/>
            </a:prstTxWarp>
            <a:spAutoFit/>
          </a:bodyPr>
          <a:lstStyle/>
          <a:p>
            <a:r>
              <a:rPr lang="en-US" sz="4400" b="1" dirty="0" smtClean="0">
                <a:ln w="12700" cmpd="dbl">
                  <a:solidFill>
                    <a:srgbClr val="FF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শিক্ষনফল</a:t>
            </a:r>
            <a:endParaRPr lang="en-US" sz="4400" dirty="0">
              <a:ln w="12700" cmpd="dbl">
                <a:solidFill>
                  <a:srgbClr val="FF0000"/>
                </a:solidFill>
                <a:prstDash val="solid"/>
                <a:miter lim="800000"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31508" y="2922895"/>
            <a:ext cx="7484091" cy="2308324"/>
          </a:xfrm>
          <a:prstGeom prst="rect">
            <a:avLst/>
          </a:prstGeom>
          <a:ln w="63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১) মুদ্রা 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 তা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বলতে 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পারব।</a:t>
            </a:r>
            <a:endParaRPr lang="bn-IN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বিনিময় প্রথা ব্যাখ্যা করতে পারব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(3)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ব্যাংক,ব্যাংকিং ও ব্যাংকারের মধ্যে যোগসূত্র নির্ণয় করতে পারব।</a:t>
            </a:r>
            <a:endParaRPr lang="bn-IN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Content Placeholder 7"/>
          <p:cNvSpPr>
            <a:spLocks noGrp="1"/>
          </p:cNvSpPr>
          <p:nvPr>
            <p:ph idx="1"/>
          </p:nvPr>
        </p:nvSpPr>
        <p:spPr>
          <a:xfrm>
            <a:off x="1828800" y="1371600"/>
            <a:ext cx="8915400" cy="3124199"/>
          </a:xfrm>
          <a:ln w="9525">
            <a:solidFill>
              <a:srgbClr val="00B05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44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মুদ্রা: 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কার্যকারিতার ভিত্তিতে মুদ্রা বলতে আমরা বুঝি মুদ্রা একটি বিনিময়ের মাধ্যম,যা সবার নিকট গ্রহনীয় এবং যা মূল্যের পরিমাপক ও সঞ্চয়ের বাহন হিসাবে কাজ করে।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2719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0" y="1086301"/>
            <a:ext cx="5486400" cy="3581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3733800" y="5105400"/>
            <a:ext cx="4572000" cy="92333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দ্রব্যের </a:t>
            </a:r>
            <a:r>
              <a:rPr lang="bn-IN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বিনিময়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bn-IN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দ্রব্য</a:t>
            </a:r>
            <a:r>
              <a:rPr lang="bn-IN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9445" y="1086301"/>
            <a:ext cx="4749800" cy="35814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3" name="Picture 4" descr="G:\Animation\a-lily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8104205">
            <a:off x="395841" y="5112926"/>
            <a:ext cx="1975634" cy="1728680"/>
          </a:xfrm>
          <a:prstGeom prst="rect">
            <a:avLst/>
          </a:prstGeom>
          <a:noFill/>
        </p:spPr>
      </p:pic>
      <p:pic>
        <p:nvPicPr>
          <p:cNvPr id="15" name="Picture 5" descr="G:\Animation\Blume905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0" y="4832567"/>
            <a:ext cx="3505200" cy="1913206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40943" y="33337"/>
            <a:ext cx="12192000" cy="6824663"/>
          </a:xfrm>
          <a:prstGeom prst="rect">
            <a:avLst/>
          </a:prstGeom>
          <a:noFill/>
          <a:ln w="76200"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1981200" y="3276600"/>
            <a:ext cx="72390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n-IN" sz="88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IN" sz="8800" dirty="0" smtClean="0">
                <a:latin typeface="NikoshBAN" pitchFamily="2" charset="0"/>
                <a:cs typeface="NikoshBAN" pitchFamily="2" charset="0"/>
              </a:rPr>
            </a:br>
            <a:r>
              <a:rPr lang="bn-IN" sz="88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IN" sz="8800" dirty="0" smtClean="0">
                <a:latin typeface="NikoshBAN" pitchFamily="2" charset="0"/>
                <a:cs typeface="NikoshBAN" pitchFamily="2" charset="0"/>
              </a:rPr>
            </a:br>
            <a:endParaRPr lang="en-US" sz="8800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2400" y="108046"/>
            <a:ext cx="13030200" cy="67499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" name="Picture 19" descr="46047610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1198065"/>
            <a:ext cx="4876800" cy="4038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15087" y="1207590"/>
            <a:ext cx="5257800" cy="3886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TextBox 21"/>
          <p:cNvSpPr txBox="1"/>
          <p:nvPr/>
        </p:nvSpPr>
        <p:spPr>
          <a:xfrm>
            <a:off x="3333750" y="294679"/>
            <a:ext cx="4191000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en-US" sz="44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আদিম যুগের মুদ্রা</a:t>
            </a:r>
            <a:r>
              <a:rPr lang="bn-IN" sz="44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09800" y="5410200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কড়ি</a:t>
            </a:r>
            <a:r>
              <a:rPr lang="bn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15200" y="5487144"/>
            <a:ext cx="342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হাঙ্গরের </a:t>
            </a:r>
            <a:r>
              <a:rPr lang="bn-IN" sz="4400" b="1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দা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ঁ</a:t>
            </a:r>
            <a:r>
              <a:rPr lang="bn-IN" sz="4400" b="1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ত </a:t>
            </a:r>
            <a:endParaRPr lang="en-US" sz="4400" b="1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1742</TotalTime>
  <Words>305</Words>
  <Application>Microsoft Office PowerPoint</Application>
  <PresentationFormat>Custom</PresentationFormat>
  <Paragraphs>64</Paragraphs>
  <Slides>20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Packager Shell Object</vt:lpstr>
      <vt:lpstr>আজকের ক্লাসে সবাইকে স্বাগতম</vt:lpstr>
      <vt:lpstr>Slide 2</vt:lpstr>
      <vt:lpstr>পাঠ শুরুর আগে চল আমরা কয়েকটি ছবি দেখি। 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computer lab</dc:creator>
  <cp:lastModifiedBy>Lotus</cp:lastModifiedBy>
  <cp:revision>306</cp:revision>
  <dcterms:created xsi:type="dcterms:W3CDTF">2006-08-16T00:00:00Z</dcterms:created>
  <dcterms:modified xsi:type="dcterms:W3CDTF">2020-02-17T02:32:25Z</dcterms:modified>
</cp:coreProperties>
</file>