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A4A4-910F-4581-8CA1-A11427B1A526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FD64-5FE8-430F-8553-833B92D82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31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A4A4-910F-4581-8CA1-A11427B1A526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FD64-5FE8-430F-8553-833B92D82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19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A4A4-910F-4581-8CA1-A11427B1A526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FD64-5FE8-430F-8553-833B92D82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51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A4A4-910F-4581-8CA1-A11427B1A526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FD64-5FE8-430F-8553-833B92D82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610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A4A4-910F-4581-8CA1-A11427B1A526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FD64-5FE8-430F-8553-833B92D82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32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A4A4-910F-4581-8CA1-A11427B1A526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FD64-5FE8-430F-8553-833B92D82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089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A4A4-910F-4581-8CA1-A11427B1A526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FD64-5FE8-430F-8553-833B92D82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28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A4A4-910F-4581-8CA1-A11427B1A526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FD64-5FE8-430F-8553-833B92D82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39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A4A4-910F-4581-8CA1-A11427B1A526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FD64-5FE8-430F-8553-833B92D82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10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A4A4-910F-4581-8CA1-A11427B1A526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FD64-5FE8-430F-8553-833B92D82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76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A4A4-910F-4581-8CA1-A11427B1A526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FD64-5FE8-430F-8553-833B92D82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9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A4A4-910F-4581-8CA1-A11427B1A526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4FD64-5FE8-430F-8553-833B92D82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6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3Mf8nYIcAo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2000">
              <a:srgbClr val="E9EFF8"/>
            </a:gs>
            <a:gs pos="0">
              <a:schemeClr val="accent1">
                <a:lumMod val="5000"/>
                <a:lumOff val="95000"/>
              </a:schemeClr>
            </a:gs>
            <a:gs pos="39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  <a:gs pos="58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026B661-31DE-4E45-8573-63C52CA835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370" y="2816859"/>
            <a:ext cx="951260" cy="81896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3CF8BF6-61B0-4793-9423-B9B7F11F6320}"/>
              </a:ext>
            </a:extLst>
          </p:cNvPr>
          <p:cNvSpPr txBox="1"/>
          <p:nvPr/>
        </p:nvSpPr>
        <p:spPr>
          <a:xfrm>
            <a:off x="1524001" y="3774638"/>
            <a:ext cx="42788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300" b="1" dirty="0">
                <a:latin typeface="NikoshBAN" panose="02000000000000000000" pitchFamily="2" charset="0"/>
                <a:cs typeface="NikoshBAN" panose="02000000000000000000" pitchFamily="2" charset="0"/>
              </a:rPr>
              <a:t>আশীষ কুমার দত্ত</a:t>
            </a:r>
            <a:endParaRPr lang="bn-BD" sz="33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700" b="1" dirty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bn-BD" sz="2700" b="1" dirty="0">
                <a:latin typeface="NikoshBAN" panose="02000000000000000000" pitchFamily="2" charset="0"/>
                <a:cs typeface="NikoshBAN" panose="02000000000000000000" pitchFamily="2" charset="0"/>
              </a:rPr>
              <a:t> শিক্ষক </a:t>
            </a:r>
          </a:p>
          <a:p>
            <a:pPr algn="ctr"/>
            <a:r>
              <a:rPr lang="bn-IN" sz="2700" b="1" dirty="0">
                <a:latin typeface="NikoshBAN" panose="02000000000000000000" pitchFamily="2" charset="0"/>
                <a:cs typeface="NikoshBAN" panose="02000000000000000000" pitchFamily="2" charset="0"/>
              </a:rPr>
              <a:t>মেরাখোলা</a:t>
            </a:r>
            <a:r>
              <a:rPr lang="bn-BD" sz="2700" b="1" dirty="0">
                <a:latin typeface="NikoshBAN" panose="02000000000000000000" pitchFamily="2" charset="0"/>
                <a:cs typeface="NikoshBAN" panose="02000000000000000000" pitchFamily="2" charset="0"/>
              </a:rPr>
              <a:t> সরকারি প্রাথমিক বিদ্যালয়</a:t>
            </a:r>
          </a:p>
          <a:p>
            <a:pPr algn="ctr"/>
            <a:r>
              <a:rPr lang="bn-IN" sz="2700" b="1" dirty="0">
                <a:latin typeface="NikoshBAN" panose="02000000000000000000" pitchFamily="2" charset="0"/>
                <a:cs typeface="NikoshBAN" panose="02000000000000000000" pitchFamily="2" charset="0"/>
              </a:rPr>
              <a:t>লামা, বান্দরবান। </a:t>
            </a:r>
            <a:endParaRPr lang="bn-BD" sz="27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471239-2584-4DEF-9862-E8EB5E32DD2D}"/>
              </a:ext>
            </a:extLst>
          </p:cNvPr>
          <p:cNvSpPr txBox="1"/>
          <p:nvPr/>
        </p:nvSpPr>
        <p:spPr>
          <a:xfrm>
            <a:off x="6934201" y="3268112"/>
            <a:ext cx="3733799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7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2800" b="1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৩য় </a:t>
            </a:r>
          </a:p>
          <a:p>
            <a:r>
              <a:rPr lang="bn-IN" sz="2800" b="1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 </a:t>
            </a:r>
          </a:p>
          <a:p>
            <a:r>
              <a:rPr lang="bn-IN" sz="2800" b="1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 পাখিদের কথা</a:t>
            </a:r>
          </a:p>
          <a:p>
            <a:r>
              <a:rPr lang="bn-IN" sz="2800" b="1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</a:t>
            </a:r>
          </a:p>
          <a:p>
            <a:r>
              <a:rPr lang="bn-IN" sz="2800" b="1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১8-০২-২০২০</a:t>
            </a:r>
            <a:endParaRPr lang="en-US" sz="2000" b="1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C213796-ED27-4D20-A5C2-E9C4D82A0B8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922" t="11698" r="11480"/>
          <a:stretch/>
        </p:blipFill>
        <p:spPr>
          <a:xfrm>
            <a:off x="2523815" y="577472"/>
            <a:ext cx="1876402" cy="21005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22F08C6-3180-4DC8-9E30-0F60C8ADF9B4}"/>
              </a:ext>
            </a:extLst>
          </p:cNvPr>
          <p:cNvSpPr/>
          <p:nvPr/>
        </p:nvSpPr>
        <p:spPr>
          <a:xfrm>
            <a:off x="5017389" y="1468342"/>
            <a:ext cx="197041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6000" b="1" spc="150" dirty="0" err="1">
                <a:ln w="11430"/>
                <a:solidFill>
                  <a:schemeClr val="tx2">
                    <a:lumMod val="50000"/>
                  </a:schemeClr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</a:t>
            </a:r>
            <a:r>
              <a:rPr lang="en-US" sz="4800" b="1" spc="150" dirty="0" err="1">
                <a:ln w="11430"/>
                <a:solidFill>
                  <a:schemeClr val="tx2">
                    <a:lumMod val="50000"/>
                  </a:schemeClr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রিচিতি</a:t>
            </a:r>
            <a:endParaRPr lang="en-US" sz="4800" b="1" spc="150" dirty="0">
              <a:ln w="11430"/>
              <a:solidFill>
                <a:schemeClr val="tx2">
                  <a:lumMod val="50000"/>
                </a:schemeClr>
              </a:solidFill>
              <a:effectLst>
                <a:glow rad="101600">
                  <a:srgbClr val="FFFF00">
                    <a:alpha val="60000"/>
                  </a:srgb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graphics-flower-line-652446.gif">
            <a:extLst>
              <a:ext uri="{FF2B5EF4-FFF2-40B4-BE49-F238E27FC236}">
                <a16:creationId xmlns:a16="http://schemas.microsoft.com/office/drawing/2014/main" id="{DC006293-3B35-4630-9C14-6F5D369E280B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6200000">
            <a:off x="4934208" y="4925126"/>
            <a:ext cx="2441693" cy="14071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A083EB8-D796-4DFD-8E7C-80499E1070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95652" y="599151"/>
            <a:ext cx="1672348" cy="2187175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6899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ecision 2">
            <a:extLst>
              <a:ext uri="{FF2B5EF4-FFF2-40B4-BE49-F238E27FC236}">
                <a16:creationId xmlns:a16="http://schemas.microsoft.com/office/drawing/2014/main" id="{3879533C-A5BF-4DFE-A4CD-33A4E01871BF}"/>
              </a:ext>
            </a:extLst>
          </p:cNvPr>
          <p:cNvSpPr/>
          <p:nvPr/>
        </p:nvSpPr>
        <p:spPr>
          <a:xfrm>
            <a:off x="3807722" y="2419782"/>
            <a:ext cx="4631144" cy="1433014"/>
          </a:xfrm>
          <a:prstGeom prst="flowChartDecision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833299-D786-4F47-B2A1-62E208598CBC}"/>
              </a:ext>
            </a:extLst>
          </p:cNvPr>
          <p:cNvSpPr txBox="1"/>
          <p:nvPr/>
        </p:nvSpPr>
        <p:spPr>
          <a:xfrm>
            <a:off x="8616290" y="1889794"/>
            <a:ext cx="3107139" cy="230832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IN" sz="4800" b="1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sz="4800" b="1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কোকিল কোন সময় ডাকে?</a:t>
            </a:r>
            <a:endParaRPr lang="en-US" sz="5400" b="1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29F888-09E8-484B-9567-C71DA9ED15C8}"/>
              </a:ext>
            </a:extLst>
          </p:cNvPr>
          <p:cNvSpPr txBox="1"/>
          <p:nvPr/>
        </p:nvSpPr>
        <p:spPr>
          <a:xfrm>
            <a:off x="391226" y="2074460"/>
            <a:ext cx="3266361" cy="212365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IN" sz="4400" b="1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4400" b="1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কোন পাখিকে ছোট পাখি বলা হয়?</a:t>
            </a:r>
          </a:p>
        </p:txBody>
      </p:sp>
    </p:spTree>
    <p:extLst>
      <p:ext uri="{BB962C8B-B14F-4D97-AF65-F5344CB8AC3E}">
        <p14:creationId xmlns:p14="http://schemas.microsoft.com/office/powerpoint/2010/main" val="303836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allAtOnce" animBg="1"/>
      <p:bldP spid="5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paration 1">
            <a:extLst>
              <a:ext uri="{FF2B5EF4-FFF2-40B4-BE49-F238E27FC236}">
                <a16:creationId xmlns:a16="http://schemas.microsoft.com/office/drawing/2014/main" id="{DCF2FF78-EF36-4A09-843A-B6B4FB614E67}"/>
              </a:ext>
            </a:extLst>
          </p:cNvPr>
          <p:cNvSpPr/>
          <p:nvPr/>
        </p:nvSpPr>
        <p:spPr>
          <a:xfrm>
            <a:off x="3916908" y="906059"/>
            <a:ext cx="3646226" cy="1321939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9068F6-9355-4FDF-B982-F468BF6D961C}"/>
              </a:ext>
            </a:extLst>
          </p:cNvPr>
          <p:cNvSpPr txBox="1"/>
          <p:nvPr/>
        </p:nvSpPr>
        <p:spPr>
          <a:xfrm>
            <a:off x="909851" y="3879375"/>
            <a:ext cx="10372298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 কথা নকল করতে পারে কোন কোন পাখি?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054F9096-8372-48D4-8CC7-2A8248A848B0}"/>
              </a:ext>
            </a:extLst>
          </p:cNvPr>
          <p:cNvSpPr/>
          <p:nvPr/>
        </p:nvSpPr>
        <p:spPr>
          <a:xfrm>
            <a:off x="5618328" y="2442949"/>
            <a:ext cx="477672" cy="12214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3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Sequential Access Storage 1">
            <a:extLst>
              <a:ext uri="{FF2B5EF4-FFF2-40B4-BE49-F238E27FC236}">
                <a16:creationId xmlns:a16="http://schemas.microsoft.com/office/drawing/2014/main" id="{F669353F-FFF7-4880-BE0E-3A19A46E9766}"/>
              </a:ext>
            </a:extLst>
          </p:cNvPr>
          <p:cNvSpPr/>
          <p:nvPr/>
        </p:nvSpPr>
        <p:spPr>
          <a:xfrm>
            <a:off x="1106401" y="822572"/>
            <a:ext cx="3903260" cy="1364776"/>
          </a:xfrm>
          <a:prstGeom prst="flowChartMagneticTap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b="1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87DDD4-6057-4BA1-AB92-31B292FB6B77}"/>
              </a:ext>
            </a:extLst>
          </p:cNvPr>
          <p:cNvSpPr txBox="1"/>
          <p:nvPr/>
        </p:nvSpPr>
        <p:spPr>
          <a:xfrm>
            <a:off x="1626357" y="4011854"/>
            <a:ext cx="9184943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5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টুনটুনিকে চঞ্চল পাখি বলা হয় কেন</a:t>
            </a:r>
            <a:r>
              <a:rPr lang="en-US" sz="5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5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৫টি বাক্য লি</a:t>
            </a:r>
            <a:r>
              <a:rPr lang="en-US" sz="5400" b="1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খে</a:t>
            </a:r>
            <a:r>
              <a:rPr lang="en-US" sz="5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5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আসবে</a:t>
            </a:r>
            <a:r>
              <a:rPr lang="bn-IN" sz="5400" b="1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b="1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518A6509-D848-41CE-8038-EF8FD6A889B3}"/>
              </a:ext>
            </a:extLst>
          </p:cNvPr>
          <p:cNvSpPr/>
          <p:nvPr/>
        </p:nvSpPr>
        <p:spPr>
          <a:xfrm>
            <a:off x="5187083" y="2362622"/>
            <a:ext cx="1203413" cy="12555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4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625D98E-4318-45F4-B337-BA43D611B9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9163860" y="464023"/>
            <a:ext cx="2691494" cy="1596789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B9345787-4A69-4609-9D90-B2C02AB300A0}"/>
              </a:ext>
            </a:extLst>
          </p:cNvPr>
          <p:cNvSpPr/>
          <p:nvPr/>
        </p:nvSpPr>
        <p:spPr>
          <a:xfrm>
            <a:off x="3289111" y="3084393"/>
            <a:ext cx="5063319" cy="11464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15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39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>
            <a:extLst>
              <a:ext uri="{FF2B5EF4-FFF2-40B4-BE49-F238E27FC236}">
                <a16:creationId xmlns:a16="http://schemas.microsoft.com/office/drawing/2014/main" id="{DDC8A011-5107-4F02-A371-5B8F11A2E330}"/>
              </a:ext>
            </a:extLst>
          </p:cNvPr>
          <p:cNvSpPr/>
          <p:nvPr/>
        </p:nvSpPr>
        <p:spPr>
          <a:xfrm>
            <a:off x="586855" y="573205"/>
            <a:ext cx="3384646" cy="859809"/>
          </a:xfrm>
          <a:prstGeom prst="flowChartTermina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ফলঃ</a:t>
            </a:r>
            <a:endParaRPr lang="en-US" sz="6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id="{C3378A36-A6E4-4347-9E28-4368B4D764E5}"/>
              </a:ext>
            </a:extLst>
          </p:cNvPr>
          <p:cNvSpPr/>
          <p:nvPr/>
        </p:nvSpPr>
        <p:spPr>
          <a:xfrm>
            <a:off x="286604" y="1688910"/>
            <a:ext cx="11600596" cy="4189863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শোনাঃ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.১</a:t>
            </a:r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সহযোগে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তৈরি শব্দ শুনে স্পষ্ট ও শুদ্ধভাবে বলতে পারবে।</a:t>
            </a:r>
          </a:p>
          <a:p>
            <a:pPr algn="just"/>
            <a:endParaRPr lang="en-US" sz="1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বলাঃ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১.১.১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 দিয়ে গঠিত শব্দ স্পষ্ট ও শুদ্ধভাবে বলতে পারবে।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bn-IN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পড়াঃ যুক্তব্যঞ্জন স্পষ্ট ও শুদ্ধ উচ্চারণে পড়তে পারবে।</a:t>
            </a:r>
          </a:p>
          <a:p>
            <a:pPr algn="just"/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লেখাঃ যুক্তব্যঞ্জন ভেঙ্গে লিখতে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3185828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272EBF1-D585-41C9-B822-4E05390B6D46}"/>
              </a:ext>
            </a:extLst>
          </p:cNvPr>
          <p:cNvSpPr/>
          <p:nvPr/>
        </p:nvSpPr>
        <p:spPr>
          <a:xfrm>
            <a:off x="2613546" y="1199298"/>
            <a:ext cx="6964907" cy="8086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 আমরা ইউটিউব লিংকের ভিডিওটি দেখি</a:t>
            </a:r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D4D373-752C-4F04-819B-2730BAD3B850}"/>
              </a:ext>
            </a:extLst>
          </p:cNvPr>
          <p:cNvSpPr/>
          <p:nvPr/>
        </p:nvSpPr>
        <p:spPr>
          <a:xfrm>
            <a:off x="2361061" y="2918914"/>
            <a:ext cx="7469876" cy="1298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accent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en-US" sz="4000" dirty="0" err="1">
                <a:solidFill>
                  <a:schemeClr val="accent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www.youtube.com</a:t>
            </a:r>
            <a:r>
              <a:rPr lang="en-US" sz="4000" dirty="0">
                <a:solidFill>
                  <a:schemeClr val="accent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4000" dirty="0" err="1">
                <a:solidFill>
                  <a:schemeClr val="accent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watch?v</a:t>
            </a:r>
            <a:r>
              <a:rPr lang="en-US" sz="4000" dirty="0">
                <a:solidFill>
                  <a:schemeClr val="accent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</a:t>
            </a:r>
            <a:r>
              <a:rPr lang="en-US" sz="4000" dirty="0" err="1">
                <a:solidFill>
                  <a:schemeClr val="accent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f3Mf8nYIcAo</a:t>
            </a:r>
            <a:endParaRPr lang="en-US" sz="4000" b="1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38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Top Corners Rounded 1">
            <a:extLst>
              <a:ext uri="{FF2B5EF4-FFF2-40B4-BE49-F238E27FC236}">
                <a16:creationId xmlns:a16="http://schemas.microsoft.com/office/drawing/2014/main" id="{58353D95-45A4-4891-A6D7-061D4385D655}"/>
              </a:ext>
            </a:extLst>
          </p:cNvPr>
          <p:cNvSpPr/>
          <p:nvPr/>
        </p:nvSpPr>
        <p:spPr>
          <a:xfrm>
            <a:off x="3178063" y="325092"/>
            <a:ext cx="4655542" cy="504402"/>
          </a:xfrm>
          <a:prstGeom prst="round2Same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400" b="1" i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400" b="1" i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b="1" i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400" b="1" i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মরা</a:t>
            </a:r>
            <a:r>
              <a:rPr lang="en-US" sz="4400" b="1" i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400" b="1" i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b="1" i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4400" b="1" i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4400" b="1" i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4400" b="1" i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A5FCA4-00F1-492B-9D6F-96919B628E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258" y="1194517"/>
            <a:ext cx="3785648" cy="17472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6143CEA-4842-4611-B63B-A25DD517123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95" r="14978" b="1123"/>
          <a:stretch/>
        </p:blipFill>
        <p:spPr>
          <a:xfrm>
            <a:off x="460323" y="3824629"/>
            <a:ext cx="3457112" cy="2075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AA85262-1692-473D-83B9-1E89E2A568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0434" y="1208452"/>
            <a:ext cx="3444573" cy="18034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BCC8B74-DC3B-4FFB-8D7A-EAD245570C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567" y="3812448"/>
            <a:ext cx="3228729" cy="20335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5F299C8-6EFB-4648-BD9E-6B9B8932E20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993" y="1194517"/>
            <a:ext cx="3149315" cy="17472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2999535-7F11-45B2-8B6C-8F75A3B0E10D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09" r="24239"/>
          <a:stretch/>
        </p:blipFill>
        <p:spPr>
          <a:xfrm>
            <a:off x="4634662" y="3722856"/>
            <a:ext cx="2866840" cy="21777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433AAE08-B3C3-4FD1-962C-910CC88B7782}"/>
              </a:ext>
            </a:extLst>
          </p:cNvPr>
          <p:cNvSpPr txBox="1"/>
          <p:nvPr/>
        </p:nvSpPr>
        <p:spPr>
          <a:xfrm>
            <a:off x="885239" y="3116743"/>
            <a:ext cx="2292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>
                <a:solidFill>
                  <a:schemeClr val="accent6">
                    <a:lumMod val="50000"/>
                  </a:schemeClr>
                </a:solidFill>
              </a:rPr>
              <a:t>শালিক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165F17E-C7C2-4418-B856-7136750D05E4}"/>
              </a:ext>
            </a:extLst>
          </p:cNvPr>
          <p:cNvSpPr txBox="1"/>
          <p:nvPr/>
        </p:nvSpPr>
        <p:spPr>
          <a:xfrm>
            <a:off x="4475655" y="3014188"/>
            <a:ext cx="2715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দোয়েল</a:t>
            </a:r>
            <a:endParaRPr lang="en-US" sz="3600" b="1" dirty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B2D3E5E-1F18-49D3-84D5-197489A036B9}"/>
              </a:ext>
            </a:extLst>
          </p:cNvPr>
          <p:cNvSpPr txBox="1"/>
          <p:nvPr/>
        </p:nvSpPr>
        <p:spPr>
          <a:xfrm>
            <a:off x="9049594" y="3075057"/>
            <a:ext cx="16786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বুলবুলি</a:t>
            </a:r>
            <a:endParaRPr lang="en-US" sz="40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2FA1161-39C8-49F2-8472-61CAC36CC396}"/>
              </a:ext>
            </a:extLst>
          </p:cNvPr>
          <p:cNvSpPr txBox="1"/>
          <p:nvPr/>
        </p:nvSpPr>
        <p:spPr>
          <a:xfrm>
            <a:off x="1162354" y="5974965"/>
            <a:ext cx="19586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মাছরাঙ্গা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D04A281-2970-4BFC-B140-0FE801FD6771}"/>
              </a:ext>
            </a:extLst>
          </p:cNvPr>
          <p:cNvSpPr txBox="1"/>
          <p:nvPr/>
        </p:nvSpPr>
        <p:spPr>
          <a:xfrm>
            <a:off x="5384870" y="6059881"/>
            <a:ext cx="1621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টিয়া</a:t>
            </a:r>
            <a:endParaRPr lang="en-US" sz="32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B92E1BD-C041-4A16-A407-9F0947B052B4}"/>
              </a:ext>
            </a:extLst>
          </p:cNvPr>
          <p:cNvSpPr txBox="1"/>
          <p:nvPr/>
        </p:nvSpPr>
        <p:spPr>
          <a:xfrm>
            <a:off x="9071025" y="5914502"/>
            <a:ext cx="1883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হলদে পাখি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54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r: 6 Points 1">
            <a:extLst>
              <a:ext uri="{FF2B5EF4-FFF2-40B4-BE49-F238E27FC236}">
                <a16:creationId xmlns:a16="http://schemas.microsoft.com/office/drawing/2014/main" id="{BF2C1099-34EF-4CE8-A226-4B16C2A9ED1F}"/>
              </a:ext>
            </a:extLst>
          </p:cNvPr>
          <p:cNvSpPr/>
          <p:nvPr/>
        </p:nvSpPr>
        <p:spPr>
          <a:xfrm>
            <a:off x="2074459" y="791572"/>
            <a:ext cx="7574508" cy="5049670"/>
          </a:xfrm>
          <a:prstGeom prst="star6">
            <a:avLst/>
          </a:prstGeom>
          <a:ln>
            <a:solidFill>
              <a:srgbClr val="C00000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7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পাখিদের কথা</a:t>
            </a:r>
            <a:endParaRPr lang="en-US" sz="7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25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build="allAtOnce" animBg="1"/>
      <p:bldP spid="2" grpId="2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5BA35BF-B9EB-4F6D-913E-104110B1A41D}"/>
              </a:ext>
            </a:extLst>
          </p:cNvPr>
          <p:cNvSpPr/>
          <p:nvPr/>
        </p:nvSpPr>
        <p:spPr>
          <a:xfrm>
            <a:off x="2513464" y="255327"/>
            <a:ext cx="6974004" cy="873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48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b="1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8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800" b="1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ইয়ের</a:t>
            </a:r>
            <a:r>
              <a:rPr lang="en-US" sz="48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৫২ </a:t>
            </a:r>
            <a:r>
              <a:rPr lang="en-US" sz="4800" b="1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পৃঃ</a:t>
            </a:r>
            <a:r>
              <a:rPr lang="en-US" sz="48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খোল</a:t>
            </a:r>
            <a:endParaRPr lang="en-US" sz="4800" b="1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2166C32-ACCE-4616-9BD4-69E4BD1570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4055" y="1282889"/>
            <a:ext cx="3937469" cy="51464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45689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paration 1">
            <a:extLst>
              <a:ext uri="{FF2B5EF4-FFF2-40B4-BE49-F238E27FC236}">
                <a16:creationId xmlns:a16="http://schemas.microsoft.com/office/drawing/2014/main" id="{D3098620-81F5-40E2-99AB-AADE0EE467E7}"/>
              </a:ext>
            </a:extLst>
          </p:cNvPr>
          <p:cNvSpPr/>
          <p:nvPr/>
        </p:nvSpPr>
        <p:spPr>
          <a:xfrm>
            <a:off x="3111688" y="917077"/>
            <a:ext cx="4394580" cy="1050877"/>
          </a:xfrm>
          <a:prstGeom prst="flowChartPreparation">
            <a:avLst/>
          </a:prstGeom>
          <a:solidFill>
            <a:srgbClr val="7030A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 শব্দ</a:t>
            </a:r>
            <a:endParaRPr lang="en-US" sz="6600" dirty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5B97AFB7-A97B-493B-9A86-4DBBA1FE80E4}"/>
              </a:ext>
            </a:extLst>
          </p:cNvPr>
          <p:cNvSpPr/>
          <p:nvPr/>
        </p:nvSpPr>
        <p:spPr>
          <a:xfrm>
            <a:off x="791572" y="2976926"/>
            <a:ext cx="2961564" cy="1641143"/>
          </a:xfrm>
          <a:prstGeom prst="downArrow">
            <a:avLst>
              <a:gd name="adj1" fmla="val 50000"/>
              <a:gd name="adj2" fmla="val 401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পালক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1A97A4AA-1A49-4337-8DF3-D81CAAC25913}"/>
              </a:ext>
            </a:extLst>
          </p:cNvPr>
          <p:cNvSpPr/>
          <p:nvPr/>
        </p:nvSpPr>
        <p:spPr>
          <a:xfrm>
            <a:off x="4826762" y="2906981"/>
            <a:ext cx="3143532" cy="1641143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পোঁচ</a:t>
            </a:r>
            <a:endParaRPr lang="en-US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6D0D9E93-D5A1-4CF4-8DF4-0B729DF9CD82}"/>
              </a:ext>
            </a:extLst>
          </p:cNvPr>
          <p:cNvSpPr/>
          <p:nvPr/>
        </p:nvSpPr>
        <p:spPr>
          <a:xfrm>
            <a:off x="8775515" y="2893334"/>
            <a:ext cx="2815985" cy="1654790"/>
          </a:xfrm>
          <a:prstGeom prst="downArrow">
            <a:avLst>
              <a:gd name="adj1" fmla="val 50000"/>
              <a:gd name="adj2" fmla="val 34545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শখ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8EACADC-CD0A-495B-B185-B7AD63157C8F}"/>
              </a:ext>
            </a:extLst>
          </p:cNvPr>
          <p:cNvSpPr/>
          <p:nvPr/>
        </p:nvSpPr>
        <p:spPr>
          <a:xfrm>
            <a:off x="388963" y="5017593"/>
            <a:ext cx="4219435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পাখির শরীর বা পাখার আবরণ।</a:t>
            </a:r>
            <a:endParaRPr lang="en-US" sz="32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65A538-EEF0-4275-9C9E-9BDD363B1111}"/>
              </a:ext>
            </a:extLst>
          </p:cNvPr>
          <p:cNvSpPr txBox="1"/>
          <p:nvPr/>
        </p:nvSpPr>
        <p:spPr>
          <a:xfrm>
            <a:off x="5208897" y="5017593"/>
            <a:ext cx="2565779" cy="92333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মাখানো</a:t>
            </a:r>
            <a:endParaRPr lang="en-US" sz="5400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F65407-D54B-48D2-A7D9-20491A6A35DB}"/>
              </a:ext>
            </a:extLst>
          </p:cNvPr>
          <p:cNvSpPr txBox="1"/>
          <p:nvPr/>
        </p:nvSpPr>
        <p:spPr>
          <a:xfrm>
            <a:off x="9200868" y="5017593"/>
            <a:ext cx="1965278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পছন্দ</a:t>
            </a:r>
            <a:endParaRPr lang="en-US" sz="5400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12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33ECC5FB-E144-4B6A-921C-4597D5019E55}"/>
              </a:ext>
            </a:extLst>
          </p:cNvPr>
          <p:cNvSpPr/>
          <p:nvPr/>
        </p:nvSpPr>
        <p:spPr>
          <a:xfrm>
            <a:off x="3995382" y="610990"/>
            <a:ext cx="3780430" cy="1296537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FC41D093-5EE4-4AA3-B8A1-C6F4847B6F4A}"/>
              </a:ext>
            </a:extLst>
          </p:cNvPr>
          <p:cNvSpPr/>
          <p:nvPr/>
        </p:nvSpPr>
        <p:spPr>
          <a:xfrm>
            <a:off x="436729" y="2094935"/>
            <a:ext cx="2674960" cy="180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কণ্ঠ</a:t>
            </a:r>
            <a:endParaRPr lang="en-US" sz="5400" b="1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9CED871D-D640-4F72-BBCB-445F25C6C7E8}"/>
              </a:ext>
            </a:extLst>
          </p:cNvPr>
          <p:cNvSpPr/>
          <p:nvPr/>
        </p:nvSpPr>
        <p:spPr>
          <a:xfrm>
            <a:off x="436728" y="4503766"/>
            <a:ext cx="2674960" cy="16513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লম্বা</a:t>
            </a:r>
            <a:endParaRPr lang="en-US" sz="48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Preparation 4">
            <a:extLst>
              <a:ext uri="{FF2B5EF4-FFF2-40B4-BE49-F238E27FC236}">
                <a16:creationId xmlns:a16="http://schemas.microsoft.com/office/drawing/2014/main" id="{D5294289-B112-4850-A39B-B85EB3D35D68}"/>
              </a:ext>
            </a:extLst>
          </p:cNvPr>
          <p:cNvSpPr/>
          <p:nvPr/>
        </p:nvSpPr>
        <p:spPr>
          <a:xfrm>
            <a:off x="3370995" y="2347419"/>
            <a:ext cx="1255594" cy="1296537"/>
          </a:xfrm>
          <a:prstGeom prst="flowChartPreparati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ণ্ঠ</a:t>
            </a:r>
            <a:endParaRPr lang="en-US" sz="66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Hexagon 6">
            <a:extLst>
              <a:ext uri="{FF2B5EF4-FFF2-40B4-BE49-F238E27FC236}">
                <a16:creationId xmlns:a16="http://schemas.microsoft.com/office/drawing/2014/main" id="{8DEFA015-D591-41DA-A309-17ABC3589520}"/>
              </a:ext>
            </a:extLst>
          </p:cNvPr>
          <p:cNvSpPr/>
          <p:nvPr/>
        </p:nvSpPr>
        <p:spPr>
          <a:xfrm>
            <a:off x="3367585" y="4729240"/>
            <a:ext cx="1255594" cy="1296536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ম্ব</a:t>
            </a:r>
            <a:endParaRPr lang="en-US" sz="96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25106C-5789-4AC9-96CB-5B40FAA8926D}"/>
              </a:ext>
            </a:extLst>
          </p:cNvPr>
          <p:cNvSpPr txBox="1"/>
          <p:nvPr/>
        </p:nvSpPr>
        <p:spPr>
          <a:xfrm>
            <a:off x="4942198" y="2354914"/>
            <a:ext cx="1255593" cy="120032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endParaRPr lang="en-US" sz="7200" b="1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93713B-96C7-4118-AD2C-EDF50ED34CF9}"/>
              </a:ext>
            </a:extLst>
          </p:cNvPr>
          <p:cNvSpPr txBox="1"/>
          <p:nvPr/>
        </p:nvSpPr>
        <p:spPr>
          <a:xfrm>
            <a:off x="6564574" y="2501305"/>
            <a:ext cx="1091820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solidFill>
                  <a:srgbClr val="00B0F0"/>
                </a:solidFill>
              </a:rPr>
              <a:t>ও</a:t>
            </a:r>
            <a:endParaRPr lang="en-US" sz="4800" dirty="0">
              <a:solidFill>
                <a:srgbClr val="00B0F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CF30EE-3614-4501-B373-C44E5D6E6D24}"/>
              </a:ext>
            </a:extLst>
          </p:cNvPr>
          <p:cNvSpPr txBox="1"/>
          <p:nvPr/>
        </p:nvSpPr>
        <p:spPr>
          <a:xfrm>
            <a:off x="8010669" y="2354914"/>
            <a:ext cx="1091820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endParaRPr lang="en-US" sz="7200" b="1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8041565-D054-44B4-BCD4-EC0E91EF1ED1}"/>
              </a:ext>
            </a:extLst>
          </p:cNvPr>
          <p:cNvSpPr txBox="1"/>
          <p:nvPr/>
        </p:nvSpPr>
        <p:spPr>
          <a:xfrm>
            <a:off x="4938785" y="4742798"/>
            <a:ext cx="1255593" cy="132343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8000" b="1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A7921E-5100-43BC-A59A-C14283426899}"/>
              </a:ext>
            </a:extLst>
          </p:cNvPr>
          <p:cNvSpPr txBox="1"/>
          <p:nvPr/>
        </p:nvSpPr>
        <p:spPr>
          <a:xfrm>
            <a:off x="6562875" y="4917783"/>
            <a:ext cx="1091820" cy="1015663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60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E9A7010-4839-4795-B5D9-430AB1DEF6C8}"/>
              </a:ext>
            </a:extLst>
          </p:cNvPr>
          <p:cNvSpPr txBox="1"/>
          <p:nvPr/>
        </p:nvSpPr>
        <p:spPr>
          <a:xfrm>
            <a:off x="8038535" y="4503766"/>
            <a:ext cx="1255592" cy="156966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A40DA6A-0457-4238-82BC-13E5EE23E416}"/>
              </a:ext>
            </a:extLst>
          </p:cNvPr>
          <p:cNvSpPr txBox="1"/>
          <p:nvPr/>
        </p:nvSpPr>
        <p:spPr>
          <a:xfrm>
            <a:off x="9625937" y="2532082"/>
            <a:ext cx="1091820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কুণ্ঠা</a:t>
            </a:r>
            <a:endParaRPr lang="en-US" sz="44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1BB38EE-0603-4CE3-9E54-B8126542BEE0}"/>
              </a:ext>
            </a:extLst>
          </p:cNvPr>
          <p:cNvSpPr txBox="1"/>
          <p:nvPr/>
        </p:nvSpPr>
        <p:spPr>
          <a:xfrm>
            <a:off x="10915367" y="2562861"/>
            <a:ext cx="1061112" cy="76944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বণ্ঠন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B5CE3E7-8404-44B0-A94E-072468B77863}"/>
              </a:ext>
            </a:extLst>
          </p:cNvPr>
          <p:cNvSpPr txBox="1"/>
          <p:nvPr/>
        </p:nvSpPr>
        <p:spPr>
          <a:xfrm>
            <a:off x="9677967" y="4819742"/>
            <a:ext cx="1039790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4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খাম্বা</a:t>
            </a:r>
            <a:endParaRPr lang="en-US" sz="4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75F8243-0092-4CAE-9E11-10307F5BB2E3}"/>
              </a:ext>
            </a:extLst>
          </p:cNvPr>
          <p:cNvSpPr txBox="1"/>
          <p:nvPr/>
        </p:nvSpPr>
        <p:spPr>
          <a:xfrm>
            <a:off x="10818127" y="4819741"/>
            <a:ext cx="1255592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কম্বল</a:t>
            </a:r>
            <a:endParaRPr lang="en-US" sz="4800" b="1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16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6B62313-AF5B-43C5-A86E-FA9BBA2D4F8F}"/>
              </a:ext>
            </a:extLst>
          </p:cNvPr>
          <p:cNvSpPr txBox="1"/>
          <p:nvPr/>
        </p:nvSpPr>
        <p:spPr>
          <a:xfrm>
            <a:off x="261582" y="2060813"/>
            <a:ext cx="11668836" cy="415498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6600" b="1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6600" b="1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কোন পাখি গান গাইতে পারে?</a:t>
            </a:r>
          </a:p>
          <a:p>
            <a:r>
              <a:rPr lang="bn-IN" sz="6600" b="1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</a:t>
            </a:r>
            <a:r>
              <a:rPr lang="bn-IN" sz="66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বুলবুলি,</a:t>
            </a:r>
            <a:r>
              <a:rPr lang="bn-IN" sz="6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কোকিল</a:t>
            </a:r>
          </a:p>
          <a:p>
            <a:r>
              <a:rPr lang="bn-IN" sz="6600" b="1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sz="6600" b="1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জাতীয় পাখির নাম কি?</a:t>
            </a:r>
          </a:p>
          <a:p>
            <a:r>
              <a:rPr lang="en-US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</a:t>
            </a:r>
            <a:r>
              <a:rPr lang="bn-IN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দোয়েল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AFF807-02ED-439B-A0F2-574983322466}"/>
              </a:ext>
            </a:extLst>
          </p:cNvPr>
          <p:cNvSpPr txBox="1"/>
          <p:nvPr/>
        </p:nvSpPr>
        <p:spPr>
          <a:xfrm>
            <a:off x="261582" y="818867"/>
            <a:ext cx="11668836" cy="110799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6600" b="1" u="sng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কাজঃ</a:t>
            </a:r>
            <a:endParaRPr lang="en-US" sz="6600" b="1" u="sng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08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2" grpId="1" build="allAtOnce" animBg="1"/>
      <p:bldP spid="3" grpId="0" build="allAtOnce" animBg="1"/>
      <p:bldP spid="3" grpId="1" build="allAtOnce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489</TotalTime>
  <Words>220</Words>
  <Application>Microsoft Office PowerPoint</Application>
  <PresentationFormat>Widescreen</PresentationFormat>
  <Paragraphs>65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Merakhola GPS</dc:creator>
  <cp:lastModifiedBy>Merakhola GPS</cp:lastModifiedBy>
  <cp:revision>84</cp:revision>
  <dcterms:created xsi:type="dcterms:W3CDTF">2020-02-10T04:19:46Z</dcterms:created>
  <dcterms:modified xsi:type="dcterms:W3CDTF">2020-02-18T09:42:57Z</dcterms:modified>
</cp:coreProperties>
</file>