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9" r:id="rId2"/>
    <p:sldId id="26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4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25BC9-BC5F-4ACF-97AD-F9C937484D0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36D16-3B8A-4A60-B877-BD93A05C2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05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793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2B353-EDD6-409D-B99C-2F29897D7F15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B13F9-FDE3-44E9-9A7B-BB84CF5B1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2B353-EDD6-409D-B99C-2F29897D7F15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B13F9-FDE3-44E9-9A7B-BB84CF5B1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2B353-EDD6-409D-B99C-2F29897D7F15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B13F9-FDE3-44E9-9A7B-BB84CF5B1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2B353-EDD6-409D-B99C-2F29897D7F15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B13F9-FDE3-44E9-9A7B-BB84CF5B1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2B353-EDD6-409D-B99C-2F29897D7F15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B13F9-FDE3-44E9-9A7B-BB84CF5B1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2B353-EDD6-409D-B99C-2F29897D7F15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B13F9-FDE3-44E9-9A7B-BB84CF5B1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2B353-EDD6-409D-B99C-2F29897D7F15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B13F9-FDE3-44E9-9A7B-BB84CF5B1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2B353-EDD6-409D-B99C-2F29897D7F15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B13F9-FDE3-44E9-9A7B-BB84CF5B1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2B353-EDD6-409D-B99C-2F29897D7F15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B13F9-FDE3-44E9-9A7B-BB84CF5B1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2B353-EDD6-409D-B99C-2F29897D7F15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B13F9-FDE3-44E9-9A7B-BB84CF5B1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2B353-EDD6-409D-B99C-2F29897D7F15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B13F9-FDE3-44E9-9A7B-BB84CF5B1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E2B353-EDD6-409D-B99C-2F29897D7F15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CB13F9-FDE3-44E9-9A7B-BB84CF5B1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045" y="1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1"/>
            <a:ext cx="3708400" cy="1359973"/>
          </a:xfrm>
          <a:prstGeom prst="rect">
            <a:avLst/>
          </a:prstGeom>
          <a:noFill/>
          <a:ln>
            <a:noFill/>
          </a:ln>
        </p:spPr>
        <p:txBody>
          <a:bodyPr wrap="square" lIns="66662" tIns="33330" rIns="66662" bIns="3333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52"/>
          <a:stretch/>
        </p:blipFill>
        <p:spPr>
          <a:xfrm>
            <a:off x="4572001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126"/>
          <a:stretch/>
        </p:blipFill>
        <p:spPr>
          <a:xfrm>
            <a:off x="-13854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32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69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  <a:cs typeface="Arial" pitchFamily="34" charset="0"/>
              </a:rPr>
              <a:t>Some examples of adverbs of different kinds: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1534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dirty="0" smtClean="0">
                <a:latin typeface="Lucida Calligraphy" pitchFamily="66" charset="0"/>
                <a:cs typeface="Arial" pitchFamily="34" charset="0"/>
              </a:rPr>
              <a:t> Tortoise walks </a:t>
            </a:r>
            <a:r>
              <a:rPr lang="en-US" b="1" dirty="0" smtClean="0">
                <a:latin typeface="Lucida Calligraphy" pitchFamily="66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FF6699"/>
                </a:solidFill>
                <a:latin typeface="Lucida Calligraphy" pitchFamily="66" charset="0"/>
                <a:cs typeface="Arial" pitchFamily="34" charset="0"/>
              </a:rPr>
              <a:t>slowly</a:t>
            </a:r>
            <a:r>
              <a:rPr lang="en-US" dirty="0" smtClean="0">
                <a:solidFill>
                  <a:srgbClr val="FF6699"/>
                </a:solidFill>
                <a:latin typeface="Lucida Calligraphy" pitchFamily="66" charset="0"/>
                <a:cs typeface="Arial" pitchFamily="34" charset="0"/>
              </a:rPr>
              <a:t> </a:t>
            </a:r>
            <a:r>
              <a:rPr lang="en-US" dirty="0" smtClean="0">
                <a:latin typeface="Lucida Calligraphy" pitchFamily="66" charset="0"/>
                <a:cs typeface="Arial" pitchFamily="34" charset="0"/>
              </a:rPr>
              <a:t>(Manner).</a:t>
            </a: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dirty="0" smtClean="0">
                <a:latin typeface="Lucida Calligraphy" pitchFamily="66" charset="0"/>
                <a:cs typeface="Arial" pitchFamily="34" charset="0"/>
              </a:rPr>
              <a:t> We will have our Semester exams on </a:t>
            </a:r>
            <a:r>
              <a:rPr lang="en-US" b="1" u="sng" dirty="0" smtClean="0">
                <a:solidFill>
                  <a:srgbClr val="FF6699"/>
                </a:solidFill>
                <a:latin typeface="Lucida Calligraphy" pitchFamily="66" charset="0"/>
                <a:cs typeface="Arial" pitchFamily="34" charset="0"/>
              </a:rPr>
              <a:t>April 1</a:t>
            </a:r>
            <a:r>
              <a:rPr lang="en-US" b="1" u="sng" baseline="30000" dirty="0" smtClean="0">
                <a:solidFill>
                  <a:srgbClr val="FF6699"/>
                </a:solidFill>
                <a:latin typeface="Lucida Calligraphy" pitchFamily="66" charset="0"/>
                <a:cs typeface="Arial" pitchFamily="34" charset="0"/>
              </a:rPr>
              <a:t>st</a:t>
            </a:r>
            <a:r>
              <a:rPr lang="en-US" b="1" u="sng" dirty="0" smtClean="0">
                <a:solidFill>
                  <a:srgbClr val="FF6699"/>
                </a:solidFill>
                <a:latin typeface="Lucida Calligraphy" pitchFamily="66" charset="0"/>
                <a:cs typeface="Arial" pitchFamily="34" charset="0"/>
              </a:rPr>
              <a:t> week</a:t>
            </a:r>
            <a:r>
              <a:rPr lang="en-US" b="1" dirty="0" smtClean="0">
                <a:latin typeface="Lucida Calligraphy" pitchFamily="66" charset="0"/>
                <a:cs typeface="Arial" pitchFamily="34" charset="0"/>
              </a:rPr>
              <a:t>.</a:t>
            </a:r>
            <a:r>
              <a:rPr lang="en-US" dirty="0" smtClean="0">
                <a:latin typeface="Lucida Calligraphy" pitchFamily="66" charset="0"/>
                <a:cs typeface="Arial" pitchFamily="34" charset="0"/>
              </a:rPr>
              <a:t> (Time)</a:t>
            </a: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dirty="0" smtClean="0">
                <a:latin typeface="Lucida Calligraphy" pitchFamily="66" charset="0"/>
                <a:cs typeface="Arial" pitchFamily="34" charset="0"/>
              </a:rPr>
              <a:t> The accident happened near the </a:t>
            </a:r>
            <a:r>
              <a:rPr lang="en-US" b="1" u="sng" dirty="0" smtClean="0">
                <a:solidFill>
                  <a:srgbClr val="FF6699"/>
                </a:solidFill>
                <a:latin typeface="Lucida Calligraphy" pitchFamily="66" charset="0"/>
                <a:cs typeface="Arial" pitchFamily="34" charset="0"/>
              </a:rPr>
              <a:t>Highway</a:t>
            </a:r>
            <a:r>
              <a:rPr lang="en-US" b="1" dirty="0" smtClean="0">
                <a:latin typeface="Lucida Calligraphy" pitchFamily="66" charset="0"/>
                <a:cs typeface="Arial" pitchFamily="34" charset="0"/>
              </a:rPr>
              <a:t>.</a:t>
            </a:r>
            <a:r>
              <a:rPr lang="en-US" dirty="0" smtClean="0">
                <a:latin typeface="Lucida Calligraphy" pitchFamily="66" charset="0"/>
                <a:cs typeface="Arial" pitchFamily="34" charset="0"/>
              </a:rPr>
              <a:t> (Place)</a:t>
            </a: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dirty="0" smtClean="0">
                <a:latin typeface="Lucida Calligraphy" pitchFamily="66" charset="0"/>
                <a:cs typeface="Arial" pitchFamily="34" charset="0"/>
              </a:rPr>
              <a:t> At least </a:t>
            </a:r>
            <a:r>
              <a:rPr lang="en-US" b="1" u="sng" dirty="0" smtClean="0">
                <a:solidFill>
                  <a:srgbClr val="FF6699"/>
                </a:solidFill>
                <a:latin typeface="Lucida Calligraphy" pitchFamily="66" charset="0"/>
                <a:cs typeface="Arial" pitchFamily="34" charset="0"/>
              </a:rPr>
              <a:t> twice</a:t>
            </a:r>
            <a:r>
              <a:rPr lang="en-US" u="sng" dirty="0" smtClean="0">
                <a:solidFill>
                  <a:srgbClr val="FF6699"/>
                </a:solidFill>
                <a:latin typeface="Lucida Calligraphy" pitchFamily="66" charset="0"/>
                <a:cs typeface="Arial" pitchFamily="34" charset="0"/>
              </a:rPr>
              <a:t> </a:t>
            </a:r>
            <a:r>
              <a:rPr lang="en-US" dirty="0" smtClean="0">
                <a:latin typeface="Lucida Calligraphy" pitchFamily="66" charset="0"/>
                <a:cs typeface="Arial" pitchFamily="34" charset="0"/>
              </a:rPr>
              <a:t>a week I used to go for Temple. (Frequency)</a:t>
            </a: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dirty="0" smtClean="0">
                <a:latin typeface="Lucida Calligraphy" pitchFamily="66" charset="0"/>
                <a:cs typeface="Arial" pitchFamily="34" charset="0"/>
              </a:rPr>
              <a:t> We all go for a picnic just for </a:t>
            </a:r>
            <a:r>
              <a:rPr lang="en-US" b="1" u="sng" dirty="0" smtClean="0">
                <a:solidFill>
                  <a:srgbClr val="FF6699"/>
                </a:solidFill>
                <a:latin typeface="Lucida Calligraphy" pitchFamily="66" charset="0"/>
                <a:cs typeface="Arial" pitchFamily="34" charset="0"/>
              </a:rPr>
              <a:t>enjoyment</a:t>
            </a:r>
            <a:r>
              <a:rPr lang="en-US" b="1" dirty="0" smtClean="0">
                <a:latin typeface="Lucida Calligraphy" pitchFamily="66" charset="0"/>
                <a:cs typeface="Arial" pitchFamily="34" charset="0"/>
              </a:rPr>
              <a:t>.</a:t>
            </a:r>
            <a:r>
              <a:rPr lang="en-US" dirty="0" smtClean="0">
                <a:latin typeface="Lucida Calligraphy" pitchFamily="66" charset="0"/>
                <a:cs typeface="Arial" pitchFamily="34" charset="0"/>
              </a:rPr>
              <a:t> (Purpose)</a:t>
            </a: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dirty="0" smtClean="0">
                <a:latin typeface="Lucida Calligraphy" pitchFamily="66" charset="0"/>
                <a:cs typeface="Arial" pitchFamily="34" charset="0"/>
              </a:rPr>
              <a:t> The sea is very </a:t>
            </a:r>
            <a:r>
              <a:rPr lang="en-US" b="1" u="sng" dirty="0" smtClean="0">
                <a:solidFill>
                  <a:srgbClr val="FF6699"/>
                </a:solidFill>
                <a:latin typeface="Lucida Calligraphy" pitchFamily="66" charset="0"/>
                <a:cs typeface="Arial" pitchFamily="34" charset="0"/>
              </a:rPr>
              <a:t>stormy</a:t>
            </a:r>
            <a:r>
              <a:rPr lang="en-US" b="1" dirty="0" smtClean="0">
                <a:latin typeface="Lucida Calligraphy" pitchFamily="66" charset="0"/>
                <a:cs typeface="Arial" pitchFamily="34" charset="0"/>
              </a:rPr>
              <a:t>.</a:t>
            </a:r>
            <a:r>
              <a:rPr lang="en-US" dirty="0" smtClean="0">
                <a:latin typeface="Lucida Calligraphy" pitchFamily="66" charset="0"/>
                <a:cs typeface="Arial" pitchFamily="34" charset="0"/>
              </a:rPr>
              <a:t> (Degree /Quantity)</a:t>
            </a: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dirty="0" smtClean="0">
                <a:latin typeface="Lucida Calligraphy" pitchFamily="66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FF6699"/>
                </a:solidFill>
                <a:latin typeface="Lucida Calligraphy" pitchFamily="66" charset="0"/>
                <a:cs typeface="Arial" pitchFamily="34" charset="0"/>
              </a:rPr>
              <a:t>Surely</a:t>
            </a:r>
            <a:r>
              <a:rPr lang="en-US" dirty="0" smtClean="0">
                <a:latin typeface="Lucida Calligraphy" pitchFamily="66" charset="0"/>
                <a:cs typeface="Arial" pitchFamily="34" charset="0"/>
              </a:rPr>
              <a:t> you are mistaken. (Affirmation/Negation)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0"/>
            <a:ext cx="7467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300" indent="-49530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Identify the adverbs from the following sentences.</a:t>
            </a:r>
          </a:p>
          <a:p>
            <a:pPr marL="495300" indent="-49530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850900" lvl="1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latin typeface="Lucida Calligraphy" pitchFamily="66" charset="0"/>
              </a:rPr>
              <a:t>The driver was driving carelessly.</a:t>
            </a:r>
          </a:p>
          <a:p>
            <a:pPr marL="850900" lvl="1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dirty="0" smtClean="0">
                <a:latin typeface="Lucida Calligraphy" pitchFamily="66" charset="0"/>
              </a:rPr>
              <a:t> The girl sings well.</a:t>
            </a:r>
          </a:p>
          <a:p>
            <a:pPr marL="850900" lvl="1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dirty="0" smtClean="0">
                <a:latin typeface="Lucida Calligraphy" pitchFamily="66" charset="0"/>
              </a:rPr>
              <a:t> They observe the scene carefully.</a:t>
            </a:r>
          </a:p>
          <a:p>
            <a:pPr marL="850900" lvl="1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dirty="0" smtClean="0">
                <a:latin typeface="Lucida Calligraphy" pitchFamily="66" charset="0"/>
              </a:rPr>
              <a:t>Bangladesh played wonderfully</a:t>
            </a:r>
            <a:r>
              <a:rPr lang="en-US" sz="2400" dirty="0" smtClean="0"/>
              <a:t>.</a:t>
            </a:r>
          </a:p>
          <a:p>
            <a:pPr marL="850900" lvl="1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dirty="0" smtClean="0">
                <a:latin typeface="Lucida Calligraphy" pitchFamily="66" charset="0"/>
              </a:rPr>
              <a:t>The sea is very stormy.</a:t>
            </a:r>
          </a:p>
          <a:p>
            <a:pPr marL="850900" lvl="1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dirty="0" smtClean="0">
                <a:latin typeface="Lucida Calligraphy" pitchFamily="66" charset="0"/>
              </a:rPr>
              <a:t>I am rather busy.</a:t>
            </a:r>
          </a:p>
          <a:p>
            <a:pPr marL="850900" lvl="1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dirty="0" smtClean="0">
                <a:latin typeface="Lucida Calligraphy" pitchFamily="66" charset="0"/>
              </a:rPr>
              <a:t>I am fully prepared.</a:t>
            </a:r>
          </a:p>
          <a:p>
            <a:pPr marL="850900" lvl="1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dirty="0" smtClean="0">
                <a:latin typeface="Lucida Calligraphy" pitchFamily="66" charset="0"/>
              </a:rPr>
              <a:t>These mangos are almost ripe.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HOME WORK’S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 a paragraph about </a:t>
            </a:r>
            <a:r>
              <a:rPr lang="en-US" sz="4400" dirty="0" smtClean="0"/>
              <a:t>‘My </a:t>
            </a:r>
            <a:r>
              <a:rPr lang="en-US" sz="4400" dirty="0" err="1" smtClean="0"/>
              <a:t>favourite</a:t>
            </a:r>
            <a:r>
              <a:rPr lang="en-US" sz="4400" dirty="0" smtClean="0"/>
              <a:t> hobby ‘</a:t>
            </a:r>
            <a:endParaRPr lang="en-US" sz="4400" dirty="0"/>
          </a:p>
        </p:txBody>
      </p:sp>
      <p:pic>
        <p:nvPicPr>
          <p:cNvPr id="4" name="Picture 3" descr="download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2600"/>
            <a:ext cx="4038600" cy="2692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685800"/>
            <a:ext cx="2893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THANK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giphy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090737"/>
            <a:ext cx="4762500" cy="377666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045" y="0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0"/>
            <a:ext cx="3708400" cy="1359981"/>
          </a:xfrm>
          <a:prstGeom prst="rect">
            <a:avLst/>
          </a:prstGeom>
          <a:noFill/>
          <a:ln>
            <a:noFill/>
          </a:ln>
        </p:spPr>
        <p:txBody>
          <a:bodyPr wrap="square" lIns="66669" tIns="33334" rIns="66669" bIns="33334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52"/>
          <a:stretch/>
        </p:blipFill>
        <p:spPr>
          <a:xfrm>
            <a:off x="4572000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126"/>
          <a:stretch/>
        </p:blipFill>
        <p:spPr>
          <a:xfrm>
            <a:off x="-13855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72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0"/>
            <a:ext cx="381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Md. </a:t>
            </a:r>
            <a:r>
              <a:rPr lang="en-US" sz="2800" dirty="0" err="1" smtClean="0">
                <a:solidFill>
                  <a:srgbClr val="002060"/>
                </a:solidFill>
              </a:rPr>
              <a:t>Abdur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Razzak</a:t>
            </a:r>
            <a:r>
              <a:rPr lang="en-US" sz="28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Assistant  Teacher(ICT)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err="1" smtClean="0">
                <a:solidFill>
                  <a:srgbClr val="002060"/>
                </a:solidFill>
              </a:rPr>
              <a:t>Golapganj</a:t>
            </a:r>
            <a:r>
              <a:rPr lang="en-US" sz="2800" dirty="0" smtClean="0">
                <a:solidFill>
                  <a:srgbClr val="002060"/>
                </a:solidFill>
              </a:rPr>
              <a:t> High </a:t>
            </a:r>
            <a:r>
              <a:rPr lang="en-US" sz="2800" dirty="0" smtClean="0">
                <a:solidFill>
                  <a:srgbClr val="002060"/>
                </a:solidFill>
              </a:rPr>
              <a:t>School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Nawabganj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Dinajpur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434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Unit :01</a:t>
            </a:r>
          </a:p>
          <a:p>
            <a:r>
              <a:rPr lang="en-US" sz="2800" dirty="0" smtClean="0"/>
              <a:t>Lesson:04</a:t>
            </a:r>
          </a:p>
          <a:p>
            <a:r>
              <a:rPr lang="en-US" sz="2800" dirty="0" smtClean="0"/>
              <a:t>E,F,T : </a:t>
            </a:r>
            <a:r>
              <a:rPr lang="en-US" sz="2800" b="1" dirty="0" smtClean="0"/>
              <a:t>SEVEN</a:t>
            </a:r>
            <a:r>
              <a:rPr lang="en-US" sz="2800" dirty="0" smtClean="0"/>
              <a:t> </a:t>
            </a:r>
            <a:r>
              <a:rPr lang="en-US" sz="2800" b="1" i="1" dirty="0" smtClean="0"/>
              <a:t>(GRAMMAR)</a:t>
            </a:r>
            <a:endParaRPr lang="en-US" sz="2800" dirty="0" smtClean="0"/>
          </a:p>
          <a:p>
            <a:r>
              <a:rPr lang="en-US" sz="2800" b="1" dirty="0" err="1" smtClean="0"/>
              <a:t>Topic:Adverbs</a:t>
            </a:r>
            <a:endParaRPr lang="en-US" sz="2800" b="1" i="1" dirty="0" smtClean="0"/>
          </a:p>
          <a:p>
            <a:r>
              <a:rPr lang="en-US" sz="2800" dirty="0" smtClean="0"/>
              <a:t>Time: 40 minutes</a:t>
            </a:r>
          </a:p>
          <a:p>
            <a:r>
              <a:rPr lang="en-US" sz="2800" dirty="0" smtClean="0"/>
              <a:t>Date:15-02-2020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7620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TEACHER IDENTITY</a:t>
            </a:r>
          </a:p>
          <a:p>
            <a:endParaRPr lang="en-US" sz="3600" dirty="0"/>
          </a:p>
        </p:txBody>
      </p:sp>
      <p:pic>
        <p:nvPicPr>
          <p:cNvPr id="1026" name="Picture 2" descr="C:\Users\pc\Desktop\Razzak-1\y1Ty96PieOk3FGH73DLJRoy00Hydkb7yne2Np9C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20574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Adverb:</a:t>
            </a:r>
            <a:r>
              <a:rPr lang="en-US" sz="3200" dirty="0" smtClean="0"/>
              <a:t> Basically, most adverbs tell you how, where or when something is done. In other words, they describe the manner,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  to day’s  Our  lesson is ‘ADVERB’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33400"/>
            <a:ext cx="6781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LESSON DICLARATION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the lesson the students will have-</a:t>
            </a:r>
          </a:p>
          <a:p>
            <a:r>
              <a:rPr lang="en-US" sz="3200" dirty="0" smtClean="0"/>
              <a:t>described adverb</a:t>
            </a:r>
          </a:p>
          <a:p>
            <a:r>
              <a:rPr lang="en-US" sz="3200" dirty="0" smtClean="0"/>
              <a:t>told the names of different kinds of adverbs</a:t>
            </a:r>
          </a:p>
          <a:p>
            <a:r>
              <a:rPr lang="en-US" sz="3200" dirty="0" smtClean="0"/>
              <a:t>done some exercise</a:t>
            </a:r>
          </a:p>
          <a:p>
            <a:r>
              <a:rPr lang="en-US" sz="3200" dirty="0" smtClean="0"/>
              <a:t>identify adverbs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Learning  Out comes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33528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600" b="1" kern="10" dirty="0" smtClean="0">
                <a:ln/>
                <a:solidFill>
                  <a:schemeClr val="accent3"/>
                </a:solidFill>
                <a:latin typeface="Impact"/>
              </a:rPr>
              <a:t>Adverb</a:t>
            </a: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50800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400" dirty="0" smtClean="0"/>
              <a:t>He is a </a:t>
            </a:r>
            <a:r>
              <a:rPr lang="en-US" sz="2400" b="1" u="sng" dirty="0" err="1" smtClean="0"/>
              <a:t>ve</a:t>
            </a:r>
            <a:r>
              <a:rPr lang="en-US" sz="2400" b="1" dirty="0" err="1" smtClean="0"/>
              <a:t>Adverb</a:t>
            </a:r>
            <a:r>
              <a:rPr lang="en-US" sz="2400" b="1" dirty="0" smtClean="0"/>
              <a:t>:</a:t>
            </a:r>
            <a:r>
              <a:rPr lang="en-US" sz="2400" dirty="0" smtClean="0"/>
              <a:t> Basically, most adverbs tell you how, where or when something is done. In other words, they describe the manner, </a:t>
            </a:r>
            <a:r>
              <a:rPr lang="en-US" sz="2400" b="1" u="sng" dirty="0" err="1" smtClean="0"/>
              <a:t>ry</a:t>
            </a:r>
            <a:r>
              <a:rPr lang="en-US" sz="2400" dirty="0" smtClean="0"/>
              <a:t> good boy.</a:t>
            </a:r>
          </a:p>
          <a:p>
            <a:pPr marL="798513" indent="-50800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400" dirty="0" smtClean="0"/>
              <a:t>She sang </a:t>
            </a:r>
            <a:r>
              <a:rPr lang="en-US" sz="2400" b="1" u="sng" dirty="0" smtClean="0"/>
              <a:t>nicely</a:t>
            </a:r>
            <a:r>
              <a:rPr lang="en-US" sz="2400" dirty="0" smtClean="0"/>
              <a:t>.</a:t>
            </a:r>
          </a:p>
          <a:p>
            <a:pPr marL="798513" indent="-50800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400" dirty="0" smtClean="0"/>
              <a:t>I brush my teeth </a:t>
            </a:r>
            <a:r>
              <a:rPr lang="en-US" sz="2400" b="1" u="sng" dirty="0" smtClean="0"/>
              <a:t>everyday</a:t>
            </a:r>
            <a:r>
              <a:rPr lang="en-US" sz="2400" dirty="0" smtClean="0"/>
              <a:t>.</a:t>
            </a:r>
          </a:p>
          <a:p>
            <a:pPr marL="798513" indent="-50800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400" dirty="0" smtClean="0"/>
              <a:t>I </a:t>
            </a:r>
            <a:r>
              <a:rPr lang="en-US" sz="2400" b="1" u="sng" dirty="0" smtClean="0"/>
              <a:t>never</a:t>
            </a:r>
            <a:r>
              <a:rPr lang="en-US" sz="2400" dirty="0" smtClean="0"/>
              <a:t> went to London.</a:t>
            </a:r>
          </a:p>
          <a:p>
            <a:pPr marL="798513" indent="-50800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400" dirty="0" smtClean="0"/>
              <a:t>The mangoes are </a:t>
            </a:r>
            <a:r>
              <a:rPr lang="en-US" sz="2400" b="1" u="sng" dirty="0" smtClean="0"/>
              <a:t>almost</a:t>
            </a:r>
            <a:r>
              <a:rPr lang="en-US" sz="2400" dirty="0" smtClean="0"/>
              <a:t> ripe.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place or time of an action.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ucida Calligraphy" pitchFamily="66" charset="0"/>
              </a:rPr>
              <a:t> Commonly adverbs are formed</a:t>
            </a:r>
            <a:br>
              <a:rPr lang="en-US" sz="2800" dirty="0" smtClean="0">
                <a:latin typeface="Lucida Calligraphy" pitchFamily="66" charset="0"/>
              </a:rPr>
            </a:br>
            <a:r>
              <a:rPr lang="en-US" sz="2800" dirty="0" smtClean="0">
                <a:latin typeface="Lucida Calligraphy" pitchFamily="66" charset="0"/>
              </a:rPr>
              <a:t>   from adjectives. Some are below</a:t>
            </a:r>
            <a:r>
              <a:rPr lang="en-US" dirty="0" smtClean="0">
                <a:latin typeface="Lucida Calligraphy" pitchFamily="66" charset="0"/>
              </a:rPr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/>
              <a:t> Adjectives</a:t>
            </a:r>
            <a:endParaRPr lang="en-US" sz="2400" dirty="0"/>
          </a:p>
          <a:p>
            <a:pPr fontAlgn="base"/>
            <a:r>
              <a:rPr lang="en-US" sz="2400" dirty="0"/>
              <a:t>              Kind</a:t>
            </a:r>
          </a:p>
          <a:p>
            <a:pPr fontAlgn="base"/>
            <a:r>
              <a:rPr lang="en-US" sz="2400" dirty="0"/>
              <a:t>             Happy</a:t>
            </a:r>
          </a:p>
          <a:p>
            <a:pPr fontAlgn="base"/>
            <a:r>
              <a:rPr lang="en-US" sz="2400" dirty="0"/>
              <a:t>            Wonderful</a:t>
            </a:r>
          </a:p>
          <a:p>
            <a:pPr fontAlgn="base"/>
            <a:r>
              <a:rPr lang="en-US" sz="2400" dirty="0"/>
              <a:t>             Loud</a:t>
            </a:r>
          </a:p>
          <a:p>
            <a:pPr fontAlgn="base"/>
            <a:r>
              <a:rPr lang="en-US" sz="2400" dirty="0"/>
              <a:t>             Sad</a:t>
            </a:r>
          </a:p>
          <a:p>
            <a:pPr fontAlgn="base"/>
            <a:r>
              <a:rPr lang="en-US" sz="2400" dirty="0"/>
              <a:t>            Beautiful</a:t>
            </a:r>
          </a:p>
          <a:p>
            <a:pPr fontAlgn="base"/>
            <a:r>
              <a:rPr lang="en-US" sz="2400" dirty="0"/>
              <a:t>            Sweet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22860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 </a:t>
            </a:r>
            <a:r>
              <a:rPr lang="en-US" sz="2400" b="1" dirty="0"/>
              <a:t>Adverbs</a:t>
            </a:r>
            <a:endParaRPr lang="en-US" sz="2400" dirty="0"/>
          </a:p>
          <a:p>
            <a:pPr fontAlgn="base"/>
            <a:r>
              <a:rPr lang="en-US" sz="2400" dirty="0"/>
              <a:t>              Kindly</a:t>
            </a:r>
          </a:p>
          <a:p>
            <a:pPr fontAlgn="base"/>
            <a:r>
              <a:rPr lang="en-US" sz="2400" dirty="0"/>
              <a:t>             Happily</a:t>
            </a:r>
          </a:p>
          <a:p>
            <a:pPr fontAlgn="base"/>
            <a:r>
              <a:rPr lang="en-US" sz="2400" dirty="0"/>
              <a:t>             Wonderfully</a:t>
            </a:r>
          </a:p>
          <a:p>
            <a:pPr fontAlgn="base"/>
            <a:r>
              <a:rPr lang="en-US" sz="2400" dirty="0"/>
              <a:t>             Loudly</a:t>
            </a:r>
          </a:p>
          <a:p>
            <a:pPr fontAlgn="base"/>
            <a:r>
              <a:rPr lang="en-US" sz="2400" dirty="0"/>
              <a:t>             Sadly</a:t>
            </a:r>
          </a:p>
          <a:p>
            <a:pPr fontAlgn="base"/>
            <a:r>
              <a:rPr lang="en-US" sz="2400" dirty="0"/>
              <a:t>             Beautifully</a:t>
            </a:r>
          </a:p>
          <a:p>
            <a:pPr fontAlgn="base"/>
            <a:r>
              <a:rPr lang="en-US" sz="2400" dirty="0"/>
              <a:t>             Sweetly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Kinds of Adverbs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2362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u="sng" dirty="0"/>
              <a:t>Kinds</a:t>
            </a:r>
          </a:p>
          <a:p>
            <a:pPr fontAlgn="base"/>
            <a:r>
              <a:rPr lang="en-US" sz="2400" dirty="0"/>
              <a:t>Manner</a:t>
            </a:r>
          </a:p>
          <a:p>
            <a:pPr fontAlgn="base"/>
            <a:r>
              <a:rPr lang="en-US" sz="2400" dirty="0"/>
              <a:t>Place</a:t>
            </a:r>
          </a:p>
          <a:p>
            <a:pPr fontAlgn="base"/>
            <a:r>
              <a:rPr lang="en-US" sz="2400" dirty="0"/>
              <a:t>Time</a:t>
            </a:r>
          </a:p>
          <a:p>
            <a:pPr fontAlgn="base"/>
            <a:r>
              <a:rPr lang="en-US" sz="2400" dirty="0"/>
              <a:t>Frequency</a:t>
            </a:r>
          </a:p>
          <a:p>
            <a:pPr fontAlgn="base"/>
            <a:r>
              <a:rPr lang="en-US" sz="2400" dirty="0"/>
              <a:t>Purpose/Reason</a:t>
            </a:r>
          </a:p>
          <a:p>
            <a:pPr fontAlgn="base"/>
            <a:r>
              <a:rPr lang="en-US" sz="2400" dirty="0"/>
              <a:t>Quantity/Degree</a:t>
            </a:r>
          </a:p>
          <a:p>
            <a:pPr fontAlgn="base"/>
            <a:r>
              <a:rPr lang="en-US" sz="2400" dirty="0"/>
              <a:t>Affirmation /Negation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1219200"/>
            <a:ext cx="5105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b="1" u="sng" dirty="0"/>
              <a:t>Functions</a:t>
            </a:r>
          </a:p>
          <a:p>
            <a:pPr fontAlgn="base"/>
            <a:r>
              <a:rPr lang="en-US" sz="2000" dirty="0"/>
              <a:t>It describes in which manner an action is done.</a:t>
            </a:r>
          </a:p>
          <a:p>
            <a:pPr fontAlgn="base"/>
            <a:r>
              <a:rPr lang="en-US" sz="2000" dirty="0"/>
              <a:t>It describes where an action is done.</a:t>
            </a:r>
          </a:p>
          <a:p>
            <a:pPr fontAlgn="base"/>
            <a:r>
              <a:rPr lang="en-US" sz="2000" dirty="0"/>
              <a:t>It describes </a:t>
            </a:r>
            <a:r>
              <a:rPr lang="en-US" sz="2000" dirty="0" err="1" smtClean="0"/>
              <a:t>Swhen</a:t>
            </a:r>
            <a:r>
              <a:rPr lang="en-US" sz="2000" dirty="0" smtClean="0"/>
              <a:t> </a:t>
            </a:r>
            <a:r>
              <a:rPr lang="en-US" sz="2000" dirty="0"/>
              <a:t>an action is done.</a:t>
            </a:r>
          </a:p>
          <a:p>
            <a:pPr fontAlgn="base"/>
            <a:r>
              <a:rPr lang="en-US" sz="2000" dirty="0"/>
              <a:t>It shows how many times an action is done.</a:t>
            </a:r>
          </a:p>
          <a:p>
            <a:pPr fontAlgn="base"/>
            <a:r>
              <a:rPr lang="en-US" sz="2000" dirty="0"/>
              <a:t>It describes the purpose or reason for the action.</a:t>
            </a:r>
          </a:p>
          <a:p>
            <a:pPr fontAlgn="base"/>
            <a:r>
              <a:rPr lang="en-US" sz="2000" dirty="0"/>
              <a:t>It shows how much or in what degree or to what extent.</a:t>
            </a:r>
          </a:p>
          <a:p>
            <a:pPr fontAlgn="base"/>
            <a:r>
              <a:rPr lang="en-US" sz="2000" dirty="0"/>
              <a:t>Which says yes if it is yes and no if it is no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itchFamily="66" charset="0"/>
              </a:rPr>
              <a:t>Adverb of  Place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7696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alligraphy" pitchFamily="66" charset="0"/>
              </a:rPr>
              <a:t>Some adverbs and adverb phrases answer the question </a:t>
            </a:r>
            <a:r>
              <a:rPr lang="en-US" sz="2000" b="1" dirty="0" smtClean="0">
                <a:latin typeface="Lucida Calligraphy" pitchFamily="66" charset="0"/>
              </a:rPr>
              <a:t>“where?”.</a:t>
            </a:r>
          </a:p>
          <a:p>
            <a:r>
              <a:rPr lang="en-US" sz="2000" dirty="0" smtClean="0">
                <a:latin typeface="Lucida Calligraphy" pitchFamily="66" charset="0"/>
              </a:rPr>
              <a:t>They are called adverbs of place.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8399D"/>
              </a:buClr>
              <a:buFont typeface="Wingdings" pitchFamily="2" charset="2"/>
              <a:buChar char="ð"/>
            </a:pPr>
            <a:r>
              <a:rPr lang="en-US" dirty="0" smtClean="0">
                <a:latin typeface="Lucida Calligraphy" pitchFamily="66" charset="0"/>
              </a:rPr>
              <a:t> The boys are </a:t>
            </a:r>
            <a:r>
              <a:rPr lang="en-US" b="1" dirty="0" smtClean="0">
                <a:latin typeface="Lucida Calligraphy" pitchFamily="66" charset="0"/>
              </a:rPr>
              <a:t>playing </a:t>
            </a:r>
            <a:r>
              <a:rPr lang="en-US" b="1" u="sng" dirty="0" smtClean="0">
                <a:latin typeface="Lucida Calligraphy" pitchFamily="66" charset="0"/>
              </a:rPr>
              <a:t>upstairs</a:t>
            </a:r>
            <a:r>
              <a:rPr lang="en-US" dirty="0" smtClean="0">
                <a:latin typeface="Lucida Calligraphy" pitchFamily="66" charset="0"/>
              </a:rPr>
              <a:t>.</a:t>
            </a:r>
          </a:p>
          <a:p>
            <a:pPr>
              <a:buClr>
                <a:srgbClr val="88399D"/>
              </a:buClr>
              <a:buFont typeface="Wingdings" pitchFamily="2" charset="2"/>
              <a:buChar char="ð"/>
            </a:pPr>
            <a:r>
              <a:rPr lang="en-US" dirty="0" smtClean="0">
                <a:latin typeface="Lucida Calligraphy" pitchFamily="66" charset="0"/>
              </a:rPr>
              <a:t> The dog is </a:t>
            </a:r>
            <a:r>
              <a:rPr lang="en-US" b="1" u="sng" dirty="0" smtClean="0">
                <a:latin typeface="Lucida Calligraphy" pitchFamily="66" charset="0"/>
              </a:rPr>
              <a:t>in the  garden</a:t>
            </a:r>
            <a:r>
              <a:rPr lang="en-US" dirty="0" smtClean="0">
                <a:latin typeface="Lucida Calligraphy" pitchFamily="66" charset="0"/>
              </a:rPr>
              <a:t>.</a:t>
            </a:r>
          </a:p>
          <a:p>
            <a:pPr>
              <a:buClr>
                <a:srgbClr val="88399D"/>
              </a:buClr>
              <a:buFont typeface="Wingdings" pitchFamily="2" charset="2"/>
              <a:buChar char="ð"/>
            </a:pPr>
            <a:r>
              <a:rPr lang="en-US" dirty="0" smtClean="0">
                <a:latin typeface="Lucida Calligraphy" pitchFamily="66" charset="0"/>
              </a:rPr>
              <a:t> We’re going </a:t>
            </a:r>
            <a:r>
              <a:rPr lang="en-US" b="1" u="sng" dirty="0" smtClean="0">
                <a:latin typeface="Lucida Calligraphy" pitchFamily="66" charset="0"/>
              </a:rPr>
              <a:t>to Cox’s </a:t>
            </a:r>
            <a:r>
              <a:rPr lang="en-US" b="1" u="sng" dirty="0" err="1" smtClean="0">
                <a:latin typeface="Lucida Calligraphy" pitchFamily="66" charset="0"/>
              </a:rPr>
              <a:t>Bazar</a:t>
            </a:r>
            <a:r>
              <a:rPr lang="en-US" b="1" u="sng" dirty="0" smtClean="0">
                <a:latin typeface="Lucida Calligraphy" pitchFamily="66" charset="0"/>
              </a:rPr>
              <a:t> </a:t>
            </a:r>
            <a:r>
              <a:rPr lang="en-US" dirty="0" smtClean="0">
                <a:latin typeface="Lucida Calligraphy" pitchFamily="66" charset="0"/>
              </a:rPr>
              <a:t>on our school trip.</a:t>
            </a:r>
          </a:p>
          <a:p>
            <a:pPr>
              <a:buClr>
                <a:srgbClr val="88399D"/>
              </a:buClr>
              <a:buFont typeface="Wingdings" pitchFamily="2" charset="2"/>
              <a:buChar char="ð"/>
            </a:pPr>
            <a:r>
              <a:rPr lang="en-US" dirty="0" smtClean="0">
                <a:latin typeface="Lucida Calligraphy" pitchFamily="66" charset="0"/>
              </a:rPr>
              <a:t> It’s very sunny but cold </a:t>
            </a:r>
            <a:r>
              <a:rPr lang="en-US" b="1" u="sng" dirty="0" smtClean="0">
                <a:latin typeface="Lucida Calligraphy" pitchFamily="66" charset="0"/>
              </a:rPr>
              <a:t>outside</a:t>
            </a:r>
            <a:r>
              <a:rPr lang="en-US" dirty="0" smtClean="0">
                <a:latin typeface="Lucida Calligraphy" pitchFamily="66" charset="0"/>
              </a:rPr>
              <a:t>.</a:t>
            </a:r>
          </a:p>
          <a:p>
            <a:pPr>
              <a:buClr>
                <a:srgbClr val="88399D"/>
              </a:buClr>
              <a:buFont typeface="Wingdings" pitchFamily="2" charset="2"/>
              <a:buChar char="ð"/>
            </a:pPr>
            <a:r>
              <a:rPr lang="en-US" dirty="0" smtClean="0">
                <a:latin typeface="Lucida Calligraphy" pitchFamily="66" charset="0"/>
              </a:rPr>
              <a:t> </a:t>
            </a:r>
            <a:r>
              <a:rPr lang="en-US" dirty="0" smtClean="0"/>
              <a:t>I’ve lived</a:t>
            </a:r>
            <a:r>
              <a:rPr lang="en-US" b="1" dirty="0" smtClean="0"/>
              <a:t> </a:t>
            </a:r>
            <a:r>
              <a:rPr lang="en-US" b="1" u="sng" dirty="0" smtClean="0"/>
              <a:t>here</a:t>
            </a:r>
            <a:r>
              <a:rPr lang="en-US" b="1" dirty="0" smtClean="0"/>
              <a:t> </a:t>
            </a:r>
            <a:r>
              <a:rPr lang="en-US" dirty="0" smtClean="0"/>
              <a:t>for about two years.</a:t>
            </a:r>
          </a:p>
          <a:p>
            <a:pPr>
              <a:buClr>
                <a:srgbClr val="88399D"/>
              </a:buClr>
              <a:buFont typeface="Wingdings" pitchFamily="2" charset="2"/>
              <a:buChar char="ð"/>
            </a:pPr>
            <a:r>
              <a:rPr lang="en-US" dirty="0" smtClean="0"/>
              <a:t> English and German are </a:t>
            </a:r>
            <a:r>
              <a:rPr lang="en-US" b="1" u="sng" dirty="0" smtClean="0"/>
              <a:t>closely</a:t>
            </a:r>
            <a:r>
              <a:rPr lang="en-US" dirty="0" smtClean="0"/>
              <a:t> related.</a:t>
            </a:r>
          </a:p>
          <a:p>
            <a:pPr>
              <a:buClr>
                <a:srgbClr val="88399D"/>
              </a:buClr>
              <a:buFont typeface="Wingdings" pitchFamily="2" charset="2"/>
              <a:buChar char="ð"/>
            </a:pPr>
            <a:r>
              <a:rPr lang="en-US" dirty="0" smtClean="0"/>
              <a:t> Is mark</a:t>
            </a:r>
            <a:r>
              <a:rPr lang="en-US" b="1" dirty="0" smtClean="0"/>
              <a:t> </a:t>
            </a:r>
            <a:r>
              <a:rPr lang="en-US" b="1" u="sng" dirty="0" smtClean="0"/>
              <a:t>still</a:t>
            </a:r>
            <a:r>
              <a:rPr lang="en-US" b="1" dirty="0" smtClean="0"/>
              <a:t> </a:t>
            </a:r>
            <a:r>
              <a:rPr lang="en-US" dirty="0" smtClean="0"/>
              <a:t>in bed?</a:t>
            </a:r>
          </a:p>
          <a:p>
            <a:pPr>
              <a:buClr>
                <a:srgbClr val="88399D"/>
              </a:buClr>
              <a:buFont typeface="Wingdings" pitchFamily="2" charset="2"/>
              <a:buChar char="ð"/>
            </a:pPr>
            <a:r>
              <a:rPr lang="en-US" dirty="0" smtClean="0"/>
              <a:t> His children go </a:t>
            </a:r>
            <a:r>
              <a:rPr lang="en-US" b="1" u="sng" dirty="0" smtClean="0"/>
              <a:t>everywhere</a:t>
            </a:r>
            <a:r>
              <a:rPr lang="en-US" dirty="0" smtClean="0"/>
              <a:t> with him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Calligraphy" pitchFamily="66" charset="0"/>
              </a:rPr>
              <a:t>Examples :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541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alligraphy" pitchFamily="66" charset="0"/>
              </a:rPr>
              <a:t>Adverb of Frequency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itchFamily="66" charset="0"/>
              </a:rPr>
              <a:t>Some adverbs and adverb phrases answer the question “</a:t>
            </a:r>
            <a:r>
              <a:rPr lang="en-US" sz="2400" b="1" u="sng" dirty="0" smtClean="0">
                <a:latin typeface="Lucida Calligraphy" pitchFamily="66" charset="0"/>
              </a:rPr>
              <a:t>how often </a:t>
            </a:r>
            <a:r>
              <a:rPr lang="en-US" sz="2400" dirty="0" smtClean="0">
                <a:latin typeface="Lucida Calligraphy" pitchFamily="66" charset="0"/>
              </a:rPr>
              <a:t>an action is done”</a:t>
            </a:r>
          </a:p>
          <a:p>
            <a:r>
              <a:rPr lang="en-US" sz="2400" dirty="0" smtClean="0">
                <a:latin typeface="Lucida Calligraphy" pitchFamily="66" charset="0"/>
              </a:rPr>
              <a:t>They are called adverbs of frequency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200400"/>
            <a:ext cx="7391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ucida Calligraphy" pitchFamily="66" charset="0"/>
              </a:rPr>
              <a:t>Examples </a:t>
            </a:r>
            <a:r>
              <a:rPr lang="en-US" dirty="0" smtClean="0">
                <a:latin typeface="Lucida Calligraphy" pitchFamily="66" charset="0"/>
              </a:rPr>
              <a:t>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038600"/>
            <a:ext cx="7696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latin typeface="Lucida Calligraphy" pitchFamily="66" charset="0"/>
              </a:rPr>
              <a:t>The children </a:t>
            </a:r>
            <a:r>
              <a:rPr lang="en-US" sz="2400" b="1" u="sng" dirty="0" smtClean="0">
                <a:solidFill>
                  <a:srgbClr val="00B0F0"/>
                </a:solidFill>
                <a:latin typeface="Lucida Calligraphy" pitchFamily="66" charset="0"/>
              </a:rPr>
              <a:t>always</a:t>
            </a:r>
            <a:r>
              <a:rPr lang="en-US" sz="2400" dirty="0" smtClean="0">
                <a:latin typeface="Lucida Calligraphy" pitchFamily="66" charset="0"/>
              </a:rPr>
              <a:t> go to school on the bus.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latin typeface="Lucida Calligraphy" pitchFamily="66" charset="0"/>
              </a:rPr>
              <a:t>I’ll </a:t>
            </a:r>
            <a:r>
              <a:rPr lang="en-US" sz="2400" b="1" u="sng" dirty="0" smtClean="0">
                <a:solidFill>
                  <a:srgbClr val="00B0F0"/>
                </a:solidFill>
                <a:latin typeface="Lucida Calligraphy" pitchFamily="66" charset="0"/>
              </a:rPr>
              <a:t>never</a:t>
            </a:r>
            <a:r>
              <a:rPr lang="en-US" sz="2400" dirty="0" smtClean="0">
                <a:latin typeface="Lucida Calligraphy" pitchFamily="66" charset="0"/>
              </a:rPr>
              <a:t> make that mistake again .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latin typeface="Lucida Calligraphy" pitchFamily="66" charset="0"/>
              </a:rPr>
              <a:t> I clean my bedroom </a:t>
            </a:r>
            <a:r>
              <a:rPr lang="en-US" sz="2400" b="1" u="sng" dirty="0" smtClean="0">
                <a:solidFill>
                  <a:srgbClr val="00B0F0"/>
                </a:solidFill>
                <a:latin typeface="Lucida Calligraphy" pitchFamily="66" charset="0"/>
              </a:rPr>
              <a:t>every day</a:t>
            </a:r>
            <a:r>
              <a:rPr lang="en-US" sz="2400" dirty="0" smtClean="0">
                <a:solidFill>
                  <a:srgbClr val="00B0F0"/>
                </a:solidFill>
                <a:latin typeface="Lucida Calligraphy" pitchFamily="66" charset="0"/>
              </a:rPr>
              <a:t>.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latin typeface="Lucida Calligraphy" pitchFamily="66" charset="0"/>
              </a:rPr>
              <a:t>Dad polishes his shoes </a:t>
            </a:r>
            <a:r>
              <a:rPr lang="en-US" sz="2400" b="1" u="sng" dirty="0" smtClean="0">
                <a:solidFill>
                  <a:srgbClr val="00B0F0"/>
                </a:solidFill>
                <a:latin typeface="Lucida Calligraphy" pitchFamily="66" charset="0"/>
              </a:rPr>
              <a:t>twice a week</a:t>
            </a:r>
            <a:r>
              <a:rPr lang="en-US" sz="2400" dirty="0" smtClean="0">
                <a:solidFill>
                  <a:srgbClr val="00B0F0"/>
                </a:solidFill>
                <a:latin typeface="Lucida Calligraphy" pitchFamily="66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</TotalTime>
  <Words>591</Words>
  <Application>Microsoft Office PowerPoint</Application>
  <PresentationFormat>On-screen Show (4:3)</PresentationFormat>
  <Paragraphs>106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MOTHIN</dc:creator>
  <cp:lastModifiedBy>pc</cp:lastModifiedBy>
  <cp:revision>54</cp:revision>
  <dcterms:created xsi:type="dcterms:W3CDTF">2020-02-08T12:40:10Z</dcterms:created>
  <dcterms:modified xsi:type="dcterms:W3CDTF">2020-02-18T23:04:53Z</dcterms:modified>
</cp:coreProperties>
</file>