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3"/>
  </p:notesMasterIdLst>
  <p:sldIdLst>
    <p:sldId id="262" r:id="rId2"/>
    <p:sldId id="263" r:id="rId3"/>
    <p:sldId id="267" r:id="rId4"/>
    <p:sldId id="266" r:id="rId5"/>
    <p:sldId id="256" r:id="rId6"/>
    <p:sldId id="257" r:id="rId7"/>
    <p:sldId id="258" r:id="rId8"/>
    <p:sldId id="259" r:id="rId9"/>
    <p:sldId id="260" r:id="rId10"/>
    <p:sldId id="261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8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1FFA09-E797-4DF4-91F8-3DD7F04E1E30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2E3DFE-7737-41DC-91C8-7678CC5A51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58BED6B-B51A-4C23-868B-2EB7B50D50D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85624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7258AC-9D41-46DB-B207-72AA196E59D8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C28084-CE18-4354-9668-73CF6C1BE4BE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-Right Arrow 1"/>
          <p:cNvSpPr/>
          <p:nvPr/>
        </p:nvSpPr>
        <p:spPr>
          <a:xfrm>
            <a:off x="0" y="381000"/>
            <a:ext cx="9144000" cy="6324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K¬v‡m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mevB‡K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54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I</a:t>
            </a:r>
          </a:p>
          <a:p>
            <a:pPr algn="ctr"/>
            <a:r>
              <a:rPr lang="en-US" sz="5400" dirty="0" smtClean="0">
                <a:latin typeface="SutonnyMJ" pitchFamily="2" charset="0"/>
                <a:cs typeface="SutonnyMJ" pitchFamily="2" charset="0"/>
              </a:rPr>
              <a:t>¯^</a:t>
            </a:r>
            <a:r>
              <a:rPr lang="en-US" sz="5400" dirty="0" err="1" smtClean="0">
                <a:latin typeface="SutonnyMJ" pitchFamily="2" charset="0"/>
                <a:cs typeface="SutonnyMJ" pitchFamily="2" charset="0"/>
              </a:rPr>
              <a:t>vMZg</a:t>
            </a:r>
            <a:endParaRPr lang="en-US" sz="5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Right Triangle 2"/>
          <p:cNvSpPr/>
          <p:nvPr/>
        </p:nvSpPr>
        <p:spPr>
          <a:xfrm rot="5564500">
            <a:off x="-114300" y="114300"/>
            <a:ext cx="3505200" cy="3276600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Triangle 3"/>
          <p:cNvSpPr/>
          <p:nvPr/>
        </p:nvSpPr>
        <p:spPr>
          <a:xfrm>
            <a:off x="5412" y="3810129"/>
            <a:ext cx="3505200" cy="3050031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Triangle 4"/>
          <p:cNvSpPr/>
          <p:nvPr/>
        </p:nvSpPr>
        <p:spPr>
          <a:xfrm rot="10800000">
            <a:off x="5638800" y="0"/>
            <a:ext cx="3505200" cy="3363776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/>
        </p:nvSpPr>
        <p:spPr>
          <a:xfrm rot="16200000">
            <a:off x="5992204" y="3706203"/>
            <a:ext cx="3102532" cy="3201061"/>
          </a:xfrm>
          <a:prstGeom prst="rt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200400" y="5105400"/>
            <a:ext cx="2743200" cy="1905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200400" y="0"/>
            <a:ext cx="2743200" cy="1905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762000"/>
            <a:ext cx="8244565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168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‡_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ÿz`ªZg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hvMdj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c~Y©eM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ZLb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eM©g~j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12+1 = 13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13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= 13    13 = 169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wb‡Y©q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ÿz`ªZg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mb¨msL¨v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169– -  168 = 1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2895600"/>
            <a:ext cx="352425" cy="819150"/>
          </a:xfrm>
          <a:prstGeom prst="rect">
            <a:avLst/>
          </a:prstGeom>
          <a:noFill/>
        </p:spPr>
      </p:pic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0" y="1276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1828800"/>
            <a:ext cx="352425" cy="819150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62400" y="1981200"/>
            <a:ext cx="25717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533400"/>
            <a:ext cx="8077200" cy="4648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743200" y="5105400"/>
            <a:ext cx="296267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`</a:t>
            </a:r>
          </a:p>
          <a:p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fv‡jv</a:t>
            </a:r>
            <a:r>
              <a:rPr lang="en-US" sz="44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_</a:t>
            </a:r>
            <a:r>
              <a:rPr lang="en-US" sz="44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vK</a:t>
            </a:r>
            <a:endParaRPr lang="en-US" sz="44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29123"/>
            <a:ext cx="8402616" cy="107504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i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8000" i="1" dirty="0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i="1" dirty="0" err="1" smtClean="0">
                <a:ln w="0"/>
                <a:solidFill>
                  <a:srgbClr val="7030A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r>
              <a:rPr lang="en-US" sz="8000" b="1" i="1" u="sng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000" b="1" i="1" u="sng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1981200"/>
            <a:ext cx="6617050" cy="134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88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সুধীর</a:t>
            </a:r>
            <a:r>
              <a:rPr lang="en-US" sz="88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b="1" i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রায়</a:t>
            </a:r>
            <a:r>
              <a:rPr lang="en-US" sz="88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3352800"/>
            <a:ext cx="63246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i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4800" b="1" i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i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bn-BD" sz="4800" b="1" i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(গণিত)</a:t>
            </a:r>
            <a:r>
              <a:rPr lang="en-US" sz="4800" b="1" i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en-US" sz="4800" b="1" i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400" b="1" i="1" dirty="0"/>
          </a:p>
        </p:txBody>
      </p:sp>
      <p:sp>
        <p:nvSpPr>
          <p:cNvPr id="6" name="Rectangle 5"/>
          <p:cNvSpPr/>
          <p:nvPr/>
        </p:nvSpPr>
        <p:spPr>
          <a:xfrm>
            <a:off x="422754" y="4434214"/>
            <a:ext cx="6359046" cy="18584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মাইজপাড়া</a:t>
            </a:r>
            <a:r>
              <a:rPr lang="en-US" sz="3600" b="1" i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3600" b="1" i="1" dirty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err="1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endParaRPr lang="en-US" sz="3600" b="1" i="1" dirty="0">
              <a:solidFill>
                <a:prstClr val="black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bn-BD" sz="3600" b="1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মৌলভীবাজার</a:t>
            </a:r>
            <a:r>
              <a:rPr lang="bn-IN" sz="3600" b="1" i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সদর </a:t>
            </a:r>
            <a:endParaRPr lang="en-US" sz="3600" b="1" i="1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sz="3600" b="1" i="1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3600" b="1" i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i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০১৭৪৪-১১৮৯৮৪</a:t>
            </a:r>
            <a:endParaRPr lang="en-US" sz="3600" b="1" i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8077200" y="381000"/>
            <a:ext cx="854900" cy="914400"/>
          </a:xfrm>
          <a:prstGeom prst="ellipse">
            <a:avLst/>
          </a:prstGeom>
          <a:blipFill>
            <a:blip r:embed="rId4" cstate="print"/>
            <a:stretch>
              <a:fillRect/>
            </a:stretch>
          </a:blip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5105398" y="2590801"/>
            <a:ext cx="4876801" cy="28956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988787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1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838200" y="381000"/>
            <a:ext cx="7543800" cy="1219200"/>
            <a:chOff x="304800" y="285750"/>
            <a:chExt cx="8458200" cy="1219200"/>
          </a:xfrm>
        </p:grpSpPr>
        <p:sp>
          <p:nvSpPr>
            <p:cNvPr id="3" name="32-Point Star 2"/>
            <p:cNvSpPr/>
            <p:nvPr/>
          </p:nvSpPr>
          <p:spPr>
            <a:xfrm>
              <a:off x="304800" y="285750"/>
              <a:ext cx="1371600" cy="1219200"/>
            </a:xfrm>
            <a:prstGeom prst="star32">
              <a:avLst>
                <a:gd name="adj" fmla="val 39318"/>
              </a:avLst>
            </a:prstGeom>
            <a:solidFill>
              <a:srgbClr val="00206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pPr algn="ctr"/>
              <a:r>
                <a:rPr lang="bn-BD" sz="3600" b="1" spc="50" dirty="0">
                  <a:ln w="12700" cmpd="sng">
                    <a:solidFill>
                      <a:srgbClr val="00B050"/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  <a:latin typeface="Siyam Rupali" pitchFamily="2" charset="0"/>
                  <a:cs typeface="Siyam Rupali" pitchFamily="2" charset="0"/>
                </a:rPr>
                <a:t>পা</a:t>
              </a:r>
              <a:endParaRPr lang="en-US" sz="3600" b="1" spc="5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yam Rupali" pitchFamily="2" charset="0"/>
                <a:cs typeface="Siyam Rupali" pitchFamily="2" charset="0"/>
              </a:endParaRPr>
            </a:p>
          </p:txBody>
        </p:sp>
        <p:sp>
          <p:nvSpPr>
            <p:cNvPr id="4" name="32-Point Star 3"/>
            <p:cNvSpPr/>
            <p:nvPr/>
          </p:nvSpPr>
          <p:spPr>
            <a:xfrm>
              <a:off x="1676400" y="285750"/>
              <a:ext cx="1371600" cy="1219200"/>
            </a:xfrm>
            <a:prstGeom prst="star32">
              <a:avLst>
                <a:gd name="adj" fmla="val 39318"/>
              </a:avLst>
            </a:prstGeom>
            <a:solidFill>
              <a:srgbClr val="C0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pPr algn="ctr"/>
              <a:r>
                <a:rPr lang="bn-BD" sz="3600" b="1" spc="50" dirty="0">
                  <a:ln w="12700" cmpd="sng">
                    <a:solidFill>
                      <a:srgbClr val="00B050"/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  <a:latin typeface="Siyam Rupali" pitchFamily="2" charset="0"/>
                  <a:cs typeface="Siyam Rupali" pitchFamily="2" charset="0"/>
                </a:rPr>
                <a:t>ঠ</a:t>
              </a:r>
              <a:endParaRPr lang="en-US" sz="3600" b="1" spc="5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yam Rupali" pitchFamily="2" charset="0"/>
                <a:cs typeface="Siyam Rupali" pitchFamily="2" charset="0"/>
              </a:endParaRPr>
            </a:p>
          </p:txBody>
        </p:sp>
        <p:sp>
          <p:nvSpPr>
            <p:cNvPr id="5" name="32-Point Star 4"/>
            <p:cNvSpPr/>
            <p:nvPr/>
          </p:nvSpPr>
          <p:spPr>
            <a:xfrm>
              <a:off x="3048000" y="285750"/>
              <a:ext cx="1371600" cy="1219200"/>
            </a:xfrm>
            <a:prstGeom prst="star32">
              <a:avLst>
                <a:gd name="adj" fmla="val 39318"/>
              </a:avLst>
            </a:prstGeom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pPr algn="ctr"/>
              <a:r>
                <a:rPr lang="bn-BD" sz="3600" b="1" spc="50" dirty="0">
                  <a:ln w="12700" cmpd="sng">
                    <a:solidFill>
                      <a:srgbClr val="00B050"/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  <a:latin typeface="Siyam Rupali" pitchFamily="2" charset="0"/>
                  <a:cs typeface="Siyam Rupali" pitchFamily="2" charset="0"/>
                </a:rPr>
                <a:t>শি</a:t>
              </a:r>
              <a:endParaRPr lang="en-US" sz="3600" b="1" spc="5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yam Rupali" pitchFamily="2" charset="0"/>
                <a:cs typeface="Siyam Rupali" pitchFamily="2" charset="0"/>
              </a:endParaRPr>
            </a:p>
          </p:txBody>
        </p:sp>
        <p:sp>
          <p:nvSpPr>
            <p:cNvPr id="6" name="32-Point Star 5"/>
            <p:cNvSpPr/>
            <p:nvPr/>
          </p:nvSpPr>
          <p:spPr>
            <a:xfrm>
              <a:off x="4419600" y="285750"/>
              <a:ext cx="1371600" cy="1219200"/>
            </a:xfrm>
            <a:prstGeom prst="star32">
              <a:avLst>
                <a:gd name="adj" fmla="val 39318"/>
              </a:avLst>
            </a:prstGeom>
            <a:ln>
              <a:solidFill>
                <a:srgbClr val="FF00FF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pPr algn="ctr"/>
              <a:r>
                <a:rPr lang="bn-BD" sz="3600" b="1" spc="50" dirty="0">
                  <a:ln w="12700" cmpd="sng">
                    <a:solidFill>
                      <a:srgbClr val="00B050"/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  <a:latin typeface="Siyam Rupali" pitchFamily="2" charset="0"/>
                  <a:cs typeface="Siyam Rupali" pitchFamily="2" charset="0"/>
                </a:rPr>
                <a:t>রো</a:t>
              </a:r>
              <a:endParaRPr lang="en-US" sz="3600" b="1" spc="5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yam Rupali" pitchFamily="2" charset="0"/>
                <a:cs typeface="Siyam Rupali" pitchFamily="2" charset="0"/>
              </a:endParaRPr>
            </a:p>
          </p:txBody>
        </p:sp>
        <p:sp>
          <p:nvSpPr>
            <p:cNvPr id="7" name="32-Point Star 6"/>
            <p:cNvSpPr/>
            <p:nvPr/>
          </p:nvSpPr>
          <p:spPr>
            <a:xfrm>
              <a:off x="5943600" y="285750"/>
              <a:ext cx="1371600" cy="1219200"/>
            </a:xfrm>
            <a:prstGeom prst="star32">
              <a:avLst>
                <a:gd name="adj" fmla="val 39318"/>
              </a:avLst>
            </a:prstGeom>
            <a:solidFill>
              <a:srgbClr val="C00000"/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pPr algn="ctr"/>
              <a:r>
                <a:rPr lang="bn-BD" sz="3600" b="1" spc="50" dirty="0">
                  <a:ln w="12700" cmpd="sng">
                    <a:solidFill>
                      <a:srgbClr val="00B050"/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  <a:latin typeface="Siyam Rupali" pitchFamily="2" charset="0"/>
                  <a:cs typeface="Siyam Rupali" pitchFamily="2" charset="0"/>
                </a:rPr>
                <a:t>না</a:t>
              </a:r>
              <a:endParaRPr lang="en-US" sz="3600" b="1" spc="5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yam Rupali" pitchFamily="2" charset="0"/>
                <a:cs typeface="Siyam Rupali" pitchFamily="2" charset="0"/>
              </a:endParaRPr>
            </a:p>
          </p:txBody>
        </p:sp>
        <p:sp>
          <p:nvSpPr>
            <p:cNvPr id="8" name="32-Point Star 7"/>
            <p:cNvSpPr/>
            <p:nvPr/>
          </p:nvSpPr>
          <p:spPr>
            <a:xfrm>
              <a:off x="7391400" y="285750"/>
              <a:ext cx="1371600" cy="1219200"/>
            </a:xfrm>
            <a:prstGeom prst="star32">
              <a:avLst>
                <a:gd name="adj" fmla="val 39318"/>
              </a:avLst>
            </a:prstGeom>
            <a:solidFill>
              <a:srgbClr val="00206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91428" tIns="45714" rIns="91428" bIns="45714" rtlCol="0" anchor="ctr"/>
            <a:lstStyle/>
            <a:p>
              <a:pPr algn="ctr"/>
              <a:r>
                <a:rPr lang="bn-BD" sz="3600" b="1" spc="50" dirty="0">
                  <a:ln w="12700" cmpd="sng">
                    <a:solidFill>
                      <a:srgbClr val="00B050"/>
                    </a:solidFill>
                    <a:prstDash val="solid"/>
                  </a:ln>
                  <a:solidFill>
                    <a:schemeClr val="accent6">
                      <a:tint val="1000"/>
                    </a:schemeClr>
                  </a:solidFill>
                  <a:effectLst>
                    <a:glow rad="228600">
                      <a:schemeClr val="accent2">
                        <a:satMod val="175000"/>
                        <a:alpha val="40000"/>
                      </a:schemeClr>
                    </a:glow>
                  </a:effectLst>
                  <a:latin typeface="Siyam Rupali" pitchFamily="2" charset="0"/>
                  <a:cs typeface="Siyam Rupali" pitchFamily="2" charset="0"/>
                </a:rPr>
                <a:t>ম</a:t>
              </a:r>
              <a:endParaRPr lang="en-US" sz="3600" b="1" spc="50" dirty="0">
                <a:ln w="12700" cmpd="sng">
                  <a:solidFill>
                    <a:srgbClr val="00B050"/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</a:effectLst>
                <a:latin typeface="Siyam Rupali" pitchFamily="2" charset="0"/>
                <a:cs typeface="Siyam Rupali" pitchFamily="2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838200" y="2209800"/>
            <a:ext cx="7543800" cy="3962400"/>
            <a:chOff x="1143000" y="2057400"/>
            <a:chExt cx="6781800" cy="4172989"/>
          </a:xfrm>
        </p:grpSpPr>
        <p:grpSp>
          <p:nvGrpSpPr>
            <p:cNvPr id="10" name="Group 11"/>
            <p:cNvGrpSpPr/>
            <p:nvPr/>
          </p:nvGrpSpPr>
          <p:grpSpPr>
            <a:xfrm>
              <a:off x="1143000" y="2057400"/>
              <a:ext cx="6781800" cy="3352800"/>
              <a:chOff x="1143000" y="2057400"/>
              <a:chExt cx="6781800" cy="3352800"/>
            </a:xfrm>
          </p:grpSpPr>
          <p:sp>
            <p:nvSpPr>
              <p:cNvPr id="12" name="Flowchart: Terminator 11"/>
              <p:cNvSpPr/>
              <p:nvPr/>
            </p:nvSpPr>
            <p:spPr>
              <a:xfrm>
                <a:off x="1211503" y="2057400"/>
                <a:ext cx="6705600" cy="762000"/>
              </a:xfrm>
              <a:prstGeom prst="flowChartTerminator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BD" sz="4400" b="1" dirty="0" smtClean="0">
                    <a:latin typeface="NikoshBAN" pitchFamily="2" charset="0"/>
                    <a:cs typeface="NikoshBAN" pitchFamily="2" charset="0"/>
                  </a:rPr>
                  <a:t>শ্রেণি</a:t>
                </a:r>
                <a:r>
                  <a:rPr lang="en-US" sz="4400" b="1" dirty="0" smtClean="0">
                    <a:latin typeface="NikoshBAN" pitchFamily="2" charset="0"/>
                    <a:cs typeface="NikoshBAN" pitchFamily="2" charset="0"/>
                  </a:rPr>
                  <a:t>ঃ</a:t>
                </a:r>
                <a:r>
                  <a:rPr lang="en-US" sz="4400" b="1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4400" b="1" dirty="0" smtClean="0">
                    <a:latin typeface="NikoshBAN" pitchFamily="2" charset="0"/>
                    <a:cs typeface="NikoshBAN" pitchFamily="2" charset="0"/>
                  </a:rPr>
                  <a:t>৭ম</a:t>
                </a:r>
                <a:r>
                  <a:rPr lang="bn-IN" sz="4400" b="1" dirty="0" smtClean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5400" b="1" dirty="0" smtClean="0">
                    <a:latin typeface="NikoshBAN" pitchFamily="2" charset="0"/>
                    <a:cs typeface="NikoshBAN" pitchFamily="2" charset="0"/>
                  </a:rPr>
                  <a:t>(</a:t>
                </a:r>
                <a:r>
                  <a:rPr lang="en-US" sz="3600" b="1" dirty="0" err="1" smtClean="0">
                    <a:latin typeface="NikoshBAN" pitchFamily="2" charset="0"/>
                    <a:cs typeface="NikoshBAN" pitchFamily="2" charset="0"/>
                  </a:rPr>
                  <a:t>পাটিগণিত</a:t>
                </a:r>
                <a:r>
                  <a:rPr lang="bn-IN" sz="5400" b="1" dirty="0" smtClean="0">
                    <a:latin typeface="NikoshBAN" pitchFamily="2" charset="0"/>
                    <a:cs typeface="NikoshBAN" pitchFamily="2" charset="0"/>
                  </a:rPr>
                  <a:t>)</a:t>
                </a:r>
                <a:endParaRPr lang="en-US" sz="36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3" name="Flowchart: Terminator 12"/>
              <p:cNvSpPr/>
              <p:nvPr/>
            </p:nvSpPr>
            <p:spPr>
              <a:xfrm>
                <a:off x="1143000" y="2895600"/>
                <a:ext cx="6705600" cy="762000"/>
              </a:xfrm>
              <a:prstGeom prst="flowChartTerminator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4400" b="1" dirty="0" err="1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বিষয়ঃ</a:t>
                </a:r>
                <a:r>
                  <a:rPr lang="en-US" sz="4400" b="1" dirty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4400" b="1" dirty="0" smtClean="0">
                    <a:solidFill>
                      <a:srgbClr val="FF0000"/>
                    </a:solidFill>
                    <a:latin typeface="NikoshBAN" pitchFamily="2" charset="0"/>
                    <a:cs typeface="NikoshBAN" pitchFamily="2" charset="0"/>
                  </a:rPr>
                  <a:t>গণিত </a:t>
                </a:r>
                <a:endParaRPr lang="en-US" sz="2800" b="1" dirty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4" name="Flowchart: Terminator 13"/>
              <p:cNvSpPr/>
              <p:nvPr/>
            </p:nvSpPr>
            <p:spPr>
              <a:xfrm>
                <a:off x="1143000" y="3810000"/>
                <a:ext cx="6705600" cy="762000"/>
              </a:xfrm>
              <a:prstGeom prst="flowChartTerminator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BD" sz="4800" b="1" dirty="0">
                    <a:latin typeface="NikoshBAN" pitchFamily="2" charset="0"/>
                    <a:cs typeface="NikoshBAN" pitchFamily="2" charset="0"/>
                  </a:rPr>
                  <a:t>অধ্যায়ঃ </a:t>
                </a:r>
                <a:r>
                  <a:rPr lang="en-US" sz="4800" b="1" dirty="0" smtClean="0">
                    <a:latin typeface="NikoshBAN" pitchFamily="2" charset="0"/>
                    <a:cs typeface="NikoshBAN" pitchFamily="2" charset="0"/>
                  </a:rPr>
                  <a:t>১.২</a:t>
                </a:r>
                <a:r>
                  <a:rPr lang="bn-IN" sz="4800" b="1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bn-BD" sz="4800" b="1" dirty="0" smtClean="0">
                    <a:latin typeface="NikoshBAN" pitchFamily="2" charset="0"/>
                    <a:cs typeface="NikoshBAN" pitchFamily="2" charset="0"/>
                  </a:rPr>
                  <a:t>   </a:t>
                </a:r>
                <a:endParaRPr lang="en-US" sz="6000" b="1" dirty="0">
                  <a:latin typeface="NikoshBAN" pitchFamily="2" charset="0"/>
                  <a:cs typeface="NikoshBAN" pitchFamily="2" charset="0"/>
                </a:endParaRPr>
              </a:p>
            </p:txBody>
          </p:sp>
          <p:sp>
            <p:nvSpPr>
              <p:cNvPr id="15" name="Flowchart: Terminator 14"/>
              <p:cNvSpPr/>
              <p:nvPr/>
            </p:nvSpPr>
            <p:spPr>
              <a:xfrm>
                <a:off x="1219200" y="4648200"/>
                <a:ext cx="6705600" cy="762000"/>
              </a:xfrm>
              <a:prstGeom prst="flowChartTerminator">
                <a:avLst/>
              </a:prstGeom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bn-BD" sz="4400" b="1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ঃ </a:t>
                </a:r>
                <a:r>
                  <a:rPr lang="en-US" sz="6000" b="1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45</a:t>
                </a:r>
                <a:r>
                  <a:rPr lang="en-US" sz="4400" b="1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BD" sz="4400" b="1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মি</a:t>
                </a:r>
                <a:r>
                  <a:rPr lang="bn-IN" sz="4400" b="1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নিট </a:t>
                </a:r>
                <a:r>
                  <a:rPr lang="bn-BD" sz="4400" b="1" dirty="0" smtClean="0">
                    <a:solidFill>
                      <a:srgbClr val="0070C0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en-US" sz="4400" b="1" dirty="0">
                  <a:solidFill>
                    <a:srgbClr val="0070C0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p:grpSp>
        <p:sp>
          <p:nvSpPr>
            <p:cNvPr id="11" name="Flowchart: Terminator 10"/>
            <p:cNvSpPr/>
            <p:nvPr/>
          </p:nvSpPr>
          <p:spPr>
            <a:xfrm>
              <a:off x="1219200" y="5468389"/>
              <a:ext cx="6705600" cy="762000"/>
            </a:xfrm>
            <a:prstGeom prst="flowChartTerminator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BD" sz="44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তারিখঃ</a:t>
              </a:r>
              <a:r>
                <a:rPr lang="en-US" sz="44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4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১৭</a:t>
              </a:r>
              <a:r>
                <a:rPr lang="bn-BD" sz="4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/</a:t>
              </a:r>
              <a:r>
                <a:rPr lang="bn-IN" sz="4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4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০২</a:t>
              </a:r>
              <a:r>
                <a:rPr lang="bn-BD" sz="4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/</a:t>
              </a:r>
              <a:r>
                <a:rPr lang="bn-IN" sz="4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২০</a:t>
              </a:r>
              <a:r>
                <a:rPr lang="en-US" sz="4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২০</a:t>
              </a:r>
              <a:r>
                <a:rPr lang="bn-IN" sz="4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ইং </a:t>
              </a:r>
              <a:r>
                <a:rPr lang="bn-BD" sz="4000" b="1" dirty="0" smtClean="0">
                  <a:solidFill>
                    <a:srgbClr val="FF0000"/>
                  </a:solidFill>
                  <a:latin typeface="NikoshBAN" pitchFamily="2" charset="0"/>
                  <a:cs typeface="NikoshBAN" pitchFamily="2" charset="0"/>
                </a:rPr>
                <a:t>  </a:t>
              </a:r>
              <a:endParaRPr lang="en-US" sz="40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Terminator 1"/>
          <p:cNvSpPr/>
          <p:nvPr/>
        </p:nvSpPr>
        <p:spPr>
          <a:xfrm>
            <a:off x="2057400" y="457200"/>
            <a:ext cx="4648200" cy="685800"/>
          </a:xfrm>
          <a:prstGeom prst="flowChartTerminator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200" b="1" dirty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পাঠ শেষে </a:t>
            </a:r>
            <a:r>
              <a:rPr lang="bn-BD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শিক্ষার্থীরা</a:t>
            </a:r>
            <a:r>
              <a:rPr lang="bn-IN" sz="3200" b="1" dirty="0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------ </a:t>
            </a:r>
            <a:endParaRPr lang="en-US" sz="3200" b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4" name="Pentagon 3"/>
          <p:cNvSpPr/>
          <p:nvPr/>
        </p:nvSpPr>
        <p:spPr>
          <a:xfrm>
            <a:off x="304800" y="1295400"/>
            <a:ext cx="8839200" cy="381000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smtClean="0">
                <a:solidFill>
                  <a:srgbClr val="FFFF00"/>
                </a:solidFill>
              </a:rPr>
              <a:t>১। </a:t>
            </a:r>
            <a:r>
              <a:rPr lang="en-US" sz="4000" dirty="0" err="1" smtClean="0">
                <a:solidFill>
                  <a:srgbClr val="FFFF00"/>
                </a:solidFill>
              </a:rPr>
              <a:t>বর্গমূল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কি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তা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বলতে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</a:rPr>
              <a:t>পারবে</a:t>
            </a:r>
            <a:r>
              <a:rPr lang="en-US" sz="4000" dirty="0" smtClean="0">
                <a:solidFill>
                  <a:srgbClr val="FFFF00"/>
                </a:solidFill>
              </a:rPr>
              <a:t> ? </a:t>
            </a:r>
          </a:p>
          <a:p>
            <a:r>
              <a:rPr lang="en-US" sz="4000" dirty="0" smtClean="0">
                <a:solidFill>
                  <a:srgbClr val="FFFF00"/>
                </a:solidFill>
              </a:rPr>
              <a:t>২।ভাগের </a:t>
            </a:r>
            <a:r>
              <a:rPr lang="en-US" sz="4000" dirty="0" err="1" smtClean="0">
                <a:solidFill>
                  <a:srgbClr val="FFFF00"/>
                </a:solidFill>
              </a:rPr>
              <a:t>সাহা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‡h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© </a:t>
            </a:r>
            <a:r>
              <a:rPr lang="en-US" sz="4000" dirty="0" err="1" smtClean="0">
                <a:solidFill>
                  <a:srgbClr val="FFFF00"/>
                </a:solidFill>
              </a:rPr>
              <a:t>বর্গমূল</a:t>
            </a:r>
            <a:r>
              <a:rPr lang="en-US" sz="4000" dirty="0" smtClean="0">
                <a:solidFill>
                  <a:srgbClr val="FFFF00"/>
                </a:solidFill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wbY©q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3|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ev¯Íe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Rxe‡b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mgm¨vi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cvi‡e</a:t>
            </a:r>
            <a:r>
              <a:rPr lang="en-US" sz="40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?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447800"/>
            <a:ext cx="791928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1|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mb¨`j‡K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6,7,8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mvwi‡Z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mvRv‡bv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,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wKš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‘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eM©vKv‡i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mvRv‡bv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hvq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bv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 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(K) 8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¸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YbxqK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jv</a:t>
            </a:r>
            <a:r>
              <a:rPr lang="en-US" sz="28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|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(L) ˆ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28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†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Kvb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ÿz`ªZg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¸Y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Ki‡j</a:t>
            </a:r>
            <a:r>
              <a:rPr lang="en-US" sz="28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msL¨v‡K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eM©vKv‡i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mvRv‡bv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(M) H `‡j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Kgc‡ÿ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KZ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Rb</a:t>
            </a:r>
            <a:r>
              <a:rPr lang="en-US" sz="2800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ˆ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mb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¨ †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hvM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w`‡j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‰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mb¨`j‡K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eM©vKv‡i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mvRv‡bv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hv‡e</a:t>
            </a:r>
            <a:r>
              <a:rPr lang="en-US" sz="28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?</a:t>
            </a:r>
          </a:p>
          <a:p>
            <a:endParaRPr lang="en-US" sz="2800" b="1" dirty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" y="609600"/>
            <a:ext cx="863409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1 (K)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:    </a:t>
            </a:r>
          </a:p>
          <a:p>
            <a:r>
              <a:rPr lang="en-US" sz="4000" b="1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        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,      8 = 1    8</a:t>
            </a:r>
          </a:p>
          <a:p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                            = 2    4</a:t>
            </a:r>
          </a:p>
          <a:p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AZGe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, 8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¸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YbxqK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¸‡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 err="1" smtClean="0">
                <a:latin typeface="SutonnyMJ" pitchFamily="2" charset="0"/>
                <a:cs typeface="SutonnyMJ" pitchFamily="2" charset="0"/>
              </a:rPr>
              <a:t>n‡jv</a:t>
            </a:r>
            <a:r>
              <a:rPr lang="en-US" sz="4000" b="1" dirty="0" smtClean="0">
                <a:latin typeface="SutonnyMJ" pitchFamily="2" charset="0"/>
                <a:cs typeface="SutonnyMJ" pitchFamily="2" charset="0"/>
              </a:rPr>
              <a:t> : 1 ,2 ,4 ,8 | </a:t>
            </a:r>
            <a:endParaRPr lang="en-US" sz="40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29200" y="1371600"/>
            <a:ext cx="304800" cy="564444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1981200"/>
            <a:ext cx="304800" cy="564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0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8486619" cy="5632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(L)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:- 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mb¨`j‡K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6,7 I 8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mvwi‡Z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mvRv‡bv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d‡j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m‡b¨i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6,7 I 8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Øiv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wefvR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|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Giƒc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ÿz`ªZg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n‡e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6,7 I 8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j,mv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,¸ |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</a:t>
            </a:r>
          </a:p>
          <a:p>
            <a:pPr marL="742950" indent="-742950"/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2  6,7,8</a:t>
            </a:r>
          </a:p>
          <a:p>
            <a:pPr marL="742950" indent="-74295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    3,7,4</a:t>
            </a:r>
          </a:p>
          <a:p>
            <a:pPr marL="742950" indent="-742950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AZGe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 6,7,8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j,mv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,¸ = 2   3   7    4</a:t>
            </a:r>
          </a:p>
          <a:p>
            <a:pPr marL="742950" indent="-74295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2  3   7   (2    2) = 168</a:t>
            </a:r>
          </a:p>
          <a:p>
            <a:pPr marL="742950" indent="-742950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cÖvß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j,mv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,¸ †K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eM©vKv‡i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mvRv‡bv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hvq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362200" y="2971800"/>
            <a:ext cx="0" cy="6858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362200" y="3657600"/>
            <a:ext cx="31242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pic>
        <p:nvPicPr>
          <p:cNvPr id="10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953000" y="4191000"/>
            <a:ext cx="304800" cy="564444"/>
          </a:xfrm>
          <a:prstGeom prst="rect">
            <a:avLst/>
          </a:prstGeom>
          <a:noFill/>
        </p:spPr>
      </p:pic>
      <p:pic>
        <p:nvPicPr>
          <p:cNvPr id="1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38800" y="4191000"/>
            <a:ext cx="304800" cy="564444"/>
          </a:xfrm>
          <a:prstGeom prst="rect">
            <a:avLst/>
          </a:prstGeom>
          <a:noFill/>
        </p:spPr>
      </p:pic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8400" y="4191000"/>
            <a:ext cx="304800" cy="564444"/>
          </a:xfrm>
          <a:prstGeom prst="rect">
            <a:avLst/>
          </a:prstGeom>
          <a:noFill/>
        </p:spPr>
      </p:pic>
      <p:pic>
        <p:nvPicPr>
          <p:cNvPr id="1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0" y="4800600"/>
            <a:ext cx="304800" cy="564444"/>
          </a:xfrm>
          <a:prstGeom prst="rect">
            <a:avLst/>
          </a:prstGeom>
          <a:noFill/>
        </p:spPr>
      </p:pic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4000" y="4800600"/>
            <a:ext cx="304800" cy="564444"/>
          </a:xfrm>
          <a:prstGeom prst="rect">
            <a:avLst/>
          </a:prstGeom>
          <a:noFill/>
        </p:spPr>
      </p:pic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4800600"/>
            <a:ext cx="304800" cy="564444"/>
          </a:xfrm>
          <a:prstGeom prst="rect">
            <a:avLst/>
          </a:prstGeom>
          <a:noFill/>
        </p:spPr>
      </p:pic>
      <p:pic>
        <p:nvPicPr>
          <p:cNvPr id="1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4800600"/>
            <a:ext cx="304800" cy="564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8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1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533400"/>
            <a:ext cx="851066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742950" indent="-742950"/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2   3   7   (2  2 )  †K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ÿz`ªZg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marL="742950" indent="-742950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(2  3    7)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42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Øviv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¸Y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 marL="742950" indent="-742950"/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AZGe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,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wb‡Y©q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ÿz`ªZg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42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609600"/>
            <a:ext cx="304800" cy="564444"/>
          </a:xfrm>
          <a:prstGeom prst="rect">
            <a:avLst/>
          </a:prstGeom>
          <a:noFill/>
        </p:spPr>
      </p:pic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609600"/>
            <a:ext cx="304800" cy="564444"/>
          </a:xfrm>
          <a:prstGeom prst="rect">
            <a:avLst/>
          </a:prstGeom>
          <a:noFill/>
        </p:spPr>
      </p:pic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33600" y="609600"/>
            <a:ext cx="304800" cy="564444"/>
          </a:xfrm>
          <a:prstGeom prst="rect">
            <a:avLst/>
          </a:prstGeom>
          <a:noFill/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609600"/>
            <a:ext cx="304800" cy="564444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1143000"/>
            <a:ext cx="304800" cy="564444"/>
          </a:xfrm>
          <a:prstGeom prst="rect">
            <a:avLst/>
          </a:prstGeom>
          <a:noFill/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8400" y="1143000"/>
            <a:ext cx="304800" cy="5644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609601"/>
            <a:ext cx="8153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(M) L –-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n‡Z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cvB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ˆ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¨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= 168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Rb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|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GLv‡b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      168  12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      1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  22  68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         44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                24</a:t>
            </a:r>
          </a:p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h‡nZz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168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eM©g~j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wbY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©‡q 24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Aewkó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_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v‡K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m‡nZz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c~Y©eM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bq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|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3733800" y="1676400"/>
            <a:ext cx="0" cy="12192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2286000" y="2895600"/>
            <a:ext cx="1447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971800" y="2895600"/>
            <a:ext cx="0" cy="990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1800" y="3886200"/>
            <a:ext cx="106680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8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164</TotalTime>
  <Words>425</Words>
  <Application>Microsoft Office PowerPoint</Application>
  <PresentationFormat>On-screen Show (4:3)</PresentationFormat>
  <Paragraphs>65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Slide 1</vt:lpstr>
      <vt:lpstr>শিক্ষক পরিচিতি 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21</cp:revision>
  <dcterms:created xsi:type="dcterms:W3CDTF">2019-03-07T07:22:54Z</dcterms:created>
  <dcterms:modified xsi:type="dcterms:W3CDTF">2020-02-18T14:42:00Z</dcterms:modified>
</cp:coreProperties>
</file>