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81663-5A1E-495C-BD7A-919F7C5FADD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ACF3CD-04F4-4897-A969-F8849CBEB484}" type="pres">
      <dgm:prSet presAssocID="{F3681663-5A1E-495C-BD7A-919F7C5FADD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55C42AF-7F0C-4089-9F14-D07C730FE2D4}" type="presOf" srcId="{F3681663-5A1E-495C-BD7A-919F7C5FADD4}" destId="{40ACF3CD-04F4-4897-A969-F8849CBEB484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29E8-62FA-4606-A6BC-D04B2283EB0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1C5F-CB72-4D14-BBA1-F0C0D5F00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590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29E8-62FA-4606-A6BC-D04B2283EB0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1C5F-CB72-4D14-BBA1-F0C0D5F00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360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29E8-62FA-4606-A6BC-D04B2283EB0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1C5F-CB72-4D14-BBA1-F0C0D5F00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108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29E8-62FA-4606-A6BC-D04B2283EB0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1C5F-CB72-4D14-BBA1-F0C0D5F00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289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29E8-62FA-4606-A6BC-D04B2283EB0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1C5F-CB72-4D14-BBA1-F0C0D5F00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332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29E8-62FA-4606-A6BC-D04B2283EB0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1C5F-CB72-4D14-BBA1-F0C0D5F00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221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29E8-62FA-4606-A6BC-D04B2283EB0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1C5F-CB72-4D14-BBA1-F0C0D5F00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386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29E8-62FA-4606-A6BC-D04B2283EB0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1C5F-CB72-4D14-BBA1-F0C0D5F00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62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29E8-62FA-4606-A6BC-D04B2283EB0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1C5F-CB72-4D14-BBA1-F0C0D5F00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209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29E8-62FA-4606-A6BC-D04B2283EB0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1C5F-CB72-4D14-BBA1-F0C0D5F00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519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29E8-62FA-4606-A6BC-D04B2283EB0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1C5F-CB72-4D14-BBA1-F0C0D5F00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307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E29E8-62FA-4606-A6BC-D04B2283EB0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71C5F-CB72-4D14-BBA1-F0C0D5F00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010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hyperlink" Target="mailto:chumkidas2002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noFill/>
          <a:ln w="184150">
            <a:solidFill>
              <a:srgbClr val="CC00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Rafiq\Downloads\dfvgdsf.jpg"/>
          <p:cNvPicPr>
            <a:picLocks noChangeAspect="1" noChangeArrowheads="1"/>
          </p:cNvPicPr>
          <p:nvPr/>
        </p:nvPicPr>
        <p:blipFill>
          <a:blip r:embed="rId2"/>
          <a:srcRect t="31163"/>
          <a:stretch>
            <a:fillRect/>
          </a:stretch>
        </p:blipFill>
        <p:spPr bwMode="auto">
          <a:xfrm>
            <a:off x="609600" y="1295400"/>
            <a:ext cx="11176000" cy="406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773885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b="6406"/>
          <a:stretch>
            <a:fillRect/>
          </a:stretch>
        </p:blipFill>
        <p:spPr bwMode="auto">
          <a:xfrm>
            <a:off x="4775200" y="4038600"/>
            <a:ext cx="3098800" cy="20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5080001" y="6070601"/>
            <a:ext cx="878873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Sima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2401" y="6070601"/>
            <a:ext cx="119295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Nasreen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219200" y="1092200"/>
            <a:ext cx="4064000" cy="2133600"/>
          </a:xfrm>
          <a:prstGeom prst="wedgeRoundRectCallout">
            <a:avLst>
              <a:gd name="adj1" fmla="val 42697"/>
              <a:gd name="adj2" fmla="val 8490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kind of food do you eat regularly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502400" y="787400"/>
            <a:ext cx="5080000" cy="2438400"/>
          </a:xfrm>
          <a:prstGeom prst="wedgeRoundRectCallout">
            <a:avLst>
              <a:gd name="adj1" fmla="val -37358"/>
              <a:gd name="adj2" fmla="val 7960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Oh, fruits and vegetables. I love pineapples and bananas. They are my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favourites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I eat cucumbers and lettuce a lot, too. </a:t>
            </a:r>
          </a:p>
        </p:txBody>
      </p:sp>
    </p:spTree>
    <p:extLst>
      <p:ext uri="{BB962C8B-B14F-4D97-AF65-F5344CB8AC3E}">
        <p14:creationId xmlns="" xmlns:p14="http://schemas.microsoft.com/office/powerpoint/2010/main" val="101309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b="6406"/>
          <a:stretch>
            <a:fillRect/>
          </a:stretch>
        </p:blipFill>
        <p:spPr bwMode="auto">
          <a:xfrm>
            <a:off x="4267200" y="4038600"/>
            <a:ext cx="3098800" cy="20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4673601" y="6070601"/>
            <a:ext cx="81624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Sima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92801" y="6070601"/>
            <a:ext cx="119295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Nasreen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508000" y="482600"/>
            <a:ext cx="5892800" cy="2438400"/>
          </a:xfrm>
          <a:prstGeom prst="wedgeRoundRectCallout">
            <a:avLst>
              <a:gd name="adj1" fmla="val 26946"/>
              <a:gd name="adj2" fmla="val 8757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eat fruits and vegetables every day. Carrots and tomatoes are my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favourites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but I also like strawberries and bananas.    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604000" y="482600"/>
            <a:ext cx="5181600" cy="2540000"/>
          </a:xfrm>
          <a:prstGeom prst="wedgeRoundRectCallout">
            <a:avLst>
              <a:gd name="adj1" fmla="val -36863"/>
              <a:gd name="adj2" fmla="val 7247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Would you like to try some of my ice-cream with chocolate? We should eat it quickly. It will melt soon in this hot weather.  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534400" y="3835400"/>
            <a:ext cx="2743200" cy="1219200"/>
          </a:xfrm>
          <a:prstGeom prst="wedgeRoundRectCallout">
            <a:avLst>
              <a:gd name="adj1" fmla="val -66585"/>
              <a:gd name="adj2" fmla="val -808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Ok,! Thanks</a:t>
            </a:r>
          </a:p>
        </p:txBody>
      </p:sp>
    </p:spTree>
    <p:extLst>
      <p:ext uri="{BB962C8B-B14F-4D97-AF65-F5344CB8AC3E}">
        <p14:creationId xmlns="" xmlns:p14="http://schemas.microsoft.com/office/powerpoint/2010/main" val="365137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Rafiq\Downloads\VVB.jpg"/>
          <p:cNvPicPr>
            <a:picLocks noChangeAspect="1" noChangeArrowheads="1"/>
          </p:cNvPicPr>
          <p:nvPr/>
        </p:nvPicPr>
        <p:blipFill>
          <a:blip r:embed="rId2"/>
          <a:srcRect b="547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/>
        </p:spPr>
      </p:pic>
      <p:sp>
        <p:nvSpPr>
          <p:cNvPr id="3" name="TextBox 2"/>
          <p:cNvSpPr txBox="1"/>
          <p:nvPr/>
        </p:nvSpPr>
        <p:spPr>
          <a:xfrm>
            <a:off x="4673600" y="177801"/>
            <a:ext cx="2336800" cy="6667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2921000"/>
            <a:ext cx="57912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What is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Sima’s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food?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9600" y="3835400"/>
            <a:ext cx="54864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What does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Nasreen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eat a lot?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2400" y="2006601"/>
            <a:ext cx="4470400" cy="6667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Answer the questions:</a:t>
            </a:r>
          </a:p>
        </p:txBody>
      </p:sp>
      <p:pic>
        <p:nvPicPr>
          <p:cNvPr id="8" name="Picture 2" descr="C:\Users\Rafiq\Desktop\pic\2199.jpg"/>
          <p:cNvPicPr>
            <a:picLocks noChangeAspect="1" noChangeArrowheads="1"/>
          </p:cNvPicPr>
          <p:nvPr/>
        </p:nvPicPr>
        <p:blipFill>
          <a:blip r:embed="rId4" cstate="print"/>
          <a:srcRect l="22448" t="18750" r="36395" b="12500"/>
          <a:stretch>
            <a:fillRect/>
          </a:stretch>
        </p:blipFill>
        <p:spPr bwMode="auto">
          <a:xfrm>
            <a:off x="9448800" y="990600"/>
            <a:ext cx="1625600" cy="1320800"/>
          </a:xfrm>
          <a:prstGeom prst="rect">
            <a:avLst/>
          </a:prstGeom>
          <a:ln w="38100" cap="sq">
            <a:solidFill>
              <a:srgbClr val="FF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4017489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Rafiq\Downloads\FVSDD.jpg"/>
          <p:cNvPicPr>
            <a:picLocks noChangeAspect="1" noChangeArrowheads="1"/>
          </p:cNvPicPr>
          <p:nvPr/>
        </p:nvPicPr>
        <p:blipFill>
          <a:blip r:embed="rId2"/>
          <a:srcRect b="44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68800" y="1"/>
            <a:ext cx="2946400" cy="6667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77773" y="1092200"/>
            <a:ext cx="9451684" cy="4633219"/>
            <a:chOff x="1219200" y="742950"/>
            <a:chExt cx="7088763" cy="3474914"/>
          </a:xfrm>
          <a:blipFill>
            <a:blip r:embed="rId3"/>
            <a:tile tx="0" ty="0" sx="100000" sy="100000" flip="none" algn="tl"/>
          </a:blipFill>
        </p:grpSpPr>
        <p:pic>
          <p:nvPicPr>
            <p:cNvPr id="6" name="Picture 2" descr="C:\Users\Rafiq\Desktop\pic\220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15588" y="742950"/>
              <a:ext cx="1370248" cy="895350"/>
            </a:xfrm>
            <a:prstGeom prst="rect">
              <a:avLst/>
            </a:prstGeom>
            <a:grpFill/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2057400" y="3409950"/>
              <a:ext cx="6019800" cy="8079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Write a short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composition 'on</a:t>
              </a:r>
              <a:r>
                <a:rPr lang="en-US" sz="3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healthy food’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at least in five sentences.                              </a:t>
              </a:r>
              <a:endPara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19200" y="2114550"/>
              <a:ext cx="2217642" cy="762000"/>
              <a:chOff x="304800" y="1352550"/>
              <a:chExt cx="2222751" cy="762000"/>
            </a:xfrm>
            <a:grpFill/>
          </p:grpSpPr>
          <p:pic>
            <p:nvPicPr>
              <p:cNvPr id="15" name="Picture 14" descr="1028995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04800" y="1352550"/>
                <a:ext cx="840131" cy="762000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  <a:prstDash val="solid"/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221306" y="1581150"/>
                <a:ext cx="1306245" cy="39241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  <a:scene3d>
                  <a:camera prst="perspectiveHeroicExtremeRightFacing"/>
                  <a:lightRig rig="threePt" dir="t"/>
                </a:scene3d>
              </a:bodyPr>
              <a:lstStyle/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Group -1</a:t>
                </a:r>
              </a:p>
            </p:txBody>
          </p:sp>
        </p:grpSp>
        <p:grpSp>
          <p:nvGrpSpPr>
            <p:cNvPr id="9" name="Group 12"/>
            <p:cNvGrpSpPr/>
            <p:nvPr/>
          </p:nvGrpSpPr>
          <p:grpSpPr>
            <a:xfrm>
              <a:off x="3581400" y="2114550"/>
              <a:ext cx="2354385" cy="762000"/>
              <a:chOff x="304801" y="2647951"/>
              <a:chExt cx="2658314" cy="706992"/>
            </a:xfrm>
            <a:grpFill/>
          </p:grpSpPr>
          <p:pic>
            <p:nvPicPr>
              <p:cNvPr id="13" name="Picture 12" descr="copy_of_focusgroup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04801" y="2647951"/>
                <a:ext cx="1032441" cy="706992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  <a:prstDash val="solid"/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423278" y="2930748"/>
                <a:ext cx="1539837" cy="36408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  <a:scene3d>
                  <a:camera prst="perspectiveHeroicExtremeRightFacing"/>
                  <a:lightRig rig="threePt" dir="t"/>
                </a:scene3d>
              </a:bodyPr>
              <a:lstStyle/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Group -2</a:t>
                </a:r>
              </a:p>
            </p:txBody>
          </p:sp>
        </p:grpSp>
        <p:grpSp>
          <p:nvGrpSpPr>
            <p:cNvPr id="10" name="Group 15"/>
            <p:cNvGrpSpPr/>
            <p:nvPr/>
          </p:nvGrpSpPr>
          <p:grpSpPr>
            <a:xfrm>
              <a:off x="6096000" y="2038350"/>
              <a:ext cx="2211963" cy="773415"/>
              <a:chOff x="457200" y="3638550"/>
              <a:chExt cx="2211963" cy="773415"/>
            </a:xfrm>
            <a:grpFill/>
          </p:grpSpPr>
          <p:pic>
            <p:nvPicPr>
              <p:cNvPr id="11" name="Picture 2" descr="C:\Users\RAFIQ\Desktop\-ekok kajer pic\images[5].pn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57200" y="3638550"/>
                <a:ext cx="914400" cy="762000"/>
              </a:xfrm>
              <a:prstGeom prst="roundRect">
                <a:avLst>
                  <a:gd name="adj" fmla="val 8594"/>
                </a:avLst>
              </a:prstGeom>
              <a:grpFill/>
              <a:ln>
                <a:solidFill>
                  <a:srgbClr val="FF0000"/>
                </a:solidFill>
                <a:prstDash val="solid"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417528" y="4019550"/>
                <a:ext cx="1251635" cy="39241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  <a:scene3d>
                  <a:camera prst="perspectiveHeroicExtremeRightFacing"/>
                  <a:lightRig rig="threePt" dir="t"/>
                </a:scene3d>
              </a:bodyPr>
              <a:lstStyle/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Group -3</a:t>
                </a: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1828800" y="1193800"/>
            <a:ext cx="43688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All groups work is same.</a:t>
            </a:r>
          </a:p>
        </p:txBody>
      </p:sp>
    </p:spTree>
    <p:extLst>
      <p:ext uri="{BB962C8B-B14F-4D97-AF65-F5344CB8AC3E}">
        <p14:creationId xmlns="" xmlns:p14="http://schemas.microsoft.com/office/powerpoint/2010/main" val="234777604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1887200" cy="64008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1887200" cy="6400800"/>
            </a:xfrm>
            <a:prstGeom prst="frame">
              <a:avLst>
                <a:gd name="adj1" fmla="val 1888"/>
              </a:avLst>
            </a:prstGeom>
            <a:solidFill>
              <a:srgbClr val="33CC33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pic>
          <p:nvPicPr>
            <p:cNvPr id="4" name="Picture 2" descr="C:\Users\Rafiq\Downloads\VCBZ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152400"/>
              <a:ext cx="1371600" cy="1371600"/>
            </a:xfrm>
            <a:prstGeom prst="rect">
              <a:avLst/>
            </a:prstGeom>
            <a:noFill/>
          </p:spPr>
        </p:pic>
        <p:pic>
          <p:nvPicPr>
            <p:cNvPr id="5" name="Picture 2" descr="C:\Users\Rafiq\Downloads\VCBZ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10363200" y="4876800"/>
              <a:ext cx="1371600" cy="1371600"/>
            </a:xfrm>
            <a:prstGeom prst="rect">
              <a:avLst/>
            </a:prstGeom>
            <a:noFill/>
          </p:spPr>
        </p:pic>
        <p:pic>
          <p:nvPicPr>
            <p:cNvPr id="6" name="Picture 2" descr="C:\Users\Rafiq\Downloads\VCBZ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52400" y="4876800"/>
              <a:ext cx="1371600" cy="1371600"/>
            </a:xfrm>
            <a:prstGeom prst="rect">
              <a:avLst/>
            </a:prstGeom>
            <a:noFill/>
          </p:spPr>
        </p:pic>
        <p:pic>
          <p:nvPicPr>
            <p:cNvPr id="7" name="Picture 2" descr="C:\Users\Rafiq\Downloads\VCBZ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10363200" y="152400"/>
              <a:ext cx="1371600" cy="1371600"/>
            </a:xfrm>
            <a:prstGeom prst="rect">
              <a:avLst/>
            </a:prstGeom>
            <a:noFill/>
          </p:spPr>
        </p:pic>
      </p:grpSp>
      <p:sp>
        <p:nvSpPr>
          <p:cNvPr id="8" name="Rectangle 7"/>
          <p:cNvSpPr/>
          <p:nvPr/>
        </p:nvSpPr>
        <p:spPr>
          <a:xfrm>
            <a:off x="2133600" y="381000"/>
            <a:ext cx="8072274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b="1" dirty="0">
                <a:ln w="12700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Student’s loud reading help by teacher</a:t>
            </a:r>
            <a:endParaRPr lang="en-US" sz="3733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C:\Users\Rafiq\Desktop\pic\2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0451" y="1286532"/>
            <a:ext cx="5315824" cy="345528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087228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470400" y="381001"/>
            <a:ext cx="7395411" cy="1524000"/>
            <a:chOff x="3352800" y="285750"/>
            <a:chExt cx="5546558" cy="1143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TextBox 8"/>
            <p:cNvSpPr txBox="1"/>
            <p:nvPr/>
          </p:nvSpPr>
          <p:spPr>
            <a:xfrm>
              <a:off x="3352800" y="285750"/>
              <a:ext cx="1905000" cy="500089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>
                  <a:latin typeface="Times New Roman" pitchFamily="18" charset="0"/>
                  <a:cs typeface="Times New Roman" pitchFamily="18" charset="0"/>
                </a:rPr>
                <a:t>Evaluation</a:t>
              </a:r>
            </a:p>
          </p:txBody>
        </p:sp>
        <p:pic>
          <p:nvPicPr>
            <p:cNvPr id="10" name="Picture 2" descr="C:\Users\Rafiq\Desktop\pic\221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4200" y="285750"/>
              <a:ext cx="1965158" cy="1143000"/>
            </a:xfrm>
            <a:prstGeom prst="rect">
              <a:avLst/>
            </a:prstGeom>
            <a:grpFill/>
            <a:ln w="889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1" name="TextBox 10"/>
          <p:cNvSpPr txBox="1"/>
          <p:nvPr/>
        </p:nvSpPr>
        <p:spPr>
          <a:xfrm>
            <a:off x="9144000" y="2108201"/>
            <a:ext cx="2235200" cy="666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6000" y="1397000"/>
            <a:ext cx="31496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Fill in the blanks.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2921001"/>
            <a:ext cx="10058400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189" indent="-457189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Nasreen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some chocolate 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Sima’s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ice-cream.</a:t>
            </a:r>
          </a:p>
          <a:p>
            <a:pPr marL="457189" indent="-457189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It             good.</a:t>
            </a:r>
          </a:p>
          <a:p>
            <a:pPr marL="457189" indent="-457189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c. It is                , too. </a:t>
            </a:r>
          </a:p>
          <a:p>
            <a:pPr marL="457189" indent="-457189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But none should        a lot of chocolate or ice-cream.</a:t>
            </a:r>
          </a:p>
          <a:p>
            <a:pPr marL="457189" indent="-457189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Sima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tells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Nasreen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not           too much chocolate or ice-cream.</a:t>
            </a:r>
          </a:p>
          <a:p>
            <a:pPr marL="457189" indent="-457189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2921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putting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0" y="3429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3937000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delicious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65600" y="4343400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80000" y="48514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eat</a:t>
            </a:r>
          </a:p>
        </p:txBody>
      </p:sp>
    </p:spTree>
    <p:extLst>
      <p:ext uri="{BB962C8B-B14F-4D97-AF65-F5344CB8AC3E}">
        <p14:creationId xmlns="" xmlns:p14="http://schemas.microsoft.com/office/powerpoint/2010/main" val="359478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  <a:blipFill>
            <a:blip r:embed="rId2"/>
            <a:tile tx="0" ty="0" sx="100000" sy="100000" flip="none" algn="tl"/>
          </a:blipFill>
        </p:grpSpPr>
        <p:pic>
          <p:nvPicPr>
            <p:cNvPr id="4" name="Picture 2" descr="C:\Users\Rafiq\Desktop\photo frame\frgsgff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3148686" y="438150"/>
              <a:ext cx="2714926" cy="6847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5333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Home work</a:t>
              </a:r>
            </a:p>
          </p:txBody>
        </p:sp>
        <p:grpSp>
          <p:nvGrpSpPr>
            <p:cNvPr id="6" name="Group 3"/>
            <p:cNvGrpSpPr/>
            <p:nvPr/>
          </p:nvGrpSpPr>
          <p:grpSpPr>
            <a:xfrm>
              <a:off x="2711961" y="1352550"/>
              <a:ext cx="3612638" cy="1635578"/>
              <a:chOff x="3512373" y="1676400"/>
              <a:chExt cx="5710579" cy="2180771"/>
            </a:xfrm>
            <a:grpFill/>
          </p:grpSpPr>
          <p:pic>
            <p:nvPicPr>
              <p:cNvPr id="8" name="Picture 4" descr="17025619bb30be486eba090e4d74a53b-20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3579" y="1676400"/>
                <a:ext cx="2579373" cy="2140881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2373" y="1676400"/>
                <a:ext cx="2640777" cy="2180771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1295400" y="3562350"/>
              <a:ext cx="6324600" cy="8079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Tomorrow you will be write 5 items name of healthy food.</a:t>
              </a:r>
              <a:endParaRPr lang="en-US" sz="4267" b="1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0332194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4287" y="-59871"/>
            <a:ext cx="12077374" cy="6749143"/>
            <a:chOff x="152400" y="152400"/>
            <a:chExt cx="11582400" cy="6096000"/>
          </a:xfrm>
          <a:blipFill>
            <a:blip r:embed="rId2"/>
            <a:tile tx="0" ty="0" sx="100000" sy="100000" flip="none" algn="tl"/>
          </a:blipFill>
        </p:grpSpPr>
        <p:pic>
          <p:nvPicPr>
            <p:cNvPr id="4" name="Picture 5" descr="C:\Users\Rafiq\Downloads\B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152400"/>
              <a:ext cx="1371600" cy="1371600"/>
            </a:xfrm>
            <a:prstGeom prst="rect">
              <a:avLst/>
            </a:prstGeom>
            <a:grpFill/>
          </p:spPr>
        </p:pic>
        <p:pic>
          <p:nvPicPr>
            <p:cNvPr id="5" name="Picture 5" descr="C:\Users\Rafiq\Downloads\B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152400" y="4876800"/>
              <a:ext cx="1371600" cy="1371600"/>
            </a:xfrm>
            <a:prstGeom prst="rect">
              <a:avLst/>
            </a:prstGeom>
            <a:grpFill/>
          </p:spPr>
        </p:pic>
        <p:pic>
          <p:nvPicPr>
            <p:cNvPr id="6" name="Picture 5" descr="C:\Users\Rafiq\Downloads\B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10363200" y="4876800"/>
              <a:ext cx="1371600" cy="1371600"/>
            </a:xfrm>
            <a:prstGeom prst="rect">
              <a:avLst/>
            </a:prstGeom>
            <a:grpFill/>
          </p:spPr>
        </p:pic>
        <p:pic>
          <p:nvPicPr>
            <p:cNvPr id="7" name="Picture 5" descr="C:\Users\Rafiq\Downloads\B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10363200" y="152400"/>
              <a:ext cx="1371600" cy="1371600"/>
            </a:xfrm>
            <a:prstGeom prst="rect">
              <a:avLst/>
            </a:prstGeom>
            <a:grpFill/>
          </p:spPr>
        </p:pic>
      </p:grpSp>
      <p:pic>
        <p:nvPicPr>
          <p:cNvPr id="1026" name="Picture 2" descr="C:\Users\Rafiq\Downloads\bxfg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4434" y="990600"/>
            <a:ext cx="3775166" cy="3775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087734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1516" y="269309"/>
            <a:ext cx="4997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Teacher’s identity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7086600" y="304800"/>
          <a:ext cx="2895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31515" y="1828800"/>
            <a:ext cx="524423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Chumki</a:t>
            </a:r>
            <a:r>
              <a:rPr lang="en-US" sz="4000" b="1" dirty="0">
                <a:solidFill>
                  <a:srgbClr val="002060"/>
                </a:solidFill>
              </a:rPr>
              <a:t> Das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</a:rPr>
              <a:t>Assistant teacher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</a:rPr>
              <a:t>Gonabelai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Govt.Primary</a:t>
            </a:r>
            <a:r>
              <a:rPr lang="en-US" sz="2800" b="1" dirty="0">
                <a:solidFill>
                  <a:srgbClr val="0070C0"/>
                </a:solidFill>
              </a:rPr>
              <a:t> School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</a:rPr>
              <a:t>Vekatmary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Rampal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Bagherhat</a:t>
            </a:r>
            <a:endParaRPr lang="en-US" sz="28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E-mail: </a:t>
            </a:r>
            <a:r>
              <a:rPr lang="en-US" sz="2400" b="1" dirty="0">
                <a:solidFill>
                  <a:srgbClr val="002060"/>
                </a:solidFill>
                <a:hlinkClick r:id="rId7"/>
              </a:rPr>
              <a:t>chumkidas2002@gmail.com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Cell phone Number-01718829182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35814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Class-5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Subject-English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Unite-7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 1-2</a:t>
            </a:r>
          </a:p>
        </p:txBody>
      </p:sp>
    </p:spTree>
    <p:extLst>
      <p:ext uri="{BB962C8B-B14F-4D97-AF65-F5344CB8AC3E}">
        <p14:creationId xmlns="" xmlns:p14="http://schemas.microsoft.com/office/powerpoint/2010/main" val="127917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1887201" cy="6400800"/>
          </a:xfrm>
        </p:grpSpPr>
        <p:grpSp>
          <p:nvGrpSpPr>
            <p:cNvPr id="3" name="Group 2"/>
            <p:cNvGrpSpPr/>
            <p:nvPr/>
          </p:nvGrpSpPr>
          <p:grpSpPr>
            <a:xfrm flipV="1">
              <a:off x="914400" y="152329"/>
              <a:ext cx="9753600" cy="152436"/>
              <a:chOff x="914400" y="152400"/>
              <a:chExt cx="9372600" cy="153988"/>
            </a:xfrm>
          </p:grpSpPr>
          <p:cxnSp>
            <p:nvCxnSpPr>
              <p:cNvPr id="20" name="Straight Arrow Connector 3"/>
              <p:cNvCxnSpPr/>
              <p:nvPr/>
            </p:nvCxnSpPr>
            <p:spPr>
              <a:xfrm>
                <a:off x="914400" y="228600"/>
                <a:ext cx="9372600" cy="1588"/>
              </a:xfrm>
              <a:prstGeom prst="straightConnector1">
                <a:avLst/>
              </a:prstGeom>
              <a:ln>
                <a:solidFill>
                  <a:srgbClr val="CC00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"/>
              <p:cNvCxnSpPr/>
              <p:nvPr/>
            </p:nvCxnSpPr>
            <p:spPr>
              <a:xfrm>
                <a:off x="1371600" y="304800"/>
                <a:ext cx="8534400" cy="158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"/>
              <p:cNvCxnSpPr/>
              <p:nvPr/>
            </p:nvCxnSpPr>
            <p:spPr>
              <a:xfrm>
                <a:off x="1371600" y="152400"/>
                <a:ext cx="8534400" cy="1588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10"/>
            <p:cNvGrpSpPr/>
            <p:nvPr/>
          </p:nvGrpSpPr>
          <p:grpSpPr>
            <a:xfrm rot="16200000">
              <a:off x="-2232181" y="3016414"/>
              <a:ext cx="5271348" cy="186785"/>
              <a:chOff x="1384435" y="472778"/>
              <a:chExt cx="9132053" cy="379453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rot="10800000" flipH="1" flipV="1">
                <a:off x="1384435" y="849004"/>
                <a:ext cx="8844566" cy="3227"/>
              </a:xfrm>
              <a:prstGeom prst="straightConnector1">
                <a:avLst/>
              </a:prstGeom>
              <a:ln>
                <a:solidFill>
                  <a:srgbClr val="CC00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982090" y="472778"/>
                <a:ext cx="8534398" cy="1587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489259" y="682769"/>
                <a:ext cx="8534397" cy="1587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3" descr="C:\Users\Rafiq\Downloads\VCBZ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219200" cy="1209040"/>
            </a:xfrm>
            <a:prstGeom prst="rect">
              <a:avLst/>
            </a:prstGeom>
            <a:noFill/>
          </p:spPr>
        </p:pic>
        <p:pic>
          <p:nvPicPr>
            <p:cNvPr id="7" name="Picture 3" descr="C:\Users\Rafiq\Downloads\VCBZ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59789" y="5241388"/>
              <a:ext cx="1099625" cy="1219200"/>
            </a:xfrm>
            <a:prstGeom prst="rect">
              <a:avLst/>
            </a:prstGeom>
            <a:noFill/>
          </p:spPr>
        </p:pic>
        <p:pic>
          <p:nvPicPr>
            <p:cNvPr id="8" name="Picture 3" descr="C:\Users\Rafiq\Downloads\VCBZ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10613489" y="-174086"/>
              <a:ext cx="1099623" cy="1447801"/>
            </a:xfrm>
            <a:prstGeom prst="rect">
              <a:avLst/>
            </a:prstGeom>
            <a:noFill/>
          </p:spPr>
        </p:pic>
        <p:pic>
          <p:nvPicPr>
            <p:cNvPr id="9" name="Picture 3" descr="C:\Users\Rafiq\Downloads\VCBZ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9851316">
              <a:off x="10559289" y="4878511"/>
              <a:ext cx="1150620" cy="1398693"/>
            </a:xfrm>
            <a:prstGeom prst="rect">
              <a:avLst/>
            </a:prstGeom>
            <a:noFill/>
          </p:spPr>
        </p:pic>
        <p:grpSp>
          <p:nvGrpSpPr>
            <p:cNvPr id="10" name="Group 64"/>
            <p:cNvGrpSpPr/>
            <p:nvPr/>
          </p:nvGrpSpPr>
          <p:grpSpPr>
            <a:xfrm flipV="1">
              <a:off x="914400" y="6019729"/>
              <a:ext cx="9753600" cy="152436"/>
              <a:chOff x="914400" y="152400"/>
              <a:chExt cx="9372600" cy="153988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914400" y="228600"/>
                <a:ext cx="9372600" cy="1588"/>
              </a:xfrm>
              <a:prstGeom prst="straightConnector1">
                <a:avLst/>
              </a:prstGeom>
              <a:ln>
                <a:solidFill>
                  <a:srgbClr val="CC00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371600" y="304800"/>
                <a:ext cx="8534400" cy="158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371600" y="152400"/>
                <a:ext cx="8534400" cy="1588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8" name="Straight Arrow Connector 37"/>
          <p:cNvCxnSpPr/>
          <p:nvPr/>
        </p:nvCxnSpPr>
        <p:spPr>
          <a:xfrm rot="5400000" flipH="1" flipV="1">
            <a:off x="9703615" y="3275786"/>
            <a:ext cx="4165600" cy="1629"/>
          </a:xfrm>
          <a:prstGeom prst="straightConnector1">
            <a:avLst/>
          </a:prstGeom>
          <a:ln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9956803" y="3327400"/>
            <a:ext cx="3860797" cy="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9601599" y="3377802"/>
            <a:ext cx="4165600" cy="79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133600" y="381001"/>
            <a:ext cx="8128000" cy="1159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Dear students-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Now, try to say about the following </a:t>
            </a:r>
            <a:r>
              <a:rPr lang="en-US" sz="37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pictures.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77440" y="4851401"/>
            <a:ext cx="446949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Why do we eat this food?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Rafiq\Downloads\yujrt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0877" y="1752963"/>
            <a:ext cx="3883672" cy="2165894"/>
          </a:xfrm>
          <a:prstGeom prst="rect">
            <a:avLst/>
          </a:prstGeom>
          <a:noFill/>
          <a:ln>
            <a:solidFill>
              <a:srgbClr val="0000CC"/>
            </a:solidFill>
            <a:prstDash val="sysDash"/>
          </a:ln>
        </p:spPr>
      </p:pic>
      <p:sp>
        <p:nvSpPr>
          <p:cNvPr id="26" name="TextBox 25"/>
          <p:cNvSpPr txBox="1"/>
          <p:nvPr/>
        </p:nvSpPr>
        <p:spPr>
          <a:xfrm>
            <a:off x="3149600" y="5664200"/>
            <a:ext cx="6502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If we eat this food, we will be healthy.</a:t>
            </a:r>
          </a:p>
        </p:txBody>
      </p:sp>
    </p:spTree>
    <p:extLst>
      <p:ext uri="{BB962C8B-B14F-4D97-AF65-F5344CB8AC3E}">
        <p14:creationId xmlns="" xmlns:p14="http://schemas.microsoft.com/office/powerpoint/2010/main" val="24604003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" y="0"/>
            <a:ext cx="12191999" cy="6858000"/>
            <a:chOff x="0" y="0"/>
            <a:chExt cx="11887201" cy="6400800"/>
          </a:xfrm>
        </p:grpSpPr>
        <p:sp>
          <p:nvSpPr>
            <p:cNvPr id="3" name="Flowchart: Process 2"/>
            <p:cNvSpPr/>
            <p:nvPr/>
          </p:nvSpPr>
          <p:spPr>
            <a:xfrm>
              <a:off x="11582400" y="0"/>
              <a:ext cx="152399" cy="6400800"/>
            </a:xfrm>
            <a:prstGeom prst="flowChartProcess">
              <a:avLst/>
            </a:prstGeom>
            <a:solidFill>
              <a:srgbClr val="CC009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lowchart: Process 3"/>
            <p:cNvSpPr/>
            <p:nvPr/>
          </p:nvSpPr>
          <p:spPr>
            <a:xfrm>
              <a:off x="152400" y="0"/>
              <a:ext cx="152400" cy="6400800"/>
            </a:xfrm>
            <a:prstGeom prst="flowChartProcess">
              <a:avLst/>
            </a:prstGeom>
            <a:solidFill>
              <a:srgbClr val="CC009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 rot="5400000">
              <a:off x="5867400" y="228600"/>
              <a:ext cx="152400" cy="11887200"/>
            </a:xfrm>
            <a:prstGeom prst="flowChartProcess">
              <a:avLst/>
            </a:prstGeom>
            <a:solidFill>
              <a:srgbClr val="008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Flowchart: Process 5"/>
            <p:cNvSpPr/>
            <p:nvPr/>
          </p:nvSpPr>
          <p:spPr>
            <a:xfrm rot="5400000">
              <a:off x="5867400" y="-5714999"/>
              <a:ext cx="152401" cy="11887200"/>
            </a:xfrm>
            <a:prstGeom prst="flowChartProcess">
              <a:avLst/>
            </a:prstGeom>
            <a:solidFill>
              <a:srgbClr val="0099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Flowchart: Terminator 7"/>
          <p:cNvSpPr/>
          <p:nvPr/>
        </p:nvSpPr>
        <p:spPr>
          <a:xfrm>
            <a:off x="2946400" y="889000"/>
            <a:ext cx="6400800" cy="91440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Today’s our lesson is 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2844800" y="3733800"/>
            <a:ext cx="6604000" cy="20320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66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 healthy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5791200" y="2209800"/>
            <a:ext cx="646176" cy="12192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751137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1"/>
            <a:ext cx="12192000" cy="6857988"/>
            <a:chOff x="0" y="0"/>
            <a:chExt cx="9144000" cy="5143491"/>
          </a:xfrm>
        </p:grpSpPr>
        <p:grpSp>
          <p:nvGrpSpPr>
            <p:cNvPr id="3" name="Group 64"/>
            <p:cNvGrpSpPr/>
            <p:nvPr/>
          </p:nvGrpSpPr>
          <p:grpSpPr>
            <a:xfrm>
              <a:off x="0" y="0"/>
              <a:ext cx="9144000" cy="5143491"/>
              <a:chOff x="0" y="0"/>
              <a:chExt cx="11887200" cy="6400800"/>
            </a:xfrm>
          </p:grpSpPr>
          <p:grpSp>
            <p:nvGrpSpPr>
              <p:cNvPr id="11" name="Group 12"/>
              <p:cNvGrpSpPr/>
              <p:nvPr/>
            </p:nvGrpSpPr>
            <p:grpSpPr>
              <a:xfrm>
                <a:off x="609600" y="152435"/>
                <a:ext cx="10439400" cy="152436"/>
                <a:chOff x="914400" y="152400"/>
                <a:chExt cx="9372600" cy="153988"/>
              </a:xfrm>
            </p:grpSpPr>
            <p:cxnSp>
              <p:nvCxnSpPr>
                <p:cNvPr id="28" name="Straight Arrow Connector 2"/>
                <p:cNvCxnSpPr/>
                <p:nvPr/>
              </p:nvCxnSpPr>
              <p:spPr>
                <a:xfrm>
                  <a:off x="914400" y="228600"/>
                  <a:ext cx="9372600" cy="1588"/>
                </a:xfrm>
                <a:prstGeom prst="straightConnector1">
                  <a:avLst/>
                </a:prstGeom>
                <a:ln>
                  <a:solidFill>
                    <a:srgbClr val="CC0099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4"/>
                <p:cNvCxnSpPr/>
                <p:nvPr/>
              </p:nvCxnSpPr>
              <p:spPr>
                <a:xfrm>
                  <a:off x="1371600" y="304800"/>
                  <a:ext cx="85344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371600" y="152400"/>
                  <a:ext cx="8534400" cy="1588"/>
                </a:xfrm>
                <a:prstGeom prst="line">
                  <a:avLst/>
                </a:prstGeom>
                <a:ln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3"/>
              <p:cNvGrpSpPr/>
              <p:nvPr/>
            </p:nvGrpSpPr>
            <p:grpSpPr>
              <a:xfrm rot="5400000">
                <a:off x="-2476553" y="3314682"/>
                <a:ext cx="5410200" cy="152436"/>
                <a:chOff x="914400" y="152400"/>
                <a:chExt cx="9372600" cy="153988"/>
              </a:xfrm>
            </p:grpSpPr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914400" y="228600"/>
                  <a:ext cx="9372600" cy="1588"/>
                </a:xfrm>
                <a:prstGeom prst="straightConnector1">
                  <a:avLst/>
                </a:prstGeom>
                <a:ln>
                  <a:solidFill>
                    <a:srgbClr val="CC0099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371600" y="304800"/>
                  <a:ext cx="85344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371600" y="152400"/>
                  <a:ext cx="8534400" cy="1588"/>
                </a:xfrm>
                <a:prstGeom prst="line">
                  <a:avLst/>
                </a:prstGeom>
                <a:ln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21"/>
              <p:cNvGrpSpPr/>
              <p:nvPr/>
            </p:nvGrpSpPr>
            <p:grpSpPr>
              <a:xfrm rot="10800000">
                <a:off x="891540" y="5950374"/>
                <a:ext cx="9829800" cy="191241"/>
                <a:chOff x="1145217" y="1091103"/>
                <a:chExt cx="9022876" cy="191241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1145217" y="1187518"/>
                  <a:ext cx="9022876" cy="0"/>
                </a:xfrm>
                <a:prstGeom prst="straightConnector1">
                  <a:avLst/>
                </a:prstGeom>
                <a:ln>
                  <a:solidFill>
                    <a:srgbClr val="CC0099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360909" y="1280756"/>
                  <a:ext cx="8534399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360909" y="1091103"/>
                  <a:ext cx="8534399" cy="1588"/>
                </a:xfrm>
                <a:prstGeom prst="line">
                  <a:avLst/>
                </a:prstGeom>
                <a:ln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4" name="Picture 2" descr="C:\Users\Rafiq\Downloads\GFBF.jpg"/>
              <p:cNvPicPr>
                <a:picLocks noChangeAspect="1" noChangeArrowheads="1"/>
              </p:cNvPicPr>
              <p:nvPr/>
            </p:nvPicPr>
            <p:blipFill>
              <a:blip r:embed="rId2"/>
              <a:srcRect t="15468" r="1000" b="-7554"/>
              <a:stretch>
                <a:fillRect/>
              </a:stretch>
            </p:blipFill>
            <p:spPr bwMode="auto">
              <a:xfrm rot="5400000">
                <a:off x="-38100" y="38100"/>
                <a:ext cx="838200" cy="762000"/>
              </a:xfrm>
              <a:prstGeom prst="rect">
                <a:avLst/>
              </a:prstGeom>
              <a:noFill/>
            </p:spPr>
          </p:pic>
          <p:pic>
            <p:nvPicPr>
              <p:cNvPr id="15" name="Picture 2" descr="C:\Users\Rafiq\Downloads\GFBF.jpg"/>
              <p:cNvPicPr>
                <a:picLocks noChangeAspect="1" noChangeArrowheads="1"/>
              </p:cNvPicPr>
              <p:nvPr/>
            </p:nvPicPr>
            <p:blipFill>
              <a:blip r:embed="rId2"/>
              <a:srcRect t="15468" r="1000" b="-7554"/>
              <a:stretch>
                <a:fillRect/>
              </a:stretch>
            </p:blipFill>
            <p:spPr bwMode="auto">
              <a:xfrm>
                <a:off x="0" y="5638800"/>
                <a:ext cx="838200" cy="762000"/>
              </a:xfrm>
              <a:prstGeom prst="rect">
                <a:avLst/>
              </a:prstGeom>
              <a:noFill/>
            </p:spPr>
          </p:pic>
          <p:pic>
            <p:nvPicPr>
              <p:cNvPr id="16" name="Picture 2" descr="C:\Users\Rafiq\Downloads\GFBF.jpg"/>
              <p:cNvPicPr>
                <a:picLocks noChangeAspect="1" noChangeArrowheads="1"/>
              </p:cNvPicPr>
              <p:nvPr/>
            </p:nvPicPr>
            <p:blipFill>
              <a:blip r:embed="rId2"/>
              <a:srcRect t="15468" r="1000" b="-7554"/>
              <a:stretch>
                <a:fillRect/>
              </a:stretch>
            </p:blipFill>
            <p:spPr bwMode="auto">
              <a:xfrm rot="16200000">
                <a:off x="11087100" y="5600700"/>
                <a:ext cx="838200" cy="762000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C:\Users\Rafiq\Downloads\GFBF.jpg"/>
              <p:cNvPicPr>
                <a:picLocks noChangeAspect="1" noChangeArrowheads="1"/>
              </p:cNvPicPr>
              <p:nvPr/>
            </p:nvPicPr>
            <p:blipFill>
              <a:blip r:embed="rId2"/>
              <a:srcRect t="15468" r="1000" b="-7554"/>
              <a:stretch>
                <a:fillRect/>
              </a:stretch>
            </p:blipFill>
            <p:spPr bwMode="auto">
              <a:xfrm rot="10800000">
                <a:off x="11049000" y="0"/>
                <a:ext cx="838200" cy="762000"/>
              </a:xfrm>
              <a:prstGeom prst="rect">
                <a:avLst/>
              </a:prstGeom>
              <a:noFill/>
            </p:spPr>
          </p:pic>
          <p:grpSp>
            <p:nvGrpSpPr>
              <p:cNvPr id="18" name="Group 71"/>
              <p:cNvGrpSpPr/>
              <p:nvPr/>
            </p:nvGrpSpPr>
            <p:grpSpPr>
              <a:xfrm rot="5400000">
                <a:off x="8877247" y="3009882"/>
                <a:ext cx="5410200" cy="152436"/>
                <a:chOff x="914400" y="152400"/>
                <a:chExt cx="9372600" cy="153988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914400" y="228600"/>
                  <a:ext cx="9372600" cy="1588"/>
                </a:xfrm>
                <a:prstGeom prst="straightConnector1">
                  <a:avLst/>
                </a:prstGeom>
                <a:ln>
                  <a:solidFill>
                    <a:srgbClr val="CC0099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371600" y="304800"/>
                  <a:ext cx="85344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371600" y="152400"/>
                  <a:ext cx="8534400" cy="1588"/>
                </a:xfrm>
                <a:prstGeom prst="line">
                  <a:avLst/>
                </a:prstGeom>
                <a:ln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28"/>
            <p:cNvGrpSpPr/>
            <p:nvPr/>
          </p:nvGrpSpPr>
          <p:grpSpPr>
            <a:xfrm>
              <a:off x="914400" y="438150"/>
              <a:ext cx="7162800" cy="3029381"/>
              <a:chOff x="914400" y="438150"/>
              <a:chExt cx="7162800" cy="3029381"/>
            </a:xfrm>
          </p:grpSpPr>
          <p:sp>
            <p:nvSpPr>
              <p:cNvPr id="5" name="Flowchart: Alternate Process 4"/>
              <p:cNvSpPr/>
              <p:nvPr/>
            </p:nvSpPr>
            <p:spPr>
              <a:xfrm>
                <a:off x="2514600" y="438150"/>
                <a:ext cx="3810000" cy="533400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 prst="convex"/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dirty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chemeClr val="tx1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LEARNING OUTCOMES 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914400" y="1276350"/>
                <a:ext cx="5867400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By end of the lesson students will be able to---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600200" y="2038350"/>
                <a:ext cx="6477000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  <a:latin typeface="Bookman Old Style"/>
                    <a:cs typeface="Times New Roman" pitchFamily="18" charset="0"/>
                  </a:rPr>
                  <a:t>1.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carry out simple commands and instructions.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600200" y="2495550"/>
                <a:ext cx="6380593" cy="43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  <a:latin typeface="Bookman Old Style"/>
                    <a:cs typeface="Times New Roman" pitchFamily="18" charset="0"/>
                  </a:rPr>
                  <a:t>2.</a:t>
                </a:r>
                <a:r>
                  <a:rPr lang="en-US" sz="3200" dirty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Understand </a:t>
                </a:r>
                <a:r>
                  <a:rPr lang="en-US" sz="3200" dirty="0">
                    <a:ln w="1905"/>
                    <a:solidFill>
                      <a:srgbClr val="0000CC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the new words and meaning them.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00200" y="3028950"/>
                <a:ext cx="4833295" cy="43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  <a:latin typeface="Bookman Old Style"/>
                    <a:cs typeface="Times New Roman" pitchFamily="18" charset="0"/>
                  </a:rPr>
                  <a:t>3.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write answer the simple questions. </a:t>
                </a:r>
              </a:p>
            </p:txBody>
          </p:sp>
        </p:grpSp>
      </p:grpSp>
      <p:sp>
        <p:nvSpPr>
          <p:cNvPr id="31" name="Rectangle 30"/>
          <p:cNvSpPr/>
          <p:nvPr/>
        </p:nvSpPr>
        <p:spPr>
          <a:xfrm>
            <a:off x="2235201" y="4648201"/>
            <a:ext cx="6774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write a short and simple composition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50084714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3202" y="155392"/>
            <a:ext cx="11857317" cy="6702608"/>
            <a:chOff x="422910" y="478948"/>
            <a:chExt cx="11338560" cy="5957874"/>
          </a:xfrm>
          <a:blipFill>
            <a:blip r:embed="rId2"/>
            <a:tile tx="0" ty="0" sx="100000" sy="100000" flip="none" algn="tl"/>
          </a:blipFill>
        </p:grpSpPr>
        <p:pic>
          <p:nvPicPr>
            <p:cNvPr id="4" name="Picture 14" descr="C:\Users\Rafiq\Downloads\fdv.jpg"/>
            <p:cNvPicPr>
              <a:picLocks noChangeAspect="1" noChangeArrowheads="1"/>
            </p:cNvPicPr>
            <p:nvPr/>
          </p:nvPicPr>
          <p:blipFill>
            <a:blip r:embed="rId3" cstate="print"/>
            <a:srcRect l="1923" t="1461" r="11538" b="17610"/>
            <a:stretch>
              <a:fillRect/>
            </a:stretch>
          </p:blipFill>
          <p:spPr bwMode="auto">
            <a:xfrm>
              <a:off x="422910" y="498866"/>
              <a:ext cx="1068705" cy="977023"/>
            </a:xfrm>
            <a:prstGeom prst="rect">
              <a:avLst/>
            </a:prstGeom>
            <a:grpFill/>
          </p:spPr>
        </p:pic>
        <p:pic>
          <p:nvPicPr>
            <p:cNvPr id="5" name="Picture 14" descr="C:\Users\Rafiq\Downloads\fdv.jpg"/>
            <p:cNvPicPr>
              <a:picLocks noChangeAspect="1" noChangeArrowheads="1"/>
            </p:cNvPicPr>
            <p:nvPr/>
          </p:nvPicPr>
          <p:blipFill>
            <a:blip r:embed="rId4" cstate="print"/>
            <a:srcRect l="1923" t="1461" r="11538" b="17610"/>
            <a:stretch>
              <a:fillRect/>
            </a:stretch>
          </p:blipFill>
          <p:spPr bwMode="auto">
            <a:xfrm rot="5400000">
              <a:off x="10618470" y="478947"/>
              <a:ext cx="1143000" cy="1143001"/>
            </a:xfrm>
            <a:prstGeom prst="rect">
              <a:avLst/>
            </a:prstGeom>
            <a:grpFill/>
          </p:spPr>
        </p:pic>
        <p:pic>
          <p:nvPicPr>
            <p:cNvPr id="6" name="Picture 14" descr="C:\Users\Rafiq\Downloads\fdv.jpg"/>
            <p:cNvPicPr>
              <a:picLocks noChangeAspect="1" noChangeArrowheads="1"/>
            </p:cNvPicPr>
            <p:nvPr/>
          </p:nvPicPr>
          <p:blipFill>
            <a:blip r:embed="rId5" cstate="print"/>
            <a:srcRect l="1923" t="1461" r="11538" b="17610"/>
            <a:stretch>
              <a:fillRect/>
            </a:stretch>
          </p:blipFill>
          <p:spPr bwMode="auto">
            <a:xfrm rot="16200000">
              <a:off x="359817" y="5372740"/>
              <a:ext cx="1127177" cy="1000988"/>
            </a:xfrm>
            <a:prstGeom prst="rect">
              <a:avLst/>
            </a:prstGeom>
            <a:grpFill/>
          </p:spPr>
        </p:pic>
        <p:pic>
          <p:nvPicPr>
            <p:cNvPr id="7" name="Picture 14" descr="C:\Users\Rafiq\Downloads\fdv.jpg"/>
            <p:cNvPicPr>
              <a:picLocks noChangeAspect="1" noChangeArrowheads="1"/>
            </p:cNvPicPr>
            <p:nvPr/>
          </p:nvPicPr>
          <p:blipFill>
            <a:blip r:embed="rId6" cstate="print"/>
            <a:srcRect l="1923" t="1461" r="11538" b="17610"/>
            <a:stretch>
              <a:fillRect/>
            </a:stretch>
          </p:blipFill>
          <p:spPr bwMode="auto">
            <a:xfrm rot="10800000">
              <a:off x="10624185" y="5397178"/>
              <a:ext cx="1104623" cy="1039644"/>
            </a:xfrm>
            <a:prstGeom prst="rect">
              <a:avLst/>
            </a:prstGeom>
            <a:grpFill/>
          </p:spPr>
        </p:pic>
      </p:grpSp>
      <p:sp>
        <p:nvSpPr>
          <p:cNvPr id="8" name="TextBox 7"/>
          <p:cNvSpPr txBox="1"/>
          <p:nvPr/>
        </p:nvSpPr>
        <p:spPr>
          <a:xfrm>
            <a:off x="1422400" y="279401"/>
            <a:ext cx="9652000" cy="66678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Teacher’s loud reading and discuss the lesson</a:t>
            </a:r>
          </a:p>
        </p:txBody>
      </p:sp>
      <p:pic>
        <p:nvPicPr>
          <p:cNvPr id="9" name="Picture 2" descr="C:\Users\Rafiq\Desktop\pic\21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6422" y="1498601"/>
            <a:ext cx="5107577" cy="3105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454400" y="5257800"/>
            <a:ext cx="54864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Open you EFT book at page 26.</a:t>
            </a:r>
          </a:p>
        </p:txBody>
      </p:sp>
    </p:spTree>
    <p:extLst>
      <p:ext uri="{BB962C8B-B14F-4D97-AF65-F5344CB8AC3E}">
        <p14:creationId xmlns="" xmlns:p14="http://schemas.microsoft.com/office/powerpoint/2010/main" val="28155159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6406"/>
          <a:stretch>
            <a:fillRect/>
          </a:stretch>
        </p:blipFill>
        <p:spPr bwMode="auto">
          <a:xfrm>
            <a:off x="4267200" y="4038600"/>
            <a:ext cx="3098800" cy="20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ounded Rectangular Callout 10"/>
          <p:cNvSpPr/>
          <p:nvPr/>
        </p:nvSpPr>
        <p:spPr>
          <a:xfrm>
            <a:off x="914400" y="1600200"/>
            <a:ext cx="3962400" cy="1625600"/>
          </a:xfrm>
          <a:prstGeom prst="wedgeRoundRectCallout">
            <a:avLst>
              <a:gd name="adj1" fmla="val 39551"/>
              <a:gd name="adj2" fmla="val 8762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37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</a:t>
            </a:r>
            <a:r>
              <a:rPr lang="en-US" sz="37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you doing, </a:t>
            </a:r>
            <a:r>
              <a:rPr lang="en-US" sz="3733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Nasreen</a:t>
            </a:r>
            <a:r>
              <a:rPr lang="en-US" sz="37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502400" y="584200"/>
            <a:ext cx="5283200" cy="2540000"/>
          </a:xfrm>
          <a:prstGeom prst="wedgeRoundRectCallout">
            <a:avLst>
              <a:gd name="adj1" fmla="val -38070"/>
              <a:gd name="adj2" fmla="val 7800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am putting some chocolate on my ice-cream. Ice-cream is delicious with chocolate.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6070601"/>
            <a:ext cx="1016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Sima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2800" y="6070601"/>
            <a:ext cx="13208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Nasreen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41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b="6406"/>
          <a:stretch>
            <a:fillRect/>
          </a:stretch>
        </p:blipFill>
        <p:spPr bwMode="auto">
          <a:xfrm>
            <a:off x="4267200" y="4038600"/>
            <a:ext cx="3098800" cy="20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4673601" y="6070601"/>
            <a:ext cx="81624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Sima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4401" y="6070601"/>
            <a:ext cx="119295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Nasreen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04800" y="685800"/>
            <a:ext cx="4775200" cy="2336800"/>
          </a:xfrm>
          <a:prstGeom prst="wedgeRoundRectCallout">
            <a:avLst>
              <a:gd name="adj1" fmla="val 39445"/>
              <a:gd name="adj2" fmla="val 8673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Well, it looks good, but you shouldn’t eat a lot of chocolate or ice-cream.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213600" y="685800"/>
            <a:ext cx="4064000" cy="2336800"/>
          </a:xfrm>
          <a:prstGeom prst="wedgeRoundRectCallout">
            <a:avLst>
              <a:gd name="adj1" fmla="val -50245"/>
              <a:gd name="adj2" fmla="val 8909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course! I don’t eat them regularly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06108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/>
          <p:cNvSpPr txBox="1"/>
          <p:nvPr/>
        </p:nvSpPr>
        <p:spPr>
          <a:xfrm>
            <a:off x="406400" y="1193800"/>
            <a:ext cx="87376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Let’s find out the new words and meaning them.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2209800"/>
            <a:ext cx="18288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Delicious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4800" y="3835400"/>
            <a:ext cx="14224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Putting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1600" y="5562600"/>
            <a:ext cx="16256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Weather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4800" y="2209800"/>
            <a:ext cx="12192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Tasty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4800" y="3733800"/>
            <a:ext cx="15240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Placing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4800" y="5562600"/>
            <a:ext cx="16256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Climate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70400" y="381001"/>
            <a:ext cx="3657600" cy="6667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Individual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33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work</a:t>
            </a:r>
          </a:p>
        </p:txBody>
      </p:sp>
      <p:pic>
        <p:nvPicPr>
          <p:cNvPr id="1026" name="Picture 2" descr="C:\Users\Rafiq\Downloads\fgsghethy.jpg"/>
          <p:cNvPicPr>
            <a:picLocks noChangeAspect="1" noChangeArrowheads="1"/>
          </p:cNvPicPr>
          <p:nvPr/>
        </p:nvPicPr>
        <p:blipFill>
          <a:blip r:embed="rId2"/>
          <a:srcRect b="10112"/>
          <a:stretch>
            <a:fillRect/>
          </a:stretch>
        </p:blipFill>
        <p:spPr bwMode="auto">
          <a:xfrm>
            <a:off x="5277394" y="3530600"/>
            <a:ext cx="2037806" cy="1188720"/>
          </a:xfrm>
          <a:prstGeom prst="rect">
            <a:avLst/>
          </a:prstGeom>
          <a:noFill/>
        </p:spPr>
      </p:pic>
      <p:pic>
        <p:nvPicPr>
          <p:cNvPr id="1027" name="Picture 3" descr="C:\Users\Rafiq\Downloads\7u46u4.jpg"/>
          <p:cNvPicPr>
            <a:picLocks noChangeAspect="1" noChangeArrowheads="1"/>
          </p:cNvPicPr>
          <p:nvPr/>
        </p:nvPicPr>
        <p:blipFill>
          <a:blip r:embed="rId3"/>
          <a:srcRect b="8333"/>
          <a:stretch>
            <a:fillRect/>
          </a:stretch>
        </p:blipFill>
        <p:spPr bwMode="auto">
          <a:xfrm>
            <a:off x="5172890" y="5156200"/>
            <a:ext cx="2142309" cy="1071155"/>
          </a:xfrm>
          <a:prstGeom prst="rect">
            <a:avLst/>
          </a:prstGeom>
          <a:noFill/>
        </p:spPr>
      </p:pic>
      <p:pic>
        <p:nvPicPr>
          <p:cNvPr id="1028" name="Picture 4" descr="C:\Users\Rafiq\Downloads\gtrg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4331" y="1803401"/>
            <a:ext cx="2025468" cy="1262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49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425</Words>
  <Application>Microsoft Office PowerPoint</Application>
  <PresentationFormat>Custom</PresentationFormat>
  <Paragraphs>76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</cp:revision>
  <dcterms:created xsi:type="dcterms:W3CDTF">2019-12-09T08:40:22Z</dcterms:created>
  <dcterms:modified xsi:type="dcterms:W3CDTF">2020-02-18T06:48:43Z</dcterms:modified>
</cp:coreProperties>
</file>