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56" y="66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7E0AC8-E199-4BD8-A908-54168394E136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1E0588-B332-4C55-B565-2FBF21752A92}">
      <dgm:prSet phldrT="[Text]" custT="1"/>
      <dgm:spPr>
        <a:solidFill>
          <a:srgbClr val="00B050"/>
        </a:solidFill>
      </dgm:spPr>
      <dgm:t>
        <a:bodyPr/>
        <a:lstStyle/>
        <a:p>
          <a:pPr algn="l"/>
          <a:r>
            <a:rPr lang="ar-SA" sz="3200" b="1" dirty="0" smtClean="0">
              <a:solidFill>
                <a:srgbClr val="FFFF00"/>
              </a:solidFill>
              <a:latin typeface="NikoshBAN" panose="02000000000000000000" pitchFamily="2" charset="0"/>
            </a:rPr>
            <a:t>صرف </a:t>
          </a:r>
          <a:r>
            <a:rPr lang="en-US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বিশেষজ্ঞগণ</a:t>
          </a:r>
          <a:r>
            <a:rPr lang="en-US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কারণে</a:t>
          </a:r>
          <a:r>
            <a:rPr lang="bn-BD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r-SA" sz="3200" b="1" dirty="0" smtClean="0">
              <a:solidFill>
                <a:srgbClr val="FFFF00"/>
              </a:solidFill>
              <a:latin typeface="NikoshBAN" panose="02000000000000000000" pitchFamily="2" charset="0"/>
            </a:rPr>
            <a:t>فعل</a:t>
          </a:r>
          <a:r>
            <a:rPr lang="bn-BD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শব্দটিকে</a:t>
          </a:r>
          <a:r>
            <a:rPr lang="en-US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r-SA" sz="3200" b="1" dirty="0" smtClean="0">
              <a:solidFill>
                <a:srgbClr val="FFFF00"/>
              </a:solidFill>
              <a:latin typeface="NikoshBAN" panose="02000000000000000000" pitchFamily="2" charset="0"/>
            </a:rPr>
            <a:t> صرفى</a:t>
          </a:r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ওজনের</a:t>
          </a:r>
          <a:r>
            <a:rPr lang="en-US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করেছেন</a:t>
          </a:r>
          <a:r>
            <a:rPr lang="en-US" sz="3200" b="1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0A4F36C-CCBD-42F4-9556-F0DDDA1C17A9}" type="parTrans" cxnId="{93C0599D-F6CE-41DB-81DC-25BEAE17DF4B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9A99C6E-6EFE-47D6-A34E-B1DC7D0E660B}" type="sibTrans" cxnId="{93C0599D-F6CE-41DB-81DC-25BEAE17DF4B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86A048-6A98-40D4-A5A2-7CFC9907B79F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ar-SA" sz="3200" dirty="0" smtClean="0">
              <a:solidFill>
                <a:srgbClr val="C00000"/>
              </a:solidFill>
              <a:latin typeface="NikoshBAN" panose="02000000000000000000" pitchFamily="2" charset="0"/>
            </a:rPr>
            <a:t>فعل</a:t>
          </a:r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শব্দটি ৩ হরফবিশিষ্ট । কেননা আরবি ভাষার </a:t>
          </a:r>
          <a:r>
            <a:rPr lang="bn-BD" sz="320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শব্দসমূহ অধিকাংশ ৩ </a:t>
          </a:r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হরফ বিশিষ্ট হয়ে থাকে। 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3FDB530-C2AC-4DCD-AA1A-908180460B5A}" type="parTrans" cxnId="{8F00C767-A61F-4F73-9BD9-A0FDFB17540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FF77AA-AD01-47C5-AD08-7457A8E7740C}" type="sibTrans" cxnId="{8F00C767-A61F-4F73-9BD9-A0FDFB17540E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30DE4A9-A908-41E9-B148-D869A7911204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ar-SA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rPr>
            <a:t>فعل</a:t>
          </a:r>
          <a:r>
            <a:rPr lang="bn-BD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শব্দটি ব্যাপক অর্থ সম্পন্ন। কেননা প্রত্যেক ক্রিয়ায় </a:t>
          </a:r>
          <a:r>
            <a:rPr lang="ar-SA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rPr>
            <a:t>فعل</a:t>
          </a:r>
          <a:r>
            <a:rPr lang="bn-BD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এর অর্থ বহন করে।</a:t>
          </a:r>
          <a:endParaRPr lang="en-US" sz="3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38AC428-A502-4D9B-B1DF-6B0527E580F5}" type="parTrans" cxnId="{321CB47B-FFA0-4B41-B2BE-BF48DBC1E87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74B86F9-54A5-40B4-A8C5-40AA16DC9291}" type="sibTrans" cxnId="{321CB47B-FFA0-4B41-B2BE-BF48DBC1E870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2542392-A5B1-429F-80CC-B5797250BE1F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ar-SA" sz="3200" dirty="0" smtClean="0">
              <a:solidFill>
                <a:srgbClr val="C00000"/>
              </a:solidFill>
              <a:latin typeface="NikoshBAN" panose="02000000000000000000" pitchFamily="2" charset="0"/>
            </a:rPr>
            <a:t>فعل</a:t>
          </a:r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এর হরফগুলো সহীহ। এতে বিলুপ্ত হয় এমন </a:t>
          </a:r>
          <a:r>
            <a:rPr lang="ar-SA" sz="3200" dirty="0" smtClean="0">
              <a:solidFill>
                <a:srgbClr val="C00000"/>
              </a:solidFill>
              <a:latin typeface="NikoshBAN" panose="02000000000000000000" pitchFamily="2" charset="0"/>
            </a:rPr>
            <a:t> حرف علة</a:t>
          </a:r>
          <a:r>
            <a:rPr lang="bn-BD" sz="3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নাই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B84F3FB-D924-4D2B-8E51-4494D2C78827}" type="parTrans" cxnId="{B2B2E626-AEC5-4765-BD32-6D03BFDCAFA3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CC95ED7-4FEC-40B9-89B3-BD820A45A664}" type="sibTrans" cxnId="{B2B2E626-AEC5-4765-BD32-6D03BFDCAFA3}">
      <dgm:prSet/>
      <dgm:spPr/>
      <dgm:t>
        <a:bodyPr/>
        <a:lstStyle/>
        <a:p>
          <a:endParaRPr lang="en-US" sz="320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0B1218F-6BF6-4E1E-ABD5-739CD8BFD71C}" type="pres">
      <dgm:prSet presAssocID="{FC7E0AC8-E199-4BD8-A908-54168394E1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AE6DDE7-C332-4CF0-AAC8-2D5C04525AAA}" type="pres">
      <dgm:prSet presAssocID="{B51E0588-B332-4C55-B565-2FBF21752A92}" presName="hierRoot1" presStyleCnt="0">
        <dgm:presLayoutVars>
          <dgm:hierBranch val="init"/>
        </dgm:presLayoutVars>
      </dgm:prSet>
      <dgm:spPr/>
    </dgm:pt>
    <dgm:pt modelId="{878DA4E7-4F8E-48FD-87E2-BDE517AD0F23}" type="pres">
      <dgm:prSet presAssocID="{B51E0588-B332-4C55-B565-2FBF21752A92}" presName="rootComposite1" presStyleCnt="0"/>
      <dgm:spPr/>
    </dgm:pt>
    <dgm:pt modelId="{6303A68C-235F-4083-9031-65BF996C6FED}" type="pres">
      <dgm:prSet presAssocID="{B51E0588-B332-4C55-B565-2FBF21752A92}" presName="rootText1" presStyleLbl="node0" presStyleIdx="0" presStyleCnt="1" custScaleX="92017" custScaleY="119760" custLinFactNeighborX="1158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ABEB84B-CFC8-4ED6-8D80-380205F4A6F2}" type="pres">
      <dgm:prSet presAssocID="{B51E0588-B332-4C55-B565-2FBF21752A9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070FA30-9D28-4291-A73E-C27626CFE5BE}" type="pres">
      <dgm:prSet presAssocID="{B51E0588-B332-4C55-B565-2FBF21752A92}" presName="hierChild2" presStyleCnt="0"/>
      <dgm:spPr/>
    </dgm:pt>
    <dgm:pt modelId="{5515E0FE-3AD6-4D68-AC27-9767DC7F10EE}" type="pres">
      <dgm:prSet presAssocID="{53FDB530-C2AC-4DCD-AA1A-908180460B5A}" presName="Name64" presStyleLbl="parChTrans1D2" presStyleIdx="0" presStyleCnt="3"/>
      <dgm:spPr/>
      <dgm:t>
        <a:bodyPr/>
        <a:lstStyle/>
        <a:p>
          <a:endParaRPr lang="en-US"/>
        </a:p>
      </dgm:t>
    </dgm:pt>
    <dgm:pt modelId="{EE595E43-7805-465C-9F0F-7F1234278E4B}" type="pres">
      <dgm:prSet presAssocID="{5186A048-6A98-40D4-A5A2-7CFC9907B79F}" presName="hierRoot2" presStyleCnt="0">
        <dgm:presLayoutVars>
          <dgm:hierBranch val="init"/>
        </dgm:presLayoutVars>
      </dgm:prSet>
      <dgm:spPr/>
    </dgm:pt>
    <dgm:pt modelId="{8E9ED5BD-4974-4282-9DDD-2D35DC22E0AA}" type="pres">
      <dgm:prSet presAssocID="{5186A048-6A98-40D4-A5A2-7CFC9907B79F}" presName="rootComposite" presStyleCnt="0"/>
      <dgm:spPr/>
    </dgm:pt>
    <dgm:pt modelId="{66492686-A03F-4676-A99E-1C21DB726778}" type="pres">
      <dgm:prSet presAssocID="{5186A048-6A98-40D4-A5A2-7CFC9907B79F}" presName="rootText" presStyleLbl="node2" presStyleIdx="0" presStyleCnt="3" custScaleX="97803" custLinFactNeighborX="-275" custLinFactNeighborY="103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2E568F-CF84-46A9-A3B9-FA27238F2C64}" type="pres">
      <dgm:prSet presAssocID="{5186A048-6A98-40D4-A5A2-7CFC9907B79F}" presName="rootConnector" presStyleLbl="node2" presStyleIdx="0" presStyleCnt="3"/>
      <dgm:spPr/>
      <dgm:t>
        <a:bodyPr/>
        <a:lstStyle/>
        <a:p>
          <a:endParaRPr lang="en-US"/>
        </a:p>
      </dgm:t>
    </dgm:pt>
    <dgm:pt modelId="{C5265797-8FEC-4F81-B53C-1014A0DF1852}" type="pres">
      <dgm:prSet presAssocID="{5186A048-6A98-40D4-A5A2-7CFC9907B79F}" presName="hierChild4" presStyleCnt="0"/>
      <dgm:spPr/>
    </dgm:pt>
    <dgm:pt modelId="{7612D461-0764-441D-A12C-44D64D169123}" type="pres">
      <dgm:prSet presAssocID="{5186A048-6A98-40D4-A5A2-7CFC9907B79F}" presName="hierChild5" presStyleCnt="0"/>
      <dgm:spPr/>
    </dgm:pt>
    <dgm:pt modelId="{146BD366-F893-44BE-8CD1-9AAA6E7505DF}" type="pres">
      <dgm:prSet presAssocID="{D38AC428-A502-4D9B-B1DF-6B0527E580F5}" presName="Name64" presStyleLbl="parChTrans1D2" presStyleIdx="1" presStyleCnt="3"/>
      <dgm:spPr/>
      <dgm:t>
        <a:bodyPr/>
        <a:lstStyle/>
        <a:p>
          <a:endParaRPr lang="en-US"/>
        </a:p>
      </dgm:t>
    </dgm:pt>
    <dgm:pt modelId="{DAF4F3E7-58E9-424E-AE76-9C58E3BA774E}" type="pres">
      <dgm:prSet presAssocID="{630DE4A9-A908-41E9-B148-D869A7911204}" presName="hierRoot2" presStyleCnt="0">
        <dgm:presLayoutVars>
          <dgm:hierBranch val="init"/>
        </dgm:presLayoutVars>
      </dgm:prSet>
      <dgm:spPr/>
    </dgm:pt>
    <dgm:pt modelId="{27E1BFC3-6B07-4F1A-B5AD-EC1C17F5A825}" type="pres">
      <dgm:prSet presAssocID="{630DE4A9-A908-41E9-B148-D869A7911204}" presName="rootComposite" presStyleCnt="0"/>
      <dgm:spPr/>
    </dgm:pt>
    <dgm:pt modelId="{59B8FEF6-3EE5-48BA-9FE0-61FFF8E40E3C}" type="pres">
      <dgm:prSet presAssocID="{630DE4A9-A908-41E9-B148-D869A7911204}" presName="rootText" presStyleLbl="node2" presStyleIdx="1" presStyleCnt="3" custLinFactNeighborX="-8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47A014-17EF-424B-9DBE-7A3AF8854D66}" type="pres">
      <dgm:prSet presAssocID="{630DE4A9-A908-41E9-B148-D869A7911204}" presName="rootConnector" presStyleLbl="node2" presStyleIdx="1" presStyleCnt="3"/>
      <dgm:spPr/>
      <dgm:t>
        <a:bodyPr/>
        <a:lstStyle/>
        <a:p>
          <a:endParaRPr lang="en-US"/>
        </a:p>
      </dgm:t>
    </dgm:pt>
    <dgm:pt modelId="{18FA15C5-49D5-4AAE-9D2A-F8511100EAAF}" type="pres">
      <dgm:prSet presAssocID="{630DE4A9-A908-41E9-B148-D869A7911204}" presName="hierChild4" presStyleCnt="0"/>
      <dgm:spPr/>
    </dgm:pt>
    <dgm:pt modelId="{F8B63EC8-E6C3-4985-B2A5-FB621AB851AC}" type="pres">
      <dgm:prSet presAssocID="{630DE4A9-A908-41E9-B148-D869A7911204}" presName="hierChild5" presStyleCnt="0"/>
      <dgm:spPr/>
    </dgm:pt>
    <dgm:pt modelId="{E7FDA3D2-207E-40A4-86E6-A2D0226B1CC9}" type="pres">
      <dgm:prSet presAssocID="{7B84F3FB-D924-4D2B-8E51-4494D2C78827}" presName="Name64" presStyleLbl="parChTrans1D2" presStyleIdx="2" presStyleCnt="3"/>
      <dgm:spPr/>
      <dgm:t>
        <a:bodyPr/>
        <a:lstStyle/>
        <a:p>
          <a:endParaRPr lang="en-US"/>
        </a:p>
      </dgm:t>
    </dgm:pt>
    <dgm:pt modelId="{1AC5CA21-0DD6-4FB3-8DBE-86BB446F2CB7}" type="pres">
      <dgm:prSet presAssocID="{92542392-A5B1-429F-80CC-B5797250BE1F}" presName="hierRoot2" presStyleCnt="0">
        <dgm:presLayoutVars>
          <dgm:hierBranch val="init"/>
        </dgm:presLayoutVars>
      </dgm:prSet>
      <dgm:spPr/>
    </dgm:pt>
    <dgm:pt modelId="{9B742F43-B4D2-4184-817F-ED85F65FF098}" type="pres">
      <dgm:prSet presAssocID="{92542392-A5B1-429F-80CC-B5797250BE1F}" presName="rootComposite" presStyleCnt="0"/>
      <dgm:spPr/>
    </dgm:pt>
    <dgm:pt modelId="{7221D3A0-ACF5-40B1-BEF7-1B542E11633B}" type="pres">
      <dgm:prSet presAssocID="{92542392-A5B1-429F-80CC-B5797250BE1F}" presName="rootText" presStyleLbl="node2" presStyleIdx="2" presStyleCnt="3" custLinFactNeighborY="-1530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2B3B99-DB15-49EB-98AE-BD1DBACF2637}" type="pres">
      <dgm:prSet presAssocID="{92542392-A5B1-429F-80CC-B5797250BE1F}" presName="rootConnector" presStyleLbl="node2" presStyleIdx="2" presStyleCnt="3"/>
      <dgm:spPr/>
      <dgm:t>
        <a:bodyPr/>
        <a:lstStyle/>
        <a:p>
          <a:endParaRPr lang="en-US"/>
        </a:p>
      </dgm:t>
    </dgm:pt>
    <dgm:pt modelId="{A54C7FC4-1A5E-4438-839C-42D1F951138D}" type="pres">
      <dgm:prSet presAssocID="{92542392-A5B1-429F-80CC-B5797250BE1F}" presName="hierChild4" presStyleCnt="0"/>
      <dgm:spPr/>
    </dgm:pt>
    <dgm:pt modelId="{4053F135-850D-4D7E-A24B-FBB25F7F85FC}" type="pres">
      <dgm:prSet presAssocID="{92542392-A5B1-429F-80CC-B5797250BE1F}" presName="hierChild5" presStyleCnt="0"/>
      <dgm:spPr/>
    </dgm:pt>
    <dgm:pt modelId="{85CE1127-B4B2-406F-933B-5887F4F4E4C3}" type="pres">
      <dgm:prSet presAssocID="{B51E0588-B332-4C55-B565-2FBF21752A92}" presName="hierChild3" presStyleCnt="0"/>
      <dgm:spPr/>
    </dgm:pt>
  </dgm:ptLst>
  <dgm:cxnLst>
    <dgm:cxn modelId="{93C0599D-F6CE-41DB-81DC-25BEAE17DF4B}" srcId="{FC7E0AC8-E199-4BD8-A908-54168394E136}" destId="{B51E0588-B332-4C55-B565-2FBF21752A92}" srcOrd="0" destOrd="0" parTransId="{20A4F36C-CCBD-42F4-9556-F0DDDA1C17A9}" sibTransId="{39A99C6E-6EFE-47D6-A34E-B1DC7D0E660B}"/>
    <dgm:cxn modelId="{D0F74863-1F69-4ED2-93F2-134B11B74653}" type="presOf" srcId="{D38AC428-A502-4D9B-B1DF-6B0527E580F5}" destId="{146BD366-F893-44BE-8CD1-9AAA6E7505DF}" srcOrd="0" destOrd="0" presId="urn:microsoft.com/office/officeart/2009/3/layout/HorizontalOrganizationChart"/>
    <dgm:cxn modelId="{998E7E3C-83FD-44D5-9347-B9E51B6C7F0E}" type="presOf" srcId="{92542392-A5B1-429F-80CC-B5797250BE1F}" destId="{7A2B3B99-DB15-49EB-98AE-BD1DBACF2637}" srcOrd="1" destOrd="0" presId="urn:microsoft.com/office/officeart/2009/3/layout/HorizontalOrganizationChart"/>
    <dgm:cxn modelId="{51736AF3-8290-4B55-AA67-14F2CAACAECC}" type="presOf" srcId="{53FDB530-C2AC-4DCD-AA1A-908180460B5A}" destId="{5515E0FE-3AD6-4D68-AC27-9767DC7F10EE}" srcOrd="0" destOrd="0" presId="urn:microsoft.com/office/officeart/2009/3/layout/HorizontalOrganizationChart"/>
    <dgm:cxn modelId="{28527A7C-32D7-4A58-B3A0-6BE83F68DF33}" type="presOf" srcId="{630DE4A9-A908-41E9-B148-D869A7911204}" destId="{AD47A014-17EF-424B-9DBE-7A3AF8854D66}" srcOrd="1" destOrd="0" presId="urn:microsoft.com/office/officeart/2009/3/layout/HorizontalOrganizationChart"/>
    <dgm:cxn modelId="{182A3FA8-5128-498F-8836-11FBF3FE5706}" type="presOf" srcId="{630DE4A9-A908-41E9-B148-D869A7911204}" destId="{59B8FEF6-3EE5-48BA-9FE0-61FFF8E40E3C}" srcOrd="0" destOrd="0" presId="urn:microsoft.com/office/officeart/2009/3/layout/HorizontalOrganizationChart"/>
    <dgm:cxn modelId="{9E564D12-3158-40C5-A719-2A391F600037}" type="presOf" srcId="{FC7E0AC8-E199-4BD8-A908-54168394E136}" destId="{70B1218F-6BF6-4E1E-ABD5-739CD8BFD71C}" srcOrd="0" destOrd="0" presId="urn:microsoft.com/office/officeart/2009/3/layout/HorizontalOrganizationChart"/>
    <dgm:cxn modelId="{7B950750-9312-4084-AB5E-8D42A5D512C0}" type="presOf" srcId="{5186A048-6A98-40D4-A5A2-7CFC9907B79F}" destId="{332E568F-CF84-46A9-A3B9-FA27238F2C64}" srcOrd="1" destOrd="0" presId="urn:microsoft.com/office/officeart/2009/3/layout/HorizontalOrganizationChart"/>
    <dgm:cxn modelId="{8F00C767-A61F-4F73-9BD9-A0FDFB17540E}" srcId="{B51E0588-B332-4C55-B565-2FBF21752A92}" destId="{5186A048-6A98-40D4-A5A2-7CFC9907B79F}" srcOrd="0" destOrd="0" parTransId="{53FDB530-C2AC-4DCD-AA1A-908180460B5A}" sibTransId="{B2FF77AA-AD01-47C5-AD08-7457A8E7740C}"/>
    <dgm:cxn modelId="{10EC80C3-AC2F-4BCC-A882-A31E984E72B4}" type="presOf" srcId="{B51E0588-B332-4C55-B565-2FBF21752A92}" destId="{EABEB84B-CFC8-4ED6-8D80-380205F4A6F2}" srcOrd="1" destOrd="0" presId="urn:microsoft.com/office/officeart/2009/3/layout/HorizontalOrganizationChart"/>
    <dgm:cxn modelId="{B2B2E626-AEC5-4765-BD32-6D03BFDCAFA3}" srcId="{B51E0588-B332-4C55-B565-2FBF21752A92}" destId="{92542392-A5B1-429F-80CC-B5797250BE1F}" srcOrd="2" destOrd="0" parTransId="{7B84F3FB-D924-4D2B-8E51-4494D2C78827}" sibTransId="{5CC95ED7-4FEC-40B9-89B3-BD820A45A664}"/>
    <dgm:cxn modelId="{789A21B4-69DA-4572-81BE-129BBA578CB7}" type="presOf" srcId="{7B84F3FB-D924-4D2B-8E51-4494D2C78827}" destId="{E7FDA3D2-207E-40A4-86E6-A2D0226B1CC9}" srcOrd="0" destOrd="0" presId="urn:microsoft.com/office/officeart/2009/3/layout/HorizontalOrganizationChart"/>
    <dgm:cxn modelId="{321CB47B-FFA0-4B41-B2BE-BF48DBC1E870}" srcId="{B51E0588-B332-4C55-B565-2FBF21752A92}" destId="{630DE4A9-A908-41E9-B148-D869A7911204}" srcOrd="1" destOrd="0" parTransId="{D38AC428-A502-4D9B-B1DF-6B0527E580F5}" sibTransId="{A74B86F9-54A5-40B4-A8C5-40AA16DC9291}"/>
    <dgm:cxn modelId="{33AAD2B8-D9E8-44E4-930F-F51ED47F6EA0}" type="presOf" srcId="{B51E0588-B332-4C55-B565-2FBF21752A92}" destId="{6303A68C-235F-4083-9031-65BF996C6FED}" srcOrd="0" destOrd="0" presId="urn:microsoft.com/office/officeart/2009/3/layout/HorizontalOrganizationChart"/>
    <dgm:cxn modelId="{1F3E919E-1D8E-41CA-A2E9-20008C77BD36}" type="presOf" srcId="{5186A048-6A98-40D4-A5A2-7CFC9907B79F}" destId="{66492686-A03F-4676-A99E-1C21DB726778}" srcOrd="0" destOrd="0" presId="urn:microsoft.com/office/officeart/2009/3/layout/HorizontalOrganizationChart"/>
    <dgm:cxn modelId="{E934B882-071B-41C9-9F35-ED019ECA1DF7}" type="presOf" srcId="{92542392-A5B1-429F-80CC-B5797250BE1F}" destId="{7221D3A0-ACF5-40B1-BEF7-1B542E11633B}" srcOrd="0" destOrd="0" presId="urn:microsoft.com/office/officeart/2009/3/layout/HorizontalOrganizationChart"/>
    <dgm:cxn modelId="{DF93CDEC-B5B1-46A7-9F01-76B448BDC47F}" type="presParOf" srcId="{70B1218F-6BF6-4E1E-ABD5-739CD8BFD71C}" destId="{1AE6DDE7-C332-4CF0-AAC8-2D5C04525AAA}" srcOrd="0" destOrd="0" presId="urn:microsoft.com/office/officeart/2009/3/layout/HorizontalOrganizationChart"/>
    <dgm:cxn modelId="{BD1E7BF7-A422-4C80-87F7-D8B86E4B3668}" type="presParOf" srcId="{1AE6DDE7-C332-4CF0-AAC8-2D5C04525AAA}" destId="{878DA4E7-4F8E-48FD-87E2-BDE517AD0F23}" srcOrd="0" destOrd="0" presId="urn:microsoft.com/office/officeart/2009/3/layout/HorizontalOrganizationChart"/>
    <dgm:cxn modelId="{854203D1-BDB5-491B-BED6-2AAAA1EB57C2}" type="presParOf" srcId="{878DA4E7-4F8E-48FD-87E2-BDE517AD0F23}" destId="{6303A68C-235F-4083-9031-65BF996C6FED}" srcOrd="0" destOrd="0" presId="urn:microsoft.com/office/officeart/2009/3/layout/HorizontalOrganizationChart"/>
    <dgm:cxn modelId="{A59B7834-F308-485C-BA23-923F3FF32805}" type="presParOf" srcId="{878DA4E7-4F8E-48FD-87E2-BDE517AD0F23}" destId="{EABEB84B-CFC8-4ED6-8D80-380205F4A6F2}" srcOrd="1" destOrd="0" presId="urn:microsoft.com/office/officeart/2009/3/layout/HorizontalOrganizationChart"/>
    <dgm:cxn modelId="{97EDC4C0-616F-4408-97AF-F9BA99C9955F}" type="presParOf" srcId="{1AE6DDE7-C332-4CF0-AAC8-2D5C04525AAA}" destId="{6070FA30-9D28-4291-A73E-C27626CFE5BE}" srcOrd="1" destOrd="0" presId="urn:microsoft.com/office/officeart/2009/3/layout/HorizontalOrganizationChart"/>
    <dgm:cxn modelId="{ED2FAF3C-4AC6-49BF-AB0D-D5A578C0D602}" type="presParOf" srcId="{6070FA30-9D28-4291-A73E-C27626CFE5BE}" destId="{5515E0FE-3AD6-4D68-AC27-9767DC7F10EE}" srcOrd="0" destOrd="0" presId="urn:microsoft.com/office/officeart/2009/3/layout/HorizontalOrganizationChart"/>
    <dgm:cxn modelId="{68F9800A-303D-43D0-91B9-A7402DB8A5D5}" type="presParOf" srcId="{6070FA30-9D28-4291-A73E-C27626CFE5BE}" destId="{EE595E43-7805-465C-9F0F-7F1234278E4B}" srcOrd="1" destOrd="0" presId="urn:microsoft.com/office/officeart/2009/3/layout/HorizontalOrganizationChart"/>
    <dgm:cxn modelId="{207B9FD1-1729-43CF-934F-A1D865AEE227}" type="presParOf" srcId="{EE595E43-7805-465C-9F0F-7F1234278E4B}" destId="{8E9ED5BD-4974-4282-9DDD-2D35DC22E0AA}" srcOrd="0" destOrd="0" presId="urn:microsoft.com/office/officeart/2009/3/layout/HorizontalOrganizationChart"/>
    <dgm:cxn modelId="{A9C71F12-FA59-42B2-9C67-C23E0027DFB1}" type="presParOf" srcId="{8E9ED5BD-4974-4282-9DDD-2D35DC22E0AA}" destId="{66492686-A03F-4676-A99E-1C21DB726778}" srcOrd="0" destOrd="0" presId="urn:microsoft.com/office/officeart/2009/3/layout/HorizontalOrganizationChart"/>
    <dgm:cxn modelId="{7C2BAAC0-957E-46B6-8B6A-F13EA41BC2B4}" type="presParOf" srcId="{8E9ED5BD-4974-4282-9DDD-2D35DC22E0AA}" destId="{332E568F-CF84-46A9-A3B9-FA27238F2C64}" srcOrd="1" destOrd="0" presId="urn:microsoft.com/office/officeart/2009/3/layout/HorizontalOrganizationChart"/>
    <dgm:cxn modelId="{30E9E9B6-98C2-4BEC-9CB3-6F39C92512F6}" type="presParOf" srcId="{EE595E43-7805-465C-9F0F-7F1234278E4B}" destId="{C5265797-8FEC-4F81-B53C-1014A0DF1852}" srcOrd="1" destOrd="0" presId="urn:microsoft.com/office/officeart/2009/3/layout/HorizontalOrganizationChart"/>
    <dgm:cxn modelId="{8C49EDCC-9060-4A68-BC25-05CE3CE4B0FC}" type="presParOf" srcId="{EE595E43-7805-465C-9F0F-7F1234278E4B}" destId="{7612D461-0764-441D-A12C-44D64D169123}" srcOrd="2" destOrd="0" presId="urn:microsoft.com/office/officeart/2009/3/layout/HorizontalOrganizationChart"/>
    <dgm:cxn modelId="{96A3A2EE-A597-4A1E-8116-E542ACE5B08B}" type="presParOf" srcId="{6070FA30-9D28-4291-A73E-C27626CFE5BE}" destId="{146BD366-F893-44BE-8CD1-9AAA6E7505DF}" srcOrd="2" destOrd="0" presId="urn:microsoft.com/office/officeart/2009/3/layout/HorizontalOrganizationChart"/>
    <dgm:cxn modelId="{19E5C512-D535-470D-A91F-9E74BCC15928}" type="presParOf" srcId="{6070FA30-9D28-4291-A73E-C27626CFE5BE}" destId="{DAF4F3E7-58E9-424E-AE76-9C58E3BA774E}" srcOrd="3" destOrd="0" presId="urn:microsoft.com/office/officeart/2009/3/layout/HorizontalOrganizationChart"/>
    <dgm:cxn modelId="{71C2EAED-675D-4F12-8838-1D33FD1C4CA3}" type="presParOf" srcId="{DAF4F3E7-58E9-424E-AE76-9C58E3BA774E}" destId="{27E1BFC3-6B07-4F1A-B5AD-EC1C17F5A825}" srcOrd="0" destOrd="0" presId="urn:microsoft.com/office/officeart/2009/3/layout/HorizontalOrganizationChart"/>
    <dgm:cxn modelId="{0BDF32E5-12DE-431F-9552-F501A3DC6C65}" type="presParOf" srcId="{27E1BFC3-6B07-4F1A-B5AD-EC1C17F5A825}" destId="{59B8FEF6-3EE5-48BA-9FE0-61FFF8E40E3C}" srcOrd="0" destOrd="0" presId="urn:microsoft.com/office/officeart/2009/3/layout/HorizontalOrganizationChart"/>
    <dgm:cxn modelId="{2793D1EA-CB06-47A0-8D86-5F2B8D078ED8}" type="presParOf" srcId="{27E1BFC3-6B07-4F1A-B5AD-EC1C17F5A825}" destId="{AD47A014-17EF-424B-9DBE-7A3AF8854D66}" srcOrd="1" destOrd="0" presId="urn:microsoft.com/office/officeart/2009/3/layout/HorizontalOrganizationChart"/>
    <dgm:cxn modelId="{6FEE3043-2E55-46B1-BDC0-FE3B66197A7E}" type="presParOf" srcId="{DAF4F3E7-58E9-424E-AE76-9C58E3BA774E}" destId="{18FA15C5-49D5-4AAE-9D2A-F8511100EAAF}" srcOrd="1" destOrd="0" presId="urn:microsoft.com/office/officeart/2009/3/layout/HorizontalOrganizationChart"/>
    <dgm:cxn modelId="{9AAC7313-639E-4340-A6CA-69911C173559}" type="presParOf" srcId="{DAF4F3E7-58E9-424E-AE76-9C58E3BA774E}" destId="{F8B63EC8-E6C3-4985-B2A5-FB621AB851AC}" srcOrd="2" destOrd="0" presId="urn:microsoft.com/office/officeart/2009/3/layout/HorizontalOrganizationChart"/>
    <dgm:cxn modelId="{58CB51E7-7FCD-4304-BD34-01048B3C5084}" type="presParOf" srcId="{6070FA30-9D28-4291-A73E-C27626CFE5BE}" destId="{E7FDA3D2-207E-40A4-86E6-A2D0226B1CC9}" srcOrd="4" destOrd="0" presId="urn:microsoft.com/office/officeart/2009/3/layout/HorizontalOrganizationChart"/>
    <dgm:cxn modelId="{F46DEB33-A0DB-4B1A-94B7-249B01DE6F1E}" type="presParOf" srcId="{6070FA30-9D28-4291-A73E-C27626CFE5BE}" destId="{1AC5CA21-0DD6-4FB3-8DBE-86BB446F2CB7}" srcOrd="5" destOrd="0" presId="urn:microsoft.com/office/officeart/2009/3/layout/HorizontalOrganizationChart"/>
    <dgm:cxn modelId="{485801FB-5774-4987-8C00-13BB56F8FF37}" type="presParOf" srcId="{1AC5CA21-0DD6-4FB3-8DBE-86BB446F2CB7}" destId="{9B742F43-B4D2-4184-817F-ED85F65FF098}" srcOrd="0" destOrd="0" presId="urn:microsoft.com/office/officeart/2009/3/layout/HorizontalOrganizationChart"/>
    <dgm:cxn modelId="{1C1E4F8A-DF43-44BA-BC20-B1893FC75EDF}" type="presParOf" srcId="{9B742F43-B4D2-4184-817F-ED85F65FF098}" destId="{7221D3A0-ACF5-40B1-BEF7-1B542E11633B}" srcOrd="0" destOrd="0" presId="urn:microsoft.com/office/officeart/2009/3/layout/HorizontalOrganizationChart"/>
    <dgm:cxn modelId="{86FEE949-13B8-49DB-86F7-7840BCC9C029}" type="presParOf" srcId="{9B742F43-B4D2-4184-817F-ED85F65FF098}" destId="{7A2B3B99-DB15-49EB-98AE-BD1DBACF2637}" srcOrd="1" destOrd="0" presId="urn:microsoft.com/office/officeart/2009/3/layout/HorizontalOrganizationChart"/>
    <dgm:cxn modelId="{7B58608E-9BB8-4510-99AF-A8927C69AE76}" type="presParOf" srcId="{1AC5CA21-0DD6-4FB3-8DBE-86BB446F2CB7}" destId="{A54C7FC4-1A5E-4438-839C-42D1F951138D}" srcOrd="1" destOrd="0" presId="urn:microsoft.com/office/officeart/2009/3/layout/HorizontalOrganizationChart"/>
    <dgm:cxn modelId="{A1E0D2C5-6F95-48FE-B522-84C55183CF3D}" type="presParOf" srcId="{1AC5CA21-0DD6-4FB3-8DBE-86BB446F2CB7}" destId="{4053F135-850D-4D7E-A24B-FBB25F7F85FC}" srcOrd="2" destOrd="0" presId="urn:microsoft.com/office/officeart/2009/3/layout/HorizontalOrganizationChart"/>
    <dgm:cxn modelId="{7AEA2FD6-27FE-476D-9D48-893E0790026D}" type="presParOf" srcId="{1AE6DDE7-C332-4CF0-AAC8-2D5C04525AAA}" destId="{85CE1127-B4B2-406F-933B-5887F4F4E4C3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F0F941-4A05-4168-9E16-805A7E93F279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3831AC-BCAC-4BCC-A857-BAF8248F3B57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ar-SA" dirty="0" smtClean="0"/>
            <a:t> علم الصرف</a:t>
          </a:r>
          <a:r>
            <a:rPr lang="en-US" dirty="0" err="1" smtClean="0"/>
            <a:t>এর</a:t>
          </a:r>
          <a:r>
            <a:rPr lang="en-US" dirty="0" smtClean="0"/>
            <a:t> </a:t>
          </a:r>
          <a:r>
            <a:rPr lang="en-US" dirty="0" err="1" smtClean="0"/>
            <a:t>ক্ষেত্রঃ</a:t>
          </a:r>
          <a:r>
            <a:rPr lang="en-US" dirty="0" smtClean="0"/>
            <a:t> </a:t>
          </a:r>
          <a:endParaRPr lang="en-US" dirty="0"/>
        </a:p>
      </dgm:t>
    </dgm:pt>
    <dgm:pt modelId="{1608815F-FF6E-4B50-BB37-D4FC7ABA37F2}" type="parTrans" cxnId="{053F009A-17AA-4AA2-BBDB-7FA003F06787}">
      <dgm:prSet/>
      <dgm:spPr/>
      <dgm:t>
        <a:bodyPr/>
        <a:lstStyle/>
        <a:p>
          <a:endParaRPr lang="en-US"/>
        </a:p>
      </dgm:t>
    </dgm:pt>
    <dgm:pt modelId="{0E2E8672-E36E-4043-B837-3E230BEE0993}" type="sibTrans" cxnId="{053F009A-17AA-4AA2-BBDB-7FA003F06787}">
      <dgm:prSet/>
      <dgm:spPr/>
      <dgm:t>
        <a:bodyPr/>
        <a:lstStyle/>
        <a:p>
          <a:endParaRPr lang="en-US"/>
        </a:p>
      </dgm:t>
    </dgm:pt>
    <dgm:pt modelId="{36941B4C-337E-447A-8800-346957C1A0A5}">
      <dgm:prSet phldrT="[Text]"/>
      <dgm:spPr/>
      <dgm:t>
        <a:bodyPr/>
        <a:lstStyle/>
        <a:p>
          <a:r>
            <a:rPr lang="ar-SA" dirty="0" smtClean="0"/>
            <a:t>الافعال المتصرفة</a:t>
          </a:r>
          <a:endParaRPr lang="en-US" dirty="0"/>
        </a:p>
      </dgm:t>
    </dgm:pt>
    <dgm:pt modelId="{D58A6928-04F0-49BA-BDAB-DFFBA8A4904F}" type="parTrans" cxnId="{AED886BD-597B-41A0-A205-43D82BE4CD18}">
      <dgm:prSet/>
      <dgm:spPr/>
      <dgm:t>
        <a:bodyPr/>
        <a:lstStyle/>
        <a:p>
          <a:endParaRPr lang="en-US"/>
        </a:p>
      </dgm:t>
    </dgm:pt>
    <dgm:pt modelId="{BDCCE707-30EC-45C5-B048-480F5309211D}" type="sibTrans" cxnId="{AED886BD-597B-41A0-A205-43D82BE4CD18}">
      <dgm:prSet/>
      <dgm:spPr/>
      <dgm:t>
        <a:bodyPr/>
        <a:lstStyle/>
        <a:p>
          <a:endParaRPr lang="en-US"/>
        </a:p>
      </dgm:t>
    </dgm:pt>
    <dgm:pt modelId="{3DC1B0DF-0D8B-4A18-B299-C076BDFD5405}">
      <dgm:prSet phldrT="[Text]"/>
      <dgm:spPr/>
      <dgm:t>
        <a:bodyPr/>
        <a:lstStyle/>
        <a:p>
          <a:r>
            <a:rPr lang="ar-SA" dirty="0" smtClean="0"/>
            <a:t>الاسماء المتمكنة</a:t>
          </a:r>
          <a:endParaRPr lang="en-US" dirty="0"/>
        </a:p>
      </dgm:t>
    </dgm:pt>
    <dgm:pt modelId="{BB3AB2B5-07CF-4B71-880F-332E852CF500}" type="parTrans" cxnId="{A0AFA382-2050-43FA-9820-3332FC5364CC}">
      <dgm:prSet/>
      <dgm:spPr/>
      <dgm:t>
        <a:bodyPr/>
        <a:lstStyle/>
        <a:p>
          <a:endParaRPr lang="en-US"/>
        </a:p>
      </dgm:t>
    </dgm:pt>
    <dgm:pt modelId="{F6295818-7046-4437-8F14-7072D885CB51}" type="sibTrans" cxnId="{A0AFA382-2050-43FA-9820-3332FC5364CC}">
      <dgm:prSet/>
      <dgm:spPr/>
      <dgm:t>
        <a:bodyPr/>
        <a:lstStyle/>
        <a:p>
          <a:endParaRPr lang="en-US"/>
        </a:p>
      </dgm:t>
    </dgm:pt>
    <dgm:pt modelId="{BE2D3B6C-0C2E-47F1-883E-5B4E0F7279CA}" type="pres">
      <dgm:prSet presAssocID="{F9F0F941-4A05-4168-9E16-805A7E93F27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9BDCF8-7DE9-42D8-A4AB-45BB1ADFA204}" type="pres">
      <dgm:prSet presAssocID="{253831AC-BCAC-4BCC-A857-BAF8248F3B57}" presName="node" presStyleLbl="node1" presStyleIdx="0" presStyleCnt="3" custScaleX="130029" custScaleY="75349" custRadScaleRad="952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F4941B-3C26-4509-91A1-585F15040A0B}" type="pres">
      <dgm:prSet presAssocID="{0E2E8672-E36E-4043-B837-3E230BEE0993}" presName="sibTrans" presStyleLbl="sibTrans2D1" presStyleIdx="0" presStyleCnt="3" custLinFactNeighborX="-25206" custLinFactNeighborY="-5930"/>
      <dgm:spPr/>
      <dgm:t>
        <a:bodyPr/>
        <a:lstStyle/>
        <a:p>
          <a:endParaRPr lang="en-US"/>
        </a:p>
      </dgm:t>
    </dgm:pt>
    <dgm:pt modelId="{8A6AE765-E915-482B-8C1D-638733D2CAD8}" type="pres">
      <dgm:prSet presAssocID="{0E2E8672-E36E-4043-B837-3E230BEE099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C0C3CE6-0EB2-4820-A329-9EB2B61F2D61}" type="pres">
      <dgm:prSet presAssocID="{36941B4C-337E-447A-8800-346957C1A0A5}" presName="node" presStyleLbl="node1" presStyleIdx="1" presStyleCnt="3" custScaleX="122240" custRadScaleRad="96364" custRadScaleInc="-385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5ADE92-2F27-46E6-AA7F-F1EEDCB9318F}" type="pres">
      <dgm:prSet presAssocID="{BDCCE707-30EC-45C5-B048-480F5309211D}" presName="sibTrans" presStyleLbl="sibTrans2D1" presStyleIdx="1" presStyleCnt="3"/>
      <dgm:spPr/>
      <dgm:t>
        <a:bodyPr/>
        <a:lstStyle/>
        <a:p>
          <a:endParaRPr lang="en-US"/>
        </a:p>
      </dgm:t>
    </dgm:pt>
    <dgm:pt modelId="{547A70BC-853A-4350-BA84-CE8C55DAA3B4}" type="pres">
      <dgm:prSet presAssocID="{BDCCE707-30EC-45C5-B048-480F5309211D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D694CBD-2F1F-4D6F-8D8A-9F727B388BC7}" type="pres">
      <dgm:prSet presAssocID="{3DC1B0DF-0D8B-4A18-B299-C076BDFD5405}" presName="node" presStyleLbl="node1" presStyleIdx="2" presStyleCnt="3" custRadScaleRad="99580" custRadScaleInc="36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5D011-1D9C-4CB7-80F8-C8E2725426F6}" type="pres">
      <dgm:prSet presAssocID="{F6295818-7046-4437-8F14-7072D885CB51}" presName="sibTrans" presStyleLbl="sibTrans2D1" presStyleIdx="2" presStyleCnt="3" custLinFactNeighborX="19605" custLinFactNeighborY="-5930"/>
      <dgm:spPr/>
      <dgm:t>
        <a:bodyPr/>
        <a:lstStyle/>
        <a:p>
          <a:endParaRPr lang="en-US"/>
        </a:p>
      </dgm:t>
    </dgm:pt>
    <dgm:pt modelId="{BA10EF34-DC3C-4DB2-8D34-8E52F987301F}" type="pres">
      <dgm:prSet presAssocID="{F6295818-7046-4437-8F14-7072D885CB51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87E50F98-C2CB-4039-8168-A6BB31DE2BDD}" type="presOf" srcId="{BDCCE707-30EC-45C5-B048-480F5309211D}" destId="{6A5ADE92-2F27-46E6-AA7F-F1EEDCB9318F}" srcOrd="0" destOrd="0" presId="urn:microsoft.com/office/officeart/2005/8/layout/cycle7"/>
    <dgm:cxn modelId="{7C629F95-F8FE-446C-B571-F28D027CCF30}" type="presOf" srcId="{3DC1B0DF-0D8B-4A18-B299-C076BDFD5405}" destId="{5D694CBD-2F1F-4D6F-8D8A-9F727B388BC7}" srcOrd="0" destOrd="0" presId="urn:microsoft.com/office/officeart/2005/8/layout/cycle7"/>
    <dgm:cxn modelId="{39AFE0D6-6F1D-434D-8875-0D61EA8F12A4}" type="presOf" srcId="{F9F0F941-4A05-4168-9E16-805A7E93F279}" destId="{BE2D3B6C-0C2E-47F1-883E-5B4E0F7279CA}" srcOrd="0" destOrd="0" presId="urn:microsoft.com/office/officeart/2005/8/layout/cycle7"/>
    <dgm:cxn modelId="{FCC6D5CA-3F1B-421D-B0B3-50417D9218C1}" type="presOf" srcId="{0E2E8672-E36E-4043-B837-3E230BEE0993}" destId="{8A6AE765-E915-482B-8C1D-638733D2CAD8}" srcOrd="1" destOrd="0" presId="urn:microsoft.com/office/officeart/2005/8/layout/cycle7"/>
    <dgm:cxn modelId="{6DFF8607-01FC-43EC-996E-9437F11DE775}" type="presOf" srcId="{0E2E8672-E36E-4043-B837-3E230BEE0993}" destId="{06F4941B-3C26-4509-91A1-585F15040A0B}" srcOrd="0" destOrd="0" presId="urn:microsoft.com/office/officeart/2005/8/layout/cycle7"/>
    <dgm:cxn modelId="{053F009A-17AA-4AA2-BBDB-7FA003F06787}" srcId="{F9F0F941-4A05-4168-9E16-805A7E93F279}" destId="{253831AC-BCAC-4BCC-A857-BAF8248F3B57}" srcOrd="0" destOrd="0" parTransId="{1608815F-FF6E-4B50-BB37-D4FC7ABA37F2}" sibTransId="{0E2E8672-E36E-4043-B837-3E230BEE0993}"/>
    <dgm:cxn modelId="{1429395C-3045-4005-96B9-F4C96FF9A941}" type="presOf" srcId="{BDCCE707-30EC-45C5-B048-480F5309211D}" destId="{547A70BC-853A-4350-BA84-CE8C55DAA3B4}" srcOrd="1" destOrd="0" presId="urn:microsoft.com/office/officeart/2005/8/layout/cycle7"/>
    <dgm:cxn modelId="{B77F6315-2EDC-44E7-844E-B74909BF5E16}" type="presOf" srcId="{253831AC-BCAC-4BCC-A857-BAF8248F3B57}" destId="{7C9BDCF8-7DE9-42D8-A4AB-45BB1ADFA204}" srcOrd="0" destOrd="0" presId="urn:microsoft.com/office/officeart/2005/8/layout/cycle7"/>
    <dgm:cxn modelId="{5F7C00FC-885C-4EEC-89D1-1E92265F303B}" type="presOf" srcId="{F6295818-7046-4437-8F14-7072D885CB51}" destId="{D995D011-1D9C-4CB7-80F8-C8E2725426F6}" srcOrd="0" destOrd="0" presId="urn:microsoft.com/office/officeart/2005/8/layout/cycle7"/>
    <dgm:cxn modelId="{FF23BF24-A744-4CA3-B625-F3B1A30524FA}" type="presOf" srcId="{36941B4C-337E-447A-8800-346957C1A0A5}" destId="{FC0C3CE6-0EB2-4820-A329-9EB2B61F2D61}" srcOrd="0" destOrd="0" presId="urn:microsoft.com/office/officeart/2005/8/layout/cycle7"/>
    <dgm:cxn modelId="{3A7AC411-BE00-4618-A159-1B38D3DB2F0D}" type="presOf" srcId="{F6295818-7046-4437-8F14-7072D885CB51}" destId="{BA10EF34-DC3C-4DB2-8D34-8E52F987301F}" srcOrd="1" destOrd="0" presId="urn:microsoft.com/office/officeart/2005/8/layout/cycle7"/>
    <dgm:cxn modelId="{AED886BD-597B-41A0-A205-43D82BE4CD18}" srcId="{F9F0F941-4A05-4168-9E16-805A7E93F279}" destId="{36941B4C-337E-447A-8800-346957C1A0A5}" srcOrd="1" destOrd="0" parTransId="{D58A6928-04F0-49BA-BDAB-DFFBA8A4904F}" sibTransId="{BDCCE707-30EC-45C5-B048-480F5309211D}"/>
    <dgm:cxn modelId="{A0AFA382-2050-43FA-9820-3332FC5364CC}" srcId="{F9F0F941-4A05-4168-9E16-805A7E93F279}" destId="{3DC1B0DF-0D8B-4A18-B299-C076BDFD5405}" srcOrd="2" destOrd="0" parTransId="{BB3AB2B5-07CF-4B71-880F-332E852CF500}" sibTransId="{F6295818-7046-4437-8F14-7072D885CB51}"/>
    <dgm:cxn modelId="{0C7B2785-D353-4F26-BFA7-2765C48F51EB}" type="presParOf" srcId="{BE2D3B6C-0C2E-47F1-883E-5B4E0F7279CA}" destId="{7C9BDCF8-7DE9-42D8-A4AB-45BB1ADFA204}" srcOrd="0" destOrd="0" presId="urn:microsoft.com/office/officeart/2005/8/layout/cycle7"/>
    <dgm:cxn modelId="{493B02D8-0BF8-4100-BBC7-271EC9C9430A}" type="presParOf" srcId="{BE2D3B6C-0C2E-47F1-883E-5B4E0F7279CA}" destId="{06F4941B-3C26-4509-91A1-585F15040A0B}" srcOrd="1" destOrd="0" presId="urn:microsoft.com/office/officeart/2005/8/layout/cycle7"/>
    <dgm:cxn modelId="{0ADE4199-2872-46DE-93E4-C35952F13F3D}" type="presParOf" srcId="{06F4941B-3C26-4509-91A1-585F15040A0B}" destId="{8A6AE765-E915-482B-8C1D-638733D2CAD8}" srcOrd="0" destOrd="0" presId="urn:microsoft.com/office/officeart/2005/8/layout/cycle7"/>
    <dgm:cxn modelId="{82D31A49-33C6-42BC-91F5-14F4DF49AC42}" type="presParOf" srcId="{BE2D3B6C-0C2E-47F1-883E-5B4E0F7279CA}" destId="{FC0C3CE6-0EB2-4820-A329-9EB2B61F2D61}" srcOrd="2" destOrd="0" presId="urn:microsoft.com/office/officeart/2005/8/layout/cycle7"/>
    <dgm:cxn modelId="{CCCCCDBC-AF7A-47B5-B6B3-09F3BD494347}" type="presParOf" srcId="{BE2D3B6C-0C2E-47F1-883E-5B4E0F7279CA}" destId="{6A5ADE92-2F27-46E6-AA7F-F1EEDCB9318F}" srcOrd="3" destOrd="0" presId="urn:microsoft.com/office/officeart/2005/8/layout/cycle7"/>
    <dgm:cxn modelId="{3631AE7E-D850-4582-82F9-B0FBFB362D26}" type="presParOf" srcId="{6A5ADE92-2F27-46E6-AA7F-F1EEDCB9318F}" destId="{547A70BC-853A-4350-BA84-CE8C55DAA3B4}" srcOrd="0" destOrd="0" presId="urn:microsoft.com/office/officeart/2005/8/layout/cycle7"/>
    <dgm:cxn modelId="{C4B5EA3F-ED85-43C1-8A31-6007DC3D0D6F}" type="presParOf" srcId="{BE2D3B6C-0C2E-47F1-883E-5B4E0F7279CA}" destId="{5D694CBD-2F1F-4D6F-8D8A-9F727B388BC7}" srcOrd="4" destOrd="0" presId="urn:microsoft.com/office/officeart/2005/8/layout/cycle7"/>
    <dgm:cxn modelId="{C76E4183-D766-4470-A377-198483EC094F}" type="presParOf" srcId="{BE2D3B6C-0C2E-47F1-883E-5B4E0F7279CA}" destId="{D995D011-1D9C-4CB7-80F8-C8E2725426F6}" srcOrd="5" destOrd="0" presId="urn:microsoft.com/office/officeart/2005/8/layout/cycle7"/>
    <dgm:cxn modelId="{87E93D37-EE92-4634-90D8-F3D8A0C57404}" type="presParOf" srcId="{D995D011-1D9C-4CB7-80F8-C8E2725426F6}" destId="{BA10EF34-DC3C-4DB2-8D34-8E52F987301F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FDA3D2-207E-40A4-86E6-A2D0226B1CC9}">
      <dsp:nvSpPr>
        <dsp:cNvPr id="0" name=""/>
        <dsp:cNvSpPr/>
      </dsp:nvSpPr>
      <dsp:spPr>
        <a:xfrm>
          <a:off x="4882857" y="3180968"/>
          <a:ext cx="986302" cy="20065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2843" y="0"/>
              </a:lnTo>
              <a:lnTo>
                <a:pt x="462843" y="2006524"/>
              </a:lnTo>
              <a:lnTo>
                <a:pt x="986302" y="20065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6BD366-F893-44BE-8CD1-9AAA6E7505DF}">
      <dsp:nvSpPr>
        <dsp:cNvPr id="0" name=""/>
        <dsp:cNvSpPr/>
      </dsp:nvSpPr>
      <dsp:spPr>
        <a:xfrm>
          <a:off x="4882857" y="3135248"/>
          <a:ext cx="94316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43169" y="4572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15E0FE-3AD6-4D68-AC27-9767DC7F10EE}">
      <dsp:nvSpPr>
        <dsp:cNvPr id="0" name=""/>
        <dsp:cNvSpPr/>
      </dsp:nvSpPr>
      <dsp:spPr>
        <a:xfrm>
          <a:off x="4882857" y="1096021"/>
          <a:ext cx="971907" cy="2084946"/>
        </a:xfrm>
        <a:custGeom>
          <a:avLst/>
          <a:gdLst/>
          <a:ahLst/>
          <a:cxnLst/>
          <a:rect l="0" t="0" r="0" b="0"/>
          <a:pathLst>
            <a:path>
              <a:moveTo>
                <a:pt x="0" y="2084946"/>
              </a:moveTo>
              <a:lnTo>
                <a:pt x="448447" y="2084946"/>
              </a:lnTo>
              <a:lnTo>
                <a:pt x="448447" y="0"/>
              </a:lnTo>
              <a:lnTo>
                <a:pt x="971907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03A68C-235F-4083-9031-65BF996C6FED}">
      <dsp:nvSpPr>
        <dsp:cNvPr id="0" name=""/>
        <dsp:cNvSpPr/>
      </dsp:nvSpPr>
      <dsp:spPr>
        <a:xfrm>
          <a:off x="66138" y="2224952"/>
          <a:ext cx="4816718" cy="1912030"/>
        </a:xfrm>
        <a:prstGeom prst="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b="1" kern="1200" dirty="0" smtClean="0">
              <a:solidFill>
                <a:srgbClr val="FFFF00"/>
              </a:solidFill>
              <a:latin typeface="NikoshBAN" panose="02000000000000000000" pitchFamily="2" charset="0"/>
            </a:rPr>
            <a:t>صرف </a:t>
          </a:r>
          <a:r>
            <a:rPr lang="en-US" sz="32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বিশেষজ্ঞগণ</a:t>
          </a:r>
          <a:r>
            <a:rPr lang="en-US" sz="32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বিভিন্ন</a:t>
          </a:r>
          <a:r>
            <a:rPr lang="en-US" sz="32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কারণে</a:t>
          </a:r>
          <a:r>
            <a:rPr lang="bn-BD" sz="32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r-SA" sz="3200" b="1" kern="1200" dirty="0" smtClean="0">
              <a:solidFill>
                <a:srgbClr val="FFFF00"/>
              </a:solidFill>
              <a:latin typeface="NikoshBAN" panose="02000000000000000000" pitchFamily="2" charset="0"/>
            </a:rPr>
            <a:t>فعل</a:t>
          </a:r>
          <a:r>
            <a:rPr lang="bn-BD" sz="32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শব্দটিকে</a:t>
          </a:r>
          <a:r>
            <a:rPr lang="en-US" sz="32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ar-SA" sz="3200" b="1" kern="1200" dirty="0" smtClean="0">
              <a:solidFill>
                <a:srgbClr val="FFFF00"/>
              </a:solidFill>
              <a:latin typeface="NikoshBAN" panose="02000000000000000000" pitchFamily="2" charset="0"/>
            </a:rPr>
            <a:t> صرفى</a:t>
          </a: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ওজনের</a:t>
          </a:r>
          <a:r>
            <a:rPr lang="en-US" sz="32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জন্য</a:t>
          </a:r>
          <a:r>
            <a:rPr lang="en-US" sz="32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নির্বাচন</a:t>
          </a:r>
          <a:r>
            <a:rPr lang="en-US" sz="32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b="1" kern="1200" dirty="0" err="1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করেছেন</a:t>
          </a:r>
          <a:r>
            <a:rPr lang="en-US" sz="3200" b="1" kern="12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b="1" kern="1200" dirty="0">
            <a:solidFill>
              <a:srgbClr val="FFFF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6138" y="2224952"/>
        <a:ext cx="4816718" cy="1912030"/>
      </dsp:txXfrm>
    </dsp:sp>
    <dsp:sp modelId="{66492686-A03F-4676-A99E-1C21DB726778}">
      <dsp:nvSpPr>
        <dsp:cNvPr id="0" name=""/>
        <dsp:cNvSpPr/>
      </dsp:nvSpPr>
      <dsp:spPr>
        <a:xfrm>
          <a:off x="5854764" y="297745"/>
          <a:ext cx="5119592" cy="1596551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solidFill>
                <a:srgbClr val="C00000"/>
              </a:solidFill>
              <a:latin typeface="NikoshBAN" panose="02000000000000000000" pitchFamily="2" charset="0"/>
            </a:rPr>
            <a:t>فعل</a:t>
          </a:r>
          <a:r>
            <a:rPr lang="bn-BD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শব্দটি ৩ হরফবিশিষ্ট । কেননা আরবি ভাষার </a:t>
          </a:r>
          <a:r>
            <a:rPr lang="bn-BD" sz="3200" kern="120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শব্দসমূহ অধিকাংশ ৩ </a:t>
          </a:r>
          <a:r>
            <a:rPr lang="bn-BD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হরফ বিশিষ্ট হয়ে থাকে। 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54764" y="297745"/>
        <a:ext cx="5119592" cy="1596551"/>
      </dsp:txXfrm>
    </dsp:sp>
    <dsp:sp modelId="{59B8FEF6-3EE5-48BA-9FE0-61FFF8E40E3C}">
      <dsp:nvSpPr>
        <dsp:cNvPr id="0" name=""/>
        <dsp:cNvSpPr/>
      </dsp:nvSpPr>
      <dsp:spPr>
        <a:xfrm>
          <a:off x="5826026" y="2382692"/>
          <a:ext cx="5234596" cy="1596551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rPr>
            <a:t>فعل</a:t>
          </a:r>
          <a:r>
            <a:rPr lang="bn-BD" sz="3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শব্দটি ব্যাপক অর্থ সম্পন্ন। কেননা প্রত্যেক ক্রিয়ায় </a:t>
          </a:r>
          <a:r>
            <a:rPr lang="ar-SA" sz="3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</a:rPr>
            <a:t>فعل</a:t>
          </a:r>
          <a:r>
            <a:rPr lang="bn-BD" sz="3200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rPr>
            <a:t> এর অর্থ বহন করে।</a:t>
          </a:r>
          <a:endParaRPr lang="en-US" sz="3200" kern="1200" dirty="0">
            <a:solidFill>
              <a:schemeClr val="tx1">
                <a:lumMod val="95000"/>
                <a:lumOff val="5000"/>
              </a:schemeClr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26026" y="2382692"/>
        <a:ext cx="5234596" cy="1596551"/>
      </dsp:txXfrm>
    </dsp:sp>
    <dsp:sp modelId="{7221D3A0-ACF5-40B1-BEF7-1B542E11633B}">
      <dsp:nvSpPr>
        <dsp:cNvPr id="0" name=""/>
        <dsp:cNvSpPr/>
      </dsp:nvSpPr>
      <dsp:spPr>
        <a:xfrm>
          <a:off x="5869159" y="4389216"/>
          <a:ext cx="5234596" cy="1596551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>
              <a:solidFill>
                <a:srgbClr val="C00000"/>
              </a:solidFill>
              <a:latin typeface="NikoshBAN" panose="02000000000000000000" pitchFamily="2" charset="0"/>
            </a:rPr>
            <a:t>فعل</a:t>
          </a:r>
          <a:r>
            <a:rPr lang="bn-BD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এর হরফগুলো সহীহ। এতে বিলুপ্ত হয় এমন </a:t>
          </a:r>
          <a:r>
            <a:rPr lang="ar-SA" sz="3200" kern="1200" dirty="0" smtClean="0">
              <a:solidFill>
                <a:srgbClr val="C00000"/>
              </a:solidFill>
              <a:latin typeface="NikoshBAN" panose="02000000000000000000" pitchFamily="2" charset="0"/>
            </a:rPr>
            <a:t> حرف علة</a:t>
          </a:r>
          <a:r>
            <a:rPr lang="bn-BD" sz="3200" kern="1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 নাই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869159" y="4389216"/>
        <a:ext cx="5234596" cy="1596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BDCF8-7DE9-42D8-A4AB-45BB1ADFA204}">
      <dsp:nvSpPr>
        <dsp:cNvPr id="0" name=""/>
        <dsp:cNvSpPr/>
      </dsp:nvSpPr>
      <dsp:spPr>
        <a:xfrm>
          <a:off x="3370955" y="255690"/>
          <a:ext cx="3094325" cy="896547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 علم الصرف</a:t>
          </a:r>
          <a:r>
            <a:rPr lang="en-US" sz="3100" kern="1200" dirty="0" err="1" smtClean="0"/>
            <a:t>এর</a:t>
          </a:r>
          <a:r>
            <a:rPr lang="en-US" sz="3100" kern="1200" dirty="0" smtClean="0"/>
            <a:t> </a:t>
          </a:r>
          <a:r>
            <a:rPr lang="en-US" sz="3100" kern="1200" dirty="0" err="1" smtClean="0"/>
            <a:t>ক্ষেত্রঃ</a:t>
          </a:r>
          <a:r>
            <a:rPr lang="en-US" sz="3100" kern="1200" dirty="0" smtClean="0"/>
            <a:t> </a:t>
          </a:r>
          <a:endParaRPr lang="en-US" sz="3100" kern="1200" dirty="0"/>
        </a:p>
      </dsp:txBody>
      <dsp:txXfrm>
        <a:off x="3397214" y="281949"/>
        <a:ext cx="3041807" cy="844029"/>
      </dsp:txXfrm>
    </dsp:sp>
    <dsp:sp modelId="{06F4941B-3C26-4509-91A1-585F15040A0B}">
      <dsp:nvSpPr>
        <dsp:cNvPr id="0" name=""/>
        <dsp:cNvSpPr/>
      </dsp:nvSpPr>
      <dsp:spPr>
        <a:xfrm rot="2888896">
          <a:off x="4876494" y="1609361"/>
          <a:ext cx="1411122" cy="41645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001429" y="1692651"/>
        <a:ext cx="1161252" cy="249870"/>
      </dsp:txXfrm>
    </dsp:sp>
    <dsp:sp modelId="{FC0C3CE6-0EB2-4820-A329-9EB2B61F2D61}">
      <dsp:nvSpPr>
        <dsp:cNvPr id="0" name=""/>
        <dsp:cNvSpPr/>
      </dsp:nvSpPr>
      <dsp:spPr>
        <a:xfrm>
          <a:off x="5634248" y="2532327"/>
          <a:ext cx="2908968" cy="1189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الافعال المتصرفة</a:t>
          </a:r>
          <a:endParaRPr lang="en-US" sz="3100" kern="1200" dirty="0"/>
        </a:p>
      </dsp:txBody>
      <dsp:txXfrm>
        <a:off x="5669098" y="2567177"/>
        <a:ext cx="2839268" cy="1120159"/>
      </dsp:txXfrm>
    </dsp:sp>
    <dsp:sp modelId="{6A5ADE92-2F27-46E6-AA7F-F1EEDCB9318F}">
      <dsp:nvSpPr>
        <dsp:cNvPr id="0" name=""/>
        <dsp:cNvSpPr/>
      </dsp:nvSpPr>
      <dsp:spPr>
        <a:xfrm rot="10760027">
          <a:off x="4046794" y="2946199"/>
          <a:ext cx="1411122" cy="41645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4171729" y="3029489"/>
        <a:ext cx="1161252" cy="249870"/>
      </dsp:txXfrm>
    </dsp:sp>
    <dsp:sp modelId="{5D694CBD-2F1F-4D6F-8D8A-9F727B388BC7}">
      <dsp:nvSpPr>
        <dsp:cNvPr id="0" name=""/>
        <dsp:cNvSpPr/>
      </dsp:nvSpPr>
      <dsp:spPr>
        <a:xfrm>
          <a:off x="1490745" y="2583586"/>
          <a:ext cx="2379719" cy="11898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100" kern="1200" dirty="0" smtClean="0"/>
            <a:t>الاسماء المتمكنة</a:t>
          </a:r>
          <a:endParaRPr lang="en-US" sz="3100" kern="1200" dirty="0"/>
        </a:p>
      </dsp:txBody>
      <dsp:txXfrm>
        <a:off x="1525595" y="2618436"/>
        <a:ext cx="2310019" cy="1120159"/>
      </dsp:txXfrm>
    </dsp:sp>
    <dsp:sp modelId="{D995D011-1D9C-4CB7-80F8-C8E2725426F6}">
      <dsp:nvSpPr>
        <dsp:cNvPr id="0" name=""/>
        <dsp:cNvSpPr/>
      </dsp:nvSpPr>
      <dsp:spPr>
        <a:xfrm rot="18727211">
          <a:off x="3436754" y="1634990"/>
          <a:ext cx="1411122" cy="416450"/>
        </a:xfrm>
        <a:prstGeom prst="left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3561689" y="1718280"/>
        <a:ext cx="1161252" cy="2498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947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09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376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24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9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96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0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3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CA58-BD4E-4331-B145-CB4ACE7F593E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60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7CA58-BD4E-4331-B145-CB4ACE7F593E}" type="datetimeFigureOut">
              <a:rPr lang="en-US" smtClean="0"/>
              <a:t>9/22/2019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55139-5579-44EA-A7A6-83F442ECF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68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4822" y="1204306"/>
            <a:ext cx="5186149" cy="110799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6600" b="1" dirty="0" smtClean="0">
                <a:solidFill>
                  <a:srgbClr val="FF0000"/>
                </a:solidFill>
              </a:rPr>
              <a:t>اهلا و سهلا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7507" y="3040539"/>
            <a:ext cx="91007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 smtClean="0"/>
              <a:t>محمد عريف الدين</a:t>
            </a:r>
          </a:p>
          <a:p>
            <a:pPr algn="ctr"/>
            <a:r>
              <a:rPr lang="ar-SA" sz="4800" dirty="0" smtClean="0"/>
              <a:t>المعلم </a:t>
            </a:r>
          </a:p>
          <a:p>
            <a:pPr algn="ctr"/>
            <a:r>
              <a:rPr lang="ar-SA" sz="4800" dirty="0" smtClean="0"/>
              <a:t>المدرسة العالم ببختيار فارا صارفير اوليا</a:t>
            </a:r>
          </a:p>
          <a:p>
            <a:pPr algn="ctr"/>
            <a:r>
              <a:rPr lang="ar-SA" sz="4800" dirty="0" smtClean="0"/>
              <a:t>انوارا - جاتجام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07507" y="749024"/>
            <a:ext cx="1959323" cy="2018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074" y="759759"/>
            <a:ext cx="1948903" cy="200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1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002" y="3958891"/>
            <a:ext cx="67441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arenR"/>
            </a:pPr>
            <a:r>
              <a:rPr lang="ar-SA" sz="4000" dirty="0" smtClean="0">
                <a:latin typeface="NikoshBAN" panose="02000000000000000000" pitchFamily="2" charset="0"/>
              </a:rPr>
              <a:t>الصرف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শাব্দিক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marL="742950" indent="-742950">
              <a:buFont typeface="+mj-lt"/>
              <a:buAutoNum type="arabicParenR"/>
            </a:pPr>
            <a:r>
              <a:rPr lang="ar-SA" sz="4000" dirty="0" smtClean="0">
                <a:latin typeface="NikoshBAN" panose="02000000000000000000" pitchFamily="2" charset="0"/>
              </a:rPr>
              <a:t>علم الصرف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785814" y="1259006"/>
            <a:ext cx="2696572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54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001" y="711906"/>
            <a:ext cx="1359019" cy="20175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180" y="711905"/>
            <a:ext cx="1359019" cy="201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86575771"/>
              </p:ext>
            </p:extLst>
          </p:nvPr>
        </p:nvGraphicFramePr>
        <p:xfrm>
          <a:off x="1373117" y="1791269"/>
          <a:ext cx="10100860" cy="4595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3" t="3892" r="30794" b="10499"/>
          <a:stretch/>
        </p:blipFill>
        <p:spPr>
          <a:xfrm>
            <a:off x="545909" y="272955"/>
            <a:ext cx="2951030" cy="242930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687808" y="691291"/>
            <a:ext cx="5879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কৃষি ক্ষেত্রে প্রযুক্তির ব্যবহার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64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9BDCF8-7DE9-42D8-A4AB-45BB1ADFA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F4941B-3C26-4509-91A1-585F15040A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0C3CE6-0EB2-4820-A329-9EB2B61F2D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5ADE92-2F27-46E6-AA7F-F1EEDCB93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694CBD-2F1F-4D6F-8D8A-9F727B388B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995D011-1D9C-4CB7-80F8-C8E2725426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4585" y="1645931"/>
            <a:ext cx="817500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ar-SA" sz="3600" dirty="0" smtClean="0">
                <a:latin typeface="NikoshBAN" panose="02000000000000000000" pitchFamily="2" charset="0"/>
              </a:rPr>
              <a:t>الحروف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যেমন- </a:t>
            </a:r>
            <a:r>
              <a:rPr lang="ar-SA" sz="3600" dirty="0">
                <a:latin typeface="Arial" panose="020B0604020202020204" pitchFamily="34" charset="0"/>
              </a:rPr>
              <a:t> </a:t>
            </a:r>
            <a:r>
              <a:rPr lang="ar-SA" sz="3600" dirty="0" smtClean="0">
                <a:latin typeface="Arial" panose="020B0604020202020204" pitchFamily="34" charset="0"/>
              </a:rPr>
              <a:t>ان </a:t>
            </a:r>
            <a:r>
              <a:rPr lang="ar-SA" sz="3600" dirty="0">
                <a:latin typeface="NikoshBAN" panose="02000000000000000000" pitchFamily="2" charset="0"/>
              </a:rPr>
              <a:t>– </a:t>
            </a:r>
            <a:r>
              <a:rPr lang="ar-SA" sz="3600" dirty="0" smtClean="0">
                <a:latin typeface="NikoshBAN" panose="02000000000000000000" pitchFamily="2" charset="0"/>
              </a:rPr>
              <a:t>في  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r-SA" sz="3600" dirty="0" smtClean="0">
                <a:latin typeface="NikoshBAN" panose="02000000000000000000" pitchFamily="2" charset="0"/>
              </a:rPr>
              <a:t>الاسماء المبنى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যেমন -</a:t>
            </a:r>
            <a:r>
              <a:rPr lang="ar-SA" sz="3600" dirty="0" smtClean="0">
                <a:latin typeface="Arial" panose="020B0604020202020204" pitchFamily="34" charset="0"/>
              </a:rPr>
              <a:t> حيث </a:t>
            </a:r>
            <a:r>
              <a:rPr lang="ar-SA" sz="3600" dirty="0">
                <a:latin typeface="NikoshBAN" panose="02000000000000000000" pitchFamily="2" charset="0"/>
              </a:rPr>
              <a:t>– </a:t>
            </a:r>
            <a:r>
              <a:rPr lang="ar-SA" sz="3600" dirty="0" smtClean="0">
                <a:latin typeface="NikoshBAN" panose="02000000000000000000" pitchFamily="2" charset="0"/>
              </a:rPr>
              <a:t>اين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الضمائر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যেমন -</a:t>
            </a:r>
            <a:r>
              <a:rPr lang="ar-SA" sz="3600" dirty="0">
                <a:latin typeface="Arial" panose="020B0604020202020204" pitchFamily="34" charset="0"/>
              </a:rPr>
              <a:t> </a:t>
            </a:r>
            <a:r>
              <a:rPr lang="ar-SA" sz="3600" dirty="0" smtClean="0">
                <a:latin typeface="Arial" panose="020B0604020202020204" pitchFamily="34" charset="0"/>
              </a:rPr>
              <a:t>انت </a:t>
            </a:r>
            <a:r>
              <a:rPr lang="ar-SA" sz="3600" dirty="0">
                <a:latin typeface="NikoshBAN" panose="02000000000000000000" pitchFamily="2" charset="0"/>
              </a:rPr>
              <a:t>– </a:t>
            </a:r>
            <a:r>
              <a:rPr lang="ar-SA" sz="3600" dirty="0" smtClean="0">
                <a:latin typeface="NikoshBAN" panose="02000000000000000000" pitchFamily="2" charset="0"/>
              </a:rPr>
              <a:t>انا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r-SA" sz="3600" dirty="0" smtClean="0">
                <a:latin typeface="NikoshBAN" panose="02000000000000000000" pitchFamily="2" charset="0"/>
              </a:rPr>
              <a:t>الاسماء الاشارة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যেমন -</a:t>
            </a:r>
            <a:r>
              <a:rPr lang="ar-SA" sz="3600" dirty="0">
                <a:latin typeface="Arial" panose="020B0604020202020204" pitchFamily="34" charset="0"/>
              </a:rPr>
              <a:t> ذالك </a:t>
            </a:r>
            <a:r>
              <a:rPr lang="ar-SA" sz="3600" dirty="0">
                <a:latin typeface="NikoshBAN" panose="02000000000000000000" pitchFamily="2" charset="0"/>
              </a:rPr>
              <a:t>– هاذا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r-SA" sz="3600" dirty="0" smtClean="0">
                <a:latin typeface="NikoshBAN" panose="02000000000000000000" pitchFamily="2" charset="0"/>
              </a:rPr>
              <a:t>الاسماء الموصولة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যেমন -</a:t>
            </a:r>
            <a:r>
              <a:rPr lang="ar-SA" sz="3600" dirty="0">
                <a:latin typeface="Arial" panose="020B0604020202020204" pitchFamily="34" charset="0"/>
              </a:rPr>
              <a:t> التى </a:t>
            </a:r>
            <a:r>
              <a:rPr lang="ar-SA" sz="3600" dirty="0">
                <a:latin typeface="NikoshBAN" panose="02000000000000000000" pitchFamily="2" charset="0"/>
              </a:rPr>
              <a:t>– الذى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r-SA" sz="3600" dirty="0" smtClean="0">
                <a:latin typeface="NikoshBAN" panose="02000000000000000000" pitchFamily="2" charset="0"/>
              </a:rPr>
              <a:t>الاسماء الشرط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যেমন -</a:t>
            </a:r>
            <a:r>
              <a:rPr lang="ar-SA" sz="3600" dirty="0">
                <a:latin typeface="Arial" panose="020B0604020202020204" pitchFamily="34" charset="0"/>
              </a:rPr>
              <a:t> من </a:t>
            </a:r>
            <a:r>
              <a:rPr lang="ar-SA" sz="3600" dirty="0">
                <a:latin typeface="NikoshBAN" panose="02000000000000000000" pitchFamily="2" charset="0"/>
              </a:rPr>
              <a:t>– ما - مهما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r-SA" sz="3600" dirty="0" smtClean="0">
                <a:latin typeface="NikoshBAN" panose="02000000000000000000" pitchFamily="2" charset="0"/>
              </a:rPr>
              <a:t>الاسماء المشبه للحروف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যেমন -</a:t>
            </a:r>
            <a:r>
              <a:rPr lang="ar-SA" sz="3600" dirty="0">
                <a:latin typeface="Arial" panose="020B0604020202020204" pitchFamily="34" charset="0"/>
              </a:rPr>
              <a:t> </a:t>
            </a:r>
            <a:r>
              <a:rPr lang="ar-SA" sz="3600" dirty="0" smtClean="0">
                <a:latin typeface="Arial" panose="020B0604020202020204" pitchFamily="34" charset="0"/>
              </a:rPr>
              <a:t>كم </a:t>
            </a:r>
            <a:r>
              <a:rPr lang="ar-SA" sz="3600" dirty="0">
                <a:latin typeface="NikoshBAN" panose="02000000000000000000" pitchFamily="2" charset="0"/>
              </a:rPr>
              <a:t>– </a:t>
            </a:r>
            <a:r>
              <a:rPr lang="ar-SA" sz="3600" dirty="0" smtClean="0">
                <a:latin typeface="NikoshBAN" panose="02000000000000000000" pitchFamily="2" charset="0"/>
              </a:rPr>
              <a:t>اذ  </a:t>
            </a:r>
            <a:endParaRPr lang="bn-BD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ar-SA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3600" dirty="0" smtClean="0"/>
              <a:t>الافعال الخامد 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যেমন </a:t>
            </a:r>
            <a:r>
              <a:rPr lang="bn-BD" sz="3600" dirty="0" smtClean="0">
                <a:latin typeface="Arial" panose="020B0604020202020204" pitchFamily="34" charset="0"/>
                <a:cs typeface="NikoshBAN" panose="02000000000000000000" pitchFamily="2" charset="0"/>
              </a:rPr>
              <a:t>-</a:t>
            </a:r>
            <a:r>
              <a:rPr lang="ar-SA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ar-SA" sz="3600" dirty="0" smtClean="0">
                <a:latin typeface="Arial" panose="020B0604020202020204" pitchFamily="34" charset="0"/>
              </a:rPr>
              <a:t>نعم </a:t>
            </a:r>
            <a:r>
              <a:rPr lang="ar-SA" sz="3600" dirty="0" smtClean="0">
                <a:latin typeface="NikoshBAN" panose="02000000000000000000" pitchFamily="2" charset="0"/>
              </a:rPr>
              <a:t>– بعث </a:t>
            </a:r>
            <a:endParaRPr lang="bn-BD" sz="36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685174" y="620187"/>
            <a:ext cx="10821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>
                <a:latin typeface="NikoshBAN" panose="02000000000000000000" pitchFamily="2" charset="0"/>
              </a:rPr>
              <a:t>علم</a:t>
            </a:r>
            <a:r>
              <a:rPr lang="ar-SA" sz="3600" b="1" dirty="0" smtClean="0">
                <a:latin typeface="NikoshBAN" panose="02000000000000000000" pitchFamily="2" charset="0"/>
              </a:rPr>
              <a:t> الصرف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আলোচনার আওতায় পড়ে না এমন শব্দগুলো নিম্নরূপঃ   </a:t>
            </a:r>
            <a:endParaRPr lang="ar-SA" sz="3600" dirty="0">
              <a:latin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5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1480" y="1198923"/>
            <a:ext cx="3145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2041637" y="3661406"/>
            <a:ext cx="81849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الفعل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মাসদারের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فعل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96" t="39114" b="29046"/>
          <a:stretch/>
        </p:blipFill>
        <p:spPr>
          <a:xfrm>
            <a:off x="8679976" y="1090324"/>
            <a:ext cx="1710360" cy="1801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" t="37631" r="82522" b="26755"/>
          <a:stretch/>
        </p:blipFill>
        <p:spPr>
          <a:xfrm>
            <a:off x="2127913" y="1198923"/>
            <a:ext cx="1460311" cy="201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6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8126" y="1581835"/>
            <a:ext cx="8939282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bn-BD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 উত্তর দাও। </a:t>
            </a:r>
            <a:r>
              <a:rPr lang="en-US" sz="32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indent="-742950">
              <a:buFont typeface="+mj-lt"/>
              <a:buAutoNum type="arabicParenR"/>
            </a:pPr>
            <a:r>
              <a:rPr lang="ar-SA" sz="3200" dirty="0"/>
              <a:t>الصرف </a:t>
            </a:r>
            <a:r>
              <a:rPr lang="en-US" sz="3200" dirty="0"/>
              <a:t> </a:t>
            </a:r>
            <a:r>
              <a:rPr lang="bn-BD" sz="3200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ব্দিক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অর্থ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কী?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indent="-742950">
              <a:buFont typeface="+mj-lt"/>
              <a:buAutoNum type="arabicParenR"/>
            </a:pPr>
            <a:r>
              <a:rPr lang="ar-SA" sz="3200" dirty="0" smtClean="0"/>
              <a:t>ميزان </a:t>
            </a:r>
            <a:r>
              <a:rPr lang="en-US" sz="3200" dirty="0" smtClean="0"/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ব্দিক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অর্থ কী?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ar-SA" sz="3200" dirty="0" smtClean="0"/>
              <a:t>علم الصرف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ar-SA" sz="3200" dirty="0" smtClean="0"/>
          </a:p>
          <a:p>
            <a:pPr marL="742950" indent="-742950">
              <a:buFont typeface="+mj-lt"/>
              <a:buAutoNum type="arabicParenR"/>
            </a:pPr>
            <a:r>
              <a:rPr lang="ar-SA" sz="3200" dirty="0"/>
              <a:t>ميزان</a:t>
            </a:r>
            <a:r>
              <a:rPr lang="ar-SA" sz="3200" dirty="0" smtClean="0"/>
              <a:t> الصرف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r-SA" sz="3200" dirty="0" smtClean="0">
                <a:latin typeface="NikoshBAN" panose="02000000000000000000" pitchFamily="2" charset="0"/>
              </a:rPr>
              <a:t>فعل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r-SA" sz="3200" dirty="0" smtClean="0">
                <a:latin typeface="NikoshBAN" panose="02000000000000000000" pitchFamily="2" charset="0"/>
              </a:rPr>
              <a:t>ضمير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742950" indent="-742950">
              <a:buFont typeface="+mj-lt"/>
              <a:buAutoNum type="arabicParenR"/>
            </a:pP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/>
              <a:t>الافعال الخامد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>
              <a:buFont typeface="+mj-lt"/>
              <a:buAutoNum type="arabicParenR"/>
            </a:pPr>
            <a:r>
              <a:rPr lang="ar-SA" sz="3200" dirty="0" smtClean="0">
                <a:latin typeface="NikoshBAN" panose="02000000000000000000" pitchFamily="2" charset="0"/>
              </a:rPr>
              <a:t>  حرف علة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r-SA" sz="3200" dirty="0"/>
          </a:p>
        </p:txBody>
      </p:sp>
      <p:sp>
        <p:nvSpPr>
          <p:cNvPr id="3" name="Rectangle 2"/>
          <p:cNvSpPr/>
          <p:nvPr/>
        </p:nvSpPr>
        <p:spPr>
          <a:xfrm>
            <a:off x="2656706" y="453789"/>
            <a:ext cx="31710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1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4100" y="1212573"/>
            <a:ext cx="2423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03536" y="3893421"/>
            <a:ext cx="81849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000" dirty="0"/>
              <a:t>ميزان الصرف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mtClean="0">
                <a:latin typeface="NikoshBAN" panose="02000000000000000000" pitchFamily="2" charset="0"/>
                <a:cs typeface="NikoshBAN" panose="02000000000000000000" pitchFamily="2" charset="0"/>
              </a:rPr>
              <a:t>উপকারিতা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তায়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15"/>
          <a:stretch/>
        </p:blipFill>
        <p:spPr>
          <a:xfrm>
            <a:off x="1716932" y="472417"/>
            <a:ext cx="2855068" cy="22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833" y="274848"/>
            <a:ext cx="9621671" cy="61106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91149" y="2497976"/>
            <a:ext cx="457939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1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8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1119" y="2203395"/>
            <a:ext cx="51861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/>
              <a:t>القواعد اللغة العربية</a:t>
            </a:r>
          </a:p>
          <a:p>
            <a:pPr algn="ctr"/>
            <a:r>
              <a:rPr lang="ar-SA" sz="4800" dirty="0" smtClean="0"/>
              <a:t>الصف الثامن من الداخل</a:t>
            </a:r>
          </a:p>
          <a:p>
            <a:pPr algn="ctr"/>
            <a:r>
              <a:rPr lang="ar-SA" sz="4800" dirty="0" smtClean="0"/>
              <a:t>الوقة: 50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061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" b="6189"/>
          <a:stretch/>
        </p:blipFill>
        <p:spPr>
          <a:xfrm>
            <a:off x="619835" y="164839"/>
            <a:ext cx="4325768" cy="2455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86"/>
          <a:stretch/>
        </p:blipFill>
        <p:spPr>
          <a:xfrm>
            <a:off x="7354576" y="178935"/>
            <a:ext cx="3618221" cy="24417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7500" y="3897990"/>
            <a:ext cx="161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/>
              <a:t>نصر</a:t>
            </a:r>
            <a:endParaRPr lang="en-US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8358469" y="5231718"/>
            <a:ext cx="161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/>
              <a:t>يفضل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1977500" y="5231719"/>
            <a:ext cx="161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/>
              <a:t>فضل</a:t>
            </a:r>
            <a:endParaRPr lang="en-US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8358469" y="3897990"/>
            <a:ext cx="161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/>
              <a:t>ينصر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1042772" y="2716259"/>
            <a:ext cx="3479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/>
              <a:t>( العلم)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3314" y="2716259"/>
            <a:ext cx="41216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ব্যাঙ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চক্র</a:t>
            </a:r>
            <a:r>
              <a:rPr lang="ar-SA" sz="3200" dirty="0"/>
              <a:t> </a:t>
            </a:r>
            <a:r>
              <a:rPr lang="ar-SA" sz="3200" dirty="0" smtClean="0"/>
              <a:t>( الصرف)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88447" y="4612402"/>
            <a:ext cx="14151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0431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02175" y="1343586"/>
            <a:ext cx="6987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u="sng" dirty="0" smtClean="0"/>
              <a:t>الوحدة الاولى</a:t>
            </a:r>
          </a:p>
          <a:p>
            <a:pPr algn="ctr"/>
            <a:r>
              <a:rPr lang="ar-SA" sz="4800" dirty="0" smtClean="0"/>
              <a:t>علم الصرف</a:t>
            </a:r>
          </a:p>
          <a:p>
            <a:pPr algn="ctr"/>
            <a:r>
              <a:rPr lang="ar-SA" sz="4800" dirty="0" smtClean="0"/>
              <a:t>الدرس الاول</a:t>
            </a:r>
          </a:p>
          <a:p>
            <a:pPr algn="ctr"/>
            <a:r>
              <a:rPr lang="ar-SA" sz="4800" dirty="0" smtClean="0"/>
              <a:t>علم الصرف: تعريفه و مجاله</a:t>
            </a:r>
          </a:p>
          <a:p>
            <a:pPr algn="ctr"/>
            <a:r>
              <a:rPr lang="ar-SA" sz="4800" dirty="0" smtClean="0"/>
              <a:t>الصفخة: 1-3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0918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6359" y="1884431"/>
            <a:ext cx="893928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----------------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742950" indent="-742950">
              <a:buFont typeface="+mj-lt"/>
              <a:buAutoNum type="arabicParenR"/>
            </a:pPr>
            <a:r>
              <a:rPr lang="ar-SA" sz="3200" dirty="0"/>
              <a:t>علم </a:t>
            </a:r>
            <a:r>
              <a:rPr lang="ar-SA" sz="3200" dirty="0" smtClean="0"/>
              <a:t>الصرف 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ar-SA" sz="3200" dirty="0" smtClean="0"/>
              <a:t>ميزان الصرف</a:t>
            </a:r>
            <a:r>
              <a:rPr lang="en-US" sz="3200" dirty="0" smtClean="0"/>
              <a:t>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।</a:t>
            </a:r>
            <a:endParaRPr lang="ar-SA" sz="3200" dirty="0"/>
          </a:p>
          <a:p>
            <a:pPr marL="742950" indent="-742950">
              <a:buFont typeface="+mj-lt"/>
              <a:buAutoNum type="arabicParenR"/>
            </a:pPr>
            <a:r>
              <a:rPr lang="ar-SA" sz="3200" dirty="0" smtClean="0"/>
              <a:t>علم الصرف</a:t>
            </a:r>
            <a:r>
              <a:rPr lang="en-US" sz="3200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ar-SA" sz="3200" dirty="0" smtClean="0"/>
          </a:p>
          <a:p>
            <a:pPr marL="742950" indent="-742950">
              <a:buFont typeface="+mj-lt"/>
              <a:buAutoNum type="arabicParenR"/>
            </a:pPr>
            <a:r>
              <a:rPr lang="ar-SA" sz="3200" dirty="0"/>
              <a:t>ميزان</a:t>
            </a:r>
            <a:r>
              <a:rPr lang="ar-SA" sz="3200" dirty="0" smtClean="0"/>
              <a:t> الصرف</a:t>
            </a:r>
            <a:r>
              <a:rPr lang="en-US" sz="3200" dirty="0" smtClean="0"/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ar-SA" sz="3200" dirty="0" smtClean="0">
                <a:latin typeface="NikoshBAN" panose="02000000000000000000" pitchFamily="2" charset="0"/>
              </a:rPr>
              <a:t>فعل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ar-SA" sz="3200" dirty="0"/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57459" y="494731"/>
            <a:ext cx="257664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5400" b="1" i="1" u="sng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i="1" u="sng" dirty="0"/>
          </a:p>
        </p:txBody>
      </p:sp>
    </p:spTree>
    <p:extLst>
      <p:ext uri="{BB962C8B-B14F-4D97-AF65-F5344CB8AC3E}">
        <p14:creationId xmlns:p14="http://schemas.microsoft.com/office/powerpoint/2010/main" val="36446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82" t="57094" b="14844"/>
          <a:stretch/>
        </p:blipFill>
        <p:spPr>
          <a:xfrm>
            <a:off x="9604624" y="3785870"/>
            <a:ext cx="2587376" cy="118933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18177" y="4318924"/>
            <a:ext cx="1444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/>
              <a:t>ص</a:t>
            </a:r>
            <a:endParaRPr lang="en-US" sz="5400" b="1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1131496" y="1828010"/>
            <a:ext cx="900752" cy="24293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558486" y="2035307"/>
            <a:ext cx="416726" cy="23452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470080" y="1826825"/>
            <a:ext cx="885833" cy="242930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283248" y="916588"/>
            <a:ext cx="290141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8000" b="1" dirty="0"/>
              <a:t>الصرف</a:t>
            </a:r>
            <a:endParaRPr lang="en-US" sz="8000" b="1" dirty="0"/>
          </a:p>
        </p:txBody>
      </p:sp>
      <p:sp>
        <p:nvSpPr>
          <p:cNvPr id="13" name="Rectangle 12"/>
          <p:cNvSpPr/>
          <p:nvPr/>
        </p:nvSpPr>
        <p:spPr>
          <a:xfrm>
            <a:off x="2058035" y="4344688"/>
            <a:ext cx="1444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/>
              <a:t>ر</a:t>
            </a:r>
            <a:endParaRPr lang="en-US" sz="5400" b="1" dirty="0"/>
          </a:p>
        </p:txBody>
      </p:sp>
      <p:sp>
        <p:nvSpPr>
          <p:cNvPr id="14" name="Rectangle 13"/>
          <p:cNvSpPr/>
          <p:nvPr/>
        </p:nvSpPr>
        <p:spPr>
          <a:xfrm>
            <a:off x="178050" y="4338803"/>
            <a:ext cx="14441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/>
              <a:t>ف</a:t>
            </a:r>
            <a:endParaRPr lang="en-US" sz="5400" b="1" dirty="0"/>
          </a:p>
        </p:txBody>
      </p:sp>
      <p:sp>
        <p:nvSpPr>
          <p:cNvPr id="15" name="Rectangle 14"/>
          <p:cNvSpPr/>
          <p:nvPr/>
        </p:nvSpPr>
        <p:spPr>
          <a:xfrm>
            <a:off x="4140840" y="1855307"/>
            <a:ext cx="1390124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 বর্ণ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950135" y="338129"/>
            <a:ext cx="42444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b="1" dirty="0" smtClean="0"/>
              <a:t>الصرف</a:t>
            </a:r>
            <a:r>
              <a:rPr lang="bn-BD" sz="4000" b="1" dirty="0" smtClean="0"/>
              <a:t>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শাব্দিক অর্থ </a:t>
            </a:r>
            <a:endParaRPr lang="en-US" sz="4000" dirty="0">
              <a:solidFill>
                <a:srgbClr val="C0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622" y="3610883"/>
            <a:ext cx="2380169" cy="17842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726011" y="1204310"/>
            <a:ext cx="161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/>
              <a:t>ضرب</a:t>
            </a:r>
            <a:endParaRPr lang="en-US" sz="4800" dirty="0"/>
          </a:p>
        </p:txBody>
      </p:sp>
      <p:sp>
        <p:nvSpPr>
          <p:cNvPr id="21" name="TextBox 20"/>
          <p:cNvSpPr txBox="1"/>
          <p:nvPr/>
        </p:nvSpPr>
        <p:spPr>
          <a:xfrm>
            <a:off x="9743332" y="1204310"/>
            <a:ext cx="1610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dirty="0" smtClean="0"/>
              <a:t>يضرب</a:t>
            </a:r>
            <a:endParaRPr lang="en-US" sz="4800" dirty="0"/>
          </a:p>
        </p:txBody>
      </p:sp>
      <p:sp>
        <p:nvSpPr>
          <p:cNvPr id="23" name="Rectangle 22"/>
          <p:cNvSpPr/>
          <p:nvPr/>
        </p:nvSpPr>
        <p:spPr>
          <a:xfrm>
            <a:off x="6423622" y="5907371"/>
            <a:ext cx="5504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/>
              <a:t>التغير</a:t>
            </a:r>
            <a:r>
              <a:rPr lang="bn-BD" sz="2800" b="1" dirty="0" smtClean="0"/>
              <a:t> (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 অবস্থা হতে অন্য অবস্থায় রূপান্তর</a:t>
            </a:r>
            <a:r>
              <a:rPr lang="ar-SA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428870" y="2427247"/>
            <a:ext cx="3782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200" b="1" dirty="0" smtClean="0"/>
              <a:t>التحويل</a:t>
            </a:r>
            <a:r>
              <a:rPr lang="en-US" sz="3200" b="1" dirty="0" smtClean="0"/>
              <a:t>   </a:t>
            </a:r>
            <a:r>
              <a:rPr lang="bn-BD" sz="3200" b="1" dirty="0" smtClean="0"/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06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59259E-6 L -0.25 2.59259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 animBg="1"/>
      <p:bldP spid="16" grpId="0"/>
      <p:bldP spid="20" grpId="0"/>
      <p:bldP spid="21" grpId="0"/>
      <p:bldP spid="23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12149" r="24292" b="19834"/>
          <a:stretch/>
        </p:blipFill>
        <p:spPr>
          <a:xfrm>
            <a:off x="655092" y="747945"/>
            <a:ext cx="1678675" cy="2230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943" y="747945"/>
            <a:ext cx="2085878" cy="223006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39076" y="298957"/>
            <a:ext cx="41505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/>
              <a:t>علم الصرف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585152" y="1724404"/>
            <a:ext cx="17849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/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9596215" y="1262811"/>
            <a:ext cx="2293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চোঙ্গার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/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492369" y="5017400"/>
            <a:ext cx="113968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ৎ- </a:t>
            </a:r>
            <a:r>
              <a:rPr lang="ar-SA" sz="3200" b="1" dirty="0"/>
              <a:t>علم </a:t>
            </a:r>
            <a:r>
              <a:rPr lang="ar-SA" sz="3200" b="1" dirty="0" smtClean="0"/>
              <a:t>الصرف</a:t>
            </a:r>
            <a:r>
              <a:rPr lang="en-US" sz="3200" b="1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শাস্ত্র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শব্দাবলী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শব্দাবলীর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সহীহ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তালীল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ব্যাপারে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779984" y="3486318"/>
            <a:ext cx="10821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/>
              <a:t>علم </a:t>
            </a:r>
            <a:r>
              <a:rPr lang="ar-SA" sz="3600" b="1" dirty="0" smtClean="0"/>
              <a:t>الصرف: </a:t>
            </a:r>
            <a:r>
              <a:rPr lang="ar-SA" sz="3600" dirty="0" smtClean="0"/>
              <a:t>هو علم يبحث فيه عن المفردات من حيث صورها وهيئاتها- </a:t>
            </a:r>
            <a:r>
              <a:rPr lang="ar-SA" sz="3600" b="1" dirty="0" smtClean="0">
                <a:solidFill>
                  <a:srgbClr val="C00000"/>
                </a:solidFill>
              </a:rPr>
              <a:t>او</a:t>
            </a:r>
            <a:r>
              <a:rPr lang="ar-SA" sz="3600" dirty="0" smtClean="0"/>
              <a:t> من حيث ما يعرض لها من صحة او اعلال او ابدال-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338657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23943" y="436147"/>
            <a:ext cx="45441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4000" b="1" dirty="0"/>
              <a:t>ميزان الصرف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সংজ্ঞাঃ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4062368" y="1834432"/>
            <a:ext cx="165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মাপযন্ত্র / দাঁড়িপাল্লা  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6637172" y="1790342"/>
            <a:ext cx="24313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আলেম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/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আরবি বিষয়ে অভিজ্ঞ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059" y="392632"/>
            <a:ext cx="2591462" cy="27954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3" t="5519" r="26092" b="10829"/>
          <a:stretch/>
        </p:blipFill>
        <p:spPr>
          <a:xfrm>
            <a:off x="449504" y="343944"/>
            <a:ext cx="2990325" cy="26864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38732" y="4890188"/>
            <a:ext cx="106755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ৎ- </a:t>
            </a:r>
            <a:r>
              <a:rPr lang="ar-SA" sz="3200" b="1" dirty="0" smtClean="0"/>
              <a:t>ميزان الصرف</a:t>
            </a:r>
            <a:r>
              <a:rPr lang="en-US" sz="3200" b="1" dirty="0" smtClean="0"/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ঐ মাপযন্ত্র যা </a:t>
            </a:r>
            <a:r>
              <a:rPr lang="ar-SA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b="1" dirty="0" smtClean="0"/>
              <a:t>كلمة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 ওজনসমূহের অবস্থা জানার জন্য সরফ বিশেষজ্ঞগণ বর্ণ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ছেন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85175" y="3715955"/>
            <a:ext cx="108216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600" b="1" dirty="0"/>
              <a:t>ميزان</a:t>
            </a:r>
            <a:r>
              <a:rPr lang="ar-SA" sz="3600" b="1" dirty="0" smtClean="0"/>
              <a:t> الصرف: </a:t>
            </a:r>
            <a:r>
              <a:rPr lang="ar-SA" sz="3600" b="1" dirty="0" smtClean="0"/>
              <a:t>مقياس جاء </a:t>
            </a:r>
            <a:r>
              <a:rPr lang="ar-SA" sz="3600" b="1" dirty="0" smtClean="0"/>
              <a:t>به علماء الصرف لمعرفة احوال ابنية الكلمة</a:t>
            </a:r>
            <a:r>
              <a:rPr lang="en-US" sz="3600" b="1" dirty="0" smtClean="0"/>
              <a:t>   </a:t>
            </a: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9175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8" r="7314" b="20082"/>
          <a:stretch/>
        </p:blipFill>
        <p:spPr>
          <a:xfrm>
            <a:off x="416825" y="243580"/>
            <a:ext cx="3841276" cy="19637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24789" y="243580"/>
            <a:ext cx="17849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</a:rPr>
              <a:t>فعل</a:t>
            </a:r>
            <a:endParaRPr lang="en-US" sz="3200" dirty="0"/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03044711"/>
              </p:ext>
            </p:extLst>
          </p:nvPr>
        </p:nvGraphicFramePr>
        <p:xfrm>
          <a:off x="655092" y="243580"/>
          <a:ext cx="11109278" cy="6361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9983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03A68C-235F-4083-9031-65BF996C6F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515E0FE-3AD6-4D68-AC27-9767DC7F1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492686-A03F-4676-A99E-1C21DB7267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46BD366-F893-44BE-8CD1-9AAA6E750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B8FEF6-3EE5-48BA-9FE0-61FFF8E40E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7FDA3D2-207E-40A4-86E6-A2D0226B1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21D3A0-ACF5-40B1-BEF7-1B542E1163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494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Halima</dc:creator>
  <cp:lastModifiedBy>Halima</cp:lastModifiedBy>
  <cp:revision>118</cp:revision>
  <dcterms:created xsi:type="dcterms:W3CDTF">2019-08-05T03:40:44Z</dcterms:created>
  <dcterms:modified xsi:type="dcterms:W3CDTF">2019-09-22T05:07:53Z</dcterms:modified>
</cp:coreProperties>
</file>