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8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008000"/>
    <a:srgbClr val="FF0066"/>
    <a:srgbClr val="CC3399"/>
    <a:srgbClr val="99FF66"/>
    <a:srgbClr val="00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135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68C68-67B7-4463-895A-258BA8E0F4A2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AE377-8A13-45AB-BAF5-25680C239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AE377-8A13-45AB-BAF5-25680C2393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F65918-3292-4AE8-99D9-863BC62A0DAA}" type="datetimeFigureOut">
              <a:rPr lang="en-US" smtClean="0"/>
              <a:pPr/>
              <a:t>Mon 17.02.20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EA4EC6-76E3-4FEC-953F-3187E6052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7467600" cy="1371600"/>
          </a:xfr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RelaxedModerately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৬ষ্ঠ-শ্রেনি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514600"/>
            <a:ext cx="6858000" cy="1524000"/>
          </a:xfrm>
          <a:solidFill>
            <a:srgbClr val="0070C0"/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FFFF00"/>
                </a:solidFill>
              </a:rPr>
              <a:t>বাংলা</a:t>
            </a:r>
            <a:r>
              <a:rPr lang="en-US" sz="6000" b="1" dirty="0" smtClean="0">
                <a:solidFill>
                  <a:srgbClr val="FFFF00"/>
                </a:solidFill>
              </a:rPr>
              <a:t> ২য় </a:t>
            </a:r>
            <a:r>
              <a:rPr lang="en-US" sz="6000" b="1" dirty="0" err="1" smtClean="0">
                <a:solidFill>
                  <a:srgbClr val="FFFF00"/>
                </a:solidFill>
              </a:rPr>
              <a:t>পত্র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5181600"/>
            <a:ext cx="4038600" cy="990600"/>
          </a:xfrm>
          <a:prstGeom prst="rect">
            <a:avLst/>
          </a:prstGeom>
          <a:solidFill>
            <a:srgbClr val="C00000"/>
          </a:solidFill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</a:rPr>
              <a:t>ধ্বনিতত্ত্ব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4800600"/>
            <a:ext cx="5334000" cy="914400"/>
          </a:xfrm>
          <a:prstGeom prst="rect">
            <a:avLst/>
          </a:prstGeom>
          <a:solidFill>
            <a:srgbClr val="FF00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২য়-অধ্যায়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3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5029200"/>
          </a:xfrm>
          <a:solidFill>
            <a:srgbClr val="00FFCC"/>
          </a:solidFill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00FF"/>
                </a:solidFill>
              </a:rPr>
              <a:t>জিভের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অবস্থান</a:t>
            </a:r>
            <a:r>
              <a:rPr lang="en-US" b="1" dirty="0" smtClean="0">
                <a:solidFill>
                  <a:srgbClr val="0000FF"/>
                </a:solidFill>
              </a:rPr>
              <a:t>-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জিভের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যে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অংশের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সাহায্যে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</a:rPr>
              <a:t>স্বরধ্বনি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উচ্চারিত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হয়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সেই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অংশকে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গুরুত্ব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দিয়ে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স্বরধ্বনিগুলোকে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সম্মুখ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মধ্য</a:t>
            </a:r>
            <a:r>
              <a:rPr lang="en-US" sz="2400" b="1" dirty="0" smtClean="0">
                <a:solidFill>
                  <a:srgbClr val="FF0000"/>
                </a:solidFill>
              </a:rPr>
              <a:t> ও </a:t>
            </a:r>
          </a:p>
          <a:p>
            <a:pPr algn="ctr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পশ্চা</a:t>
            </a:r>
            <a:r>
              <a:rPr lang="en-US" sz="2400" b="1" dirty="0" smtClean="0">
                <a:solidFill>
                  <a:srgbClr val="FF0000"/>
                </a:solidFill>
              </a:rPr>
              <a:t>ৎ </a:t>
            </a:r>
            <a:r>
              <a:rPr lang="en-US" sz="2400" b="1" dirty="0" err="1" smtClean="0">
                <a:solidFill>
                  <a:srgbClr val="FF0000"/>
                </a:solidFill>
              </a:rPr>
              <a:t>ধ্বনি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হিসেবে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বিবেচনা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করা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হয়</a:t>
            </a:r>
            <a:r>
              <a:rPr lang="en-US" sz="2400" b="1" dirty="0" smtClean="0">
                <a:solidFill>
                  <a:srgbClr val="FF0000"/>
                </a:solidFill>
              </a:rPr>
              <a:t>।</a:t>
            </a:r>
          </a:p>
          <a:p>
            <a:pPr>
              <a:buNone/>
            </a:pPr>
            <a:r>
              <a:rPr lang="en-US" sz="2400" b="1" dirty="0" smtClean="0"/>
              <a:t>         </a:t>
            </a:r>
          </a:p>
          <a:p>
            <a:pPr algn="ctr">
              <a:buNone/>
            </a:pPr>
            <a:r>
              <a:rPr lang="en-US" sz="2800" b="1" dirty="0" smtClean="0"/>
              <a:t>           </a:t>
            </a:r>
            <a:r>
              <a:rPr lang="en-US" sz="2800" b="1" dirty="0" smtClean="0">
                <a:solidFill>
                  <a:srgbClr val="0000FF"/>
                </a:solidFill>
              </a:rPr>
              <a:t>* </a:t>
            </a:r>
            <a:r>
              <a:rPr lang="en-US" sz="2800" b="1" dirty="0" err="1" smtClean="0">
                <a:solidFill>
                  <a:srgbClr val="0000FF"/>
                </a:solidFill>
              </a:rPr>
              <a:t>সম্মুখ</a:t>
            </a:r>
            <a:r>
              <a:rPr lang="en-US" sz="2800" b="1" dirty="0" smtClean="0">
                <a:solidFill>
                  <a:srgbClr val="0000FF"/>
                </a:solidFill>
              </a:rPr>
              <a:t> (</a:t>
            </a:r>
            <a:r>
              <a:rPr lang="en-US" sz="2800" b="1" dirty="0" smtClean="0">
                <a:solidFill>
                  <a:srgbClr val="FF0000"/>
                </a:solidFill>
              </a:rPr>
              <a:t>Front</a:t>
            </a:r>
            <a:r>
              <a:rPr lang="en-US" sz="2800" b="1" dirty="0" smtClean="0">
                <a:solidFill>
                  <a:srgbClr val="0000FF"/>
                </a:solidFill>
              </a:rPr>
              <a:t>) </a:t>
            </a:r>
            <a:r>
              <a:rPr lang="en-US" sz="2800" b="1" dirty="0" err="1" smtClean="0">
                <a:solidFill>
                  <a:srgbClr val="0000FF"/>
                </a:solidFill>
              </a:rPr>
              <a:t>স্বরধ্বনি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        * </a:t>
            </a:r>
            <a:r>
              <a:rPr lang="en-US" sz="2800" b="1" dirty="0" err="1" smtClean="0">
                <a:solidFill>
                  <a:srgbClr val="0000FF"/>
                </a:solidFill>
              </a:rPr>
              <a:t>মধ্য</a:t>
            </a:r>
            <a:r>
              <a:rPr lang="en-US" sz="2800" b="1" dirty="0" smtClean="0">
                <a:solidFill>
                  <a:srgbClr val="0000FF"/>
                </a:solidFill>
              </a:rPr>
              <a:t> (</a:t>
            </a:r>
            <a:r>
              <a:rPr lang="en-US" sz="2800" b="1" dirty="0" smtClean="0">
                <a:solidFill>
                  <a:srgbClr val="FF0000"/>
                </a:solidFill>
              </a:rPr>
              <a:t>central</a:t>
            </a:r>
            <a:r>
              <a:rPr lang="en-US" sz="2800" b="1" dirty="0" smtClean="0">
                <a:solidFill>
                  <a:srgbClr val="0000FF"/>
                </a:solidFill>
              </a:rPr>
              <a:t>) </a:t>
            </a:r>
            <a:r>
              <a:rPr lang="en-US" sz="2800" b="1" dirty="0" err="1" smtClean="0">
                <a:solidFill>
                  <a:srgbClr val="0000FF"/>
                </a:solidFill>
              </a:rPr>
              <a:t>স্বরধ্বনি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        * </a:t>
            </a:r>
            <a:r>
              <a:rPr lang="en-US" sz="2800" b="1" dirty="0" err="1" smtClean="0">
                <a:solidFill>
                  <a:srgbClr val="0000FF"/>
                </a:solidFill>
              </a:rPr>
              <a:t>পশ্চা</a:t>
            </a:r>
            <a:r>
              <a:rPr lang="en-US" sz="2800" b="1" dirty="0" smtClean="0">
                <a:solidFill>
                  <a:srgbClr val="0000FF"/>
                </a:solidFill>
              </a:rPr>
              <a:t>ৎ (</a:t>
            </a:r>
            <a:r>
              <a:rPr lang="en-US" sz="2800" b="1" dirty="0" smtClean="0">
                <a:solidFill>
                  <a:srgbClr val="FF0000"/>
                </a:solidFill>
              </a:rPr>
              <a:t>back</a:t>
            </a:r>
            <a:r>
              <a:rPr lang="en-US" sz="2800" b="1" dirty="0" smtClean="0">
                <a:solidFill>
                  <a:srgbClr val="0000FF"/>
                </a:solidFill>
              </a:rPr>
              <a:t>) </a:t>
            </a:r>
            <a:r>
              <a:rPr lang="en-US" sz="2800" b="1" dirty="0" err="1" smtClean="0">
                <a:solidFill>
                  <a:srgbClr val="0000FF"/>
                </a:solidFill>
              </a:rPr>
              <a:t>স্বরধ্বনি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স্বরধ্বনির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উচ্চারণ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15000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0292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জিভের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উচ্চতা</a:t>
            </a:r>
            <a:r>
              <a:rPr lang="en-US" sz="3600" b="1" dirty="0" smtClean="0">
                <a:solidFill>
                  <a:srgbClr val="FF0000"/>
                </a:solidFill>
              </a:rPr>
              <a:t>-</a:t>
            </a:r>
          </a:p>
          <a:p>
            <a:endParaRPr lang="en-US" sz="2800" b="1" dirty="0" smtClean="0"/>
          </a:p>
          <a:p>
            <a:r>
              <a:rPr lang="en-US" b="1" dirty="0" err="1" smtClean="0">
                <a:solidFill>
                  <a:srgbClr val="0000FF"/>
                </a:solidFill>
              </a:rPr>
              <a:t>জিভের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উচ্চতা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অনুসারে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স্বরধ্বনি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গুলোকে</a:t>
            </a:r>
            <a:r>
              <a:rPr lang="en-US" b="1" dirty="0" smtClean="0">
                <a:solidFill>
                  <a:srgbClr val="0000FF"/>
                </a:solidFill>
              </a:rPr>
              <a:t>-</a:t>
            </a:r>
          </a:p>
          <a:p>
            <a:pPr>
              <a:buNone/>
            </a:pPr>
            <a:r>
              <a:rPr lang="en-US" sz="2800" b="1" dirty="0" smtClean="0"/>
              <a:t>                  </a:t>
            </a:r>
            <a:r>
              <a:rPr lang="en-US" sz="3000" b="1" dirty="0" smtClean="0">
                <a:solidFill>
                  <a:srgbClr val="FF0000"/>
                </a:solidFill>
              </a:rPr>
              <a:t>* </a:t>
            </a:r>
            <a:r>
              <a:rPr lang="en-US" sz="3000" b="1" dirty="0" err="1" smtClean="0">
                <a:solidFill>
                  <a:srgbClr val="FF0000"/>
                </a:solidFill>
              </a:rPr>
              <a:t>উচ্চ</a:t>
            </a:r>
            <a:r>
              <a:rPr lang="en-US" sz="3000" b="1" dirty="0" smtClean="0">
                <a:solidFill>
                  <a:srgbClr val="FF0000"/>
                </a:solidFill>
              </a:rPr>
              <a:t> ( </a:t>
            </a:r>
            <a:r>
              <a:rPr lang="en-US" sz="3000" b="1" dirty="0" smtClean="0">
                <a:solidFill>
                  <a:srgbClr val="0000FF"/>
                </a:solidFill>
              </a:rPr>
              <a:t>high</a:t>
            </a:r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) </a:t>
            </a:r>
            <a:r>
              <a:rPr lang="en-US" sz="3000" b="1" dirty="0" err="1" smtClean="0">
                <a:solidFill>
                  <a:srgbClr val="FF0000"/>
                </a:solidFill>
              </a:rPr>
              <a:t>স্বরধ্বনি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000" b="1" dirty="0" smtClean="0"/>
              <a:t>                 </a:t>
            </a:r>
            <a:r>
              <a:rPr lang="en-US" sz="3000" b="1" dirty="0" smtClean="0">
                <a:solidFill>
                  <a:srgbClr val="FF0000"/>
                </a:solidFill>
              </a:rPr>
              <a:t>* </a:t>
            </a:r>
            <a:r>
              <a:rPr lang="en-US" sz="3000" b="1" dirty="0" err="1" smtClean="0">
                <a:solidFill>
                  <a:srgbClr val="FF0000"/>
                </a:solidFill>
              </a:rPr>
              <a:t>নিম্ন</a:t>
            </a:r>
            <a:r>
              <a:rPr lang="en-US" sz="3000" b="1" dirty="0" smtClean="0">
                <a:solidFill>
                  <a:srgbClr val="FF0000"/>
                </a:solidFill>
              </a:rPr>
              <a:t> ( </a:t>
            </a:r>
            <a:r>
              <a:rPr lang="en-US" sz="3000" b="1" dirty="0" smtClean="0">
                <a:solidFill>
                  <a:srgbClr val="0000FF"/>
                </a:solidFill>
              </a:rPr>
              <a:t>low</a:t>
            </a:r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) </a:t>
            </a:r>
            <a:r>
              <a:rPr lang="en-US" sz="3000" b="1" dirty="0" err="1" smtClean="0">
                <a:solidFill>
                  <a:srgbClr val="FF0000"/>
                </a:solidFill>
              </a:rPr>
              <a:t>স্বরধ্বনি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                 * </a:t>
            </a:r>
            <a:r>
              <a:rPr lang="en-US" sz="3000" b="1" dirty="0" err="1" smtClean="0">
                <a:solidFill>
                  <a:srgbClr val="FF0000"/>
                </a:solidFill>
              </a:rPr>
              <a:t>উচ্চ-মধ্য</a:t>
            </a:r>
            <a:r>
              <a:rPr lang="en-US" sz="3000" b="1" dirty="0" smtClean="0">
                <a:solidFill>
                  <a:srgbClr val="FF0000"/>
                </a:solidFill>
              </a:rPr>
              <a:t> ( </a:t>
            </a:r>
            <a:r>
              <a:rPr lang="en-US" sz="3000" b="1" dirty="0" smtClean="0">
                <a:solidFill>
                  <a:srgbClr val="0000FF"/>
                </a:solidFill>
              </a:rPr>
              <a:t>high-mid </a:t>
            </a:r>
            <a:r>
              <a:rPr lang="en-US" sz="3000" b="1" dirty="0" smtClean="0">
                <a:solidFill>
                  <a:srgbClr val="FF0000"/>
                </a:solidFill>
              </a:rPr>
              <a:t>)</a:t>
            </a:r>
            <a:r>
              <a:rPr lang="en-US" sz="3000" b="1" dirty="0" smtClean="0"/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স্বরধ্বনি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000" b="1" dirty="0" smtClean="0"/>
              <a:t>                 </a:t>
            </a:r>
            <a:r>
              <a:rPr lang="en-US" sz="3000" b="1" dirty="0" smtClean="0">
                <a:solidFill>
                  <a:srgbClr val="FF0000"/>
                </a:solidFill>
              </a:rPr>
              <a:t>*</a:t>
            </a:r>
            <a:r>
              <a:rPr lang="en-US" sz="3000" b="1" dirty="0" smtClean="0"/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নিম্ন-মধ্য</a:t>
            </a:r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(</a:t>
            </a:r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rgbClr val="0000FF"/>
                </a:solidFill>
              </a:rPr>
              <a:t>low-mid </a:t>
            </a:r>
            <a:r>
              <a:rPr lang="en-US" sz="3000" b="1" dirty="0" smtClean="0">
                <a:solidFill>
                  <a:srgbClr val="FF0000"/>
                </a:solidFill>
              </a:rPr>
              <a:t>)</a:t>
            </a:r>
            <a:r>
              <a:rPr lang="en-US" sz="3000" b="1" dirty="0" smtClean="0"/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স্বরধ্বনি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00FF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স্বরধ্বনির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উচ্চারণ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15000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267200" cy="518160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2600" b="1" dirty="0" err="1" smtClean="0">
                <a:solidFill>
                  <a:srgbClr val="FFFF00"/>
                </a:solidFill>
              </a:rPr>
              <a:t>ঠোঁটের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অবস্থা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অনুযায়ী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2600" b="1" dirty="0" err="1" smtClean="0">
                <a:solidFill>
                  <a:srgbClr val="FFFF00"/>
                </a:solidFill>
              </a:rPr>
              <a:t>স্বরধ্বনিগুলোর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উচ্চারণে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২ </a:t>
            </a:r>
            <a:r>
              <a:rPr lang="en-US" sz="2600" b="1" dirty="0" err="1" smtClean="0">
                <a:solidFill>
                  <a:srgbClr val="FFFF00"/>
                </a:solidFill>
              </a:rPr>
              <a:t>ধরনের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বৈশিষ্ট্য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লক্ষ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2600" b="1" dirty="0" err="1" smtClean="0">
                <a:solidFill>
                  <a:srgbClr val="FFFF00"/>
                </a:solidFill>
              </a:rPr>
              <a:t>করা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যায়</a:t>
            </a:r>
            <a:r>
              <a:rPr lang="en-US" sz="2600" b="1" dirty="0" smtClean="0">
                <a:solidFill>
                  <a:srgbClr val="FFFF00"/>
                </a:solidFill>
              </a:rPr>
              <a:t>-</a:t>
            </a:r>
            <a:r>
              <a:rPr lang="en-US" sz="2600" dirty="0" smtClean="0">
                <a:solidFill>
                  <a:srgbClr val="FFFF00"/>
                </a:solidFill>
              </a:rPr>
              <a:t>  </a:t>
            </a:r>
          </a:p>
          <a:p>
            <a:pPr>
              <a:buNone/>
            </a:pPr>
            <a:r>
              <a:rPr lang="en-US" sz="2400" b="1" dirty="0" smtClean="0"/>
              <a:t>       </a:t>
            </a:r>
          </a:p>
          <a:p>
            <a:pPr>
              <a:buNone/>
            </a:pPr>
            <a:r>
              <a:rPr lang="en-US" sz="2400" b="1" dirty="0" smtClean="0"/>
              <a:t>         </a:t>
            </a:r>
            <a:r>
              <a:rPr lang="en-US" sz="2400" b="1" dirty="0" smtClean="0">
                <a:solidFill>
                  <a:schemeClr val="bg1"/>
                </a:solidFill>
              </a:rPr>
              <a:t>১. </a:t>
            </a:r>
            <a:r>
              <a:rPr lang="en-US" sz="2400" b="1" dirty="0" err="1" smtClean="0">
                <a:solidFill>
                  <a:schemeClr val="bg1"/>
                </a:solidFill>
              </a:rPr>
              <a:t>ঠোঁট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গোলাকৃত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(round) </a:t>
            </a:r>
            <a:r>
              <a:rPr lang="en-US" sz="2400" b="1" dirty="0" err="1" smtClean="0">
                <a:solidFill>
                  <a:schemeClr val="bg1"/>
                </a:solidFill>
              </a:rPr>
              <a:t>বা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অগোলকৃত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অবস্থায়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থাকতে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পারে</a:t>
            </a:r>
            <a:r>
              <a:rPr lang="en-US" sz="2400" b="1" dirty="0" smtClean="0">
                <a:solidFill>
                  <a:schemeClr val="bg1"/>
                </a:solidFill>
              </a:rPr>
              <a:t> ।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  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    ২. </a:t>
            </a:r>
            <a:r>
              <a:rPr lang="en-US" sz="2400" b="1" dirty="0" err="1" smtClean="0">
                <a:solidFill>
                  <a:schemeClr val="bg1"/>
                </a:solidFill>
              </a:rPr>
              <a:t>ঠোঁট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খোলা</a:t>
            </a:r>
            <a:r>
              <a:rPr lang="en-US" sz="2400" b="1" dirty="0" smtClean="0">
                <a:solidFill>
                  <a:schemeClr val="bg1"/>
                </a:solidFill>
              </a:rPr>
              <a:t> (open) </a:t>
            </a:r>
          </a:p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</a:rPr>
              <a:t>অবস্থায়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থাকতে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পারে</a:t>
            </a:r>
            <a:r>
              <a:rPr lang="en-US" sz="2400" b="1" dirty="0" smtClean="0">
                <a:solidFill>
                  <a:schemeClr val="bg1"/>
                </a:solidFill>
              </a:rPr>
              <a:t>।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361688" cy="518160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2600" b="1" dirty="0" err="1" smtClean="0">
                <a:solidFill>
                  <a:schemeClr val="bg1"/>
                </a:solidFill>
              </a:rPr>
              <a:t>ঠোঁটের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এই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অবস্থানভেদে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600" b="1" dirty="0" err="1" smtClean="0">
                <a:solidFill>
                  <a:schemeClr val="bg1"/>
                </a:solidFill>
              </a:rPr>
              <a:t>স্বরধ্বনিগুলোকে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বিবেচনা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600" b="1" dirty="0" err="1" smtClean="0">
                <a:solidFill>
                  <a:schemeClr val="bg1"/>
                </a:solidFill>
              </a:rPr>
              <a:t>করা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হয়</a:t>
            </a:r>
            <a:r>
              <a:rPr lang="en-US" sz="2600" b="1" dirty="0" smtClean="0">
                <a:solidFill>
                  <a:schemeClr val="bg1"/>
                </a:solidFill>
              </a:rPr>
              <a:t>-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FFFF00"/>
                </a:solidFill>
              </a:rPr>
              <a:t>১. </a:t>
            </a:r>
            <a:r>
              <a:rPr lang="en-US" b="1" dirty="0" err="1" smtClean="0">
                <a:solidFill>
                  <a:srgbClr val="FFFF00"/>
                </a:solidFill>
              </a:rPr>
              <a:t>গোলাকৃত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স্বরধ্বনি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২. </a:t>
            </a:r>
            <a:r>
              <a:rPr lang="en-US" b="1" dirty="0" err="1" smtClean="0">
                <a:solidFill>
                  <a:srgbClr val="FFFF00"/>
                </a:solidFill>
              </a:rPr>
              <a:t>অগোলকৃত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স্বরধ্বনি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762000"/>
            <a:ext cx="36576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</a:rPr>
              <a:t>ঠোঁটের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অবস্থা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3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স্বরধ্বনির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উচ্চারণ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15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5334000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দীর্ঘস্বর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উচ্চারণের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00FF"/>
                </a:solidFill>
              </a:rPr>
              <a:t>সময়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খেয়াল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রাখতে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00FF"/>
                </a:solidFill>
              </a:rPr>
              <a:t>হবে</a:t>
            </a:r>
            <a:r>
              <a:rPr lang="en-US" b="1" dirty="0" smtClean="0">
                <a:solidFill>
                  <a:srgbClr val="0000FF"/>
                </a:solidFill>
              </a:rPr>
              <a:t>-</a:t>
            </a:r>
          </a:p>
          <a:p>
            <a:pPr marL="596646" indent="-514350">
              <a:buNone/>
            </a:pPr>
            <a:r>
              <a:rPr lang="en-US" b="1" dirty="0" smtClean="0"/>
              <a:t>     </a:t>
            </a:r>
          </a:p>
          <a:p>
            <a:pPr marL="596646" indent="-514350">
              <a:buNone/>
            </a:pPr>
            <a:r>
              <a:rPr lang="en-US" dirty="0" smtClean="0"/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১.নিচের </a:t>
            </a:r>
            <a:r>
              <a:rPr lang="en-US" b="1" dirty="0" err="1" smtClean="0">
                <a:solidFill>
                  <a:srgbClr val="FF0000"/>
                </a:solidFill>
              </a:rPr>
              <a:t>চোয়ালের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96646" indent="-51435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মাংসপেশিতে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বেশি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চাপ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96646" indent="-51435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পড়বে</a:t>
            </a:r>
            <a:r>
              <a:rPr lang="en-US" b="1" dirty="0" smtClean="0">
                <a:solidFill>
                  <a:srgbClr val="FF0000"/>
                </a:solidFill>
              </a:rPr>
              <a:t>।</a:t>
            </a:r>
          </a:p>
          <a:p>
            <a:pPr marL="596646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</a:t>
            </a:r>
          </a:p>
          <a:p>
            <a:pPr marL="596646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২. </a:t>
            </a:r>
            <a:r>
              <a:rPr lang="en-US" b="1" dirty="0" err="1" smtClean="0">
                <a:solidFill>
                  <a:srgbClr val="FF0000"/>
                </a:solidFill>
              </a:rPr>
              <a:t>মুখ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দিয়ে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হ্রস্ব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স্বরের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96646" indent="-51435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তুলনায়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অধিক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বাতাস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বের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96646" indent="-51435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হবে</a:t>
            </a:r>
            <a:r>
              <a:rPr lang="en-US" b="1" dirty="0" smtClean="0">
                <a:solidFill>
                  <a:srgbClr val="FF0000"/>
                </a:solidFill>
              </a:rPr>
              <a:t>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295400"/>
            <a:ext cx="4572000" cy="5334000"/>
          </a:xfrm>
          <a:solidFill>
            <a:srgbClr val="C00000"/>
          </a:solidFill>
        </p:spPr>
        <p:txBody>
          <a:bodyPr>
            <a:normAutofit fontScale="925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স্বরের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হ্রস্ব-দীর্ঘ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উচ্চারণ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ভেদে</a:t>
            </a:r>
            <a:r>
              <a:rPr lang="en-US" b="1" dirty="0" smtClean="0">
                <a:solidFill>
                  <a:srgbClr val="FFFF00"/>
                </a:solidFill>
              </a:rPr>
              <a:t> ২টি </a:t>
            </a:r>
            <a:r>
              <a:rPr lang="en-US" b="1" dirty="0" err="1" smtClean="0">
                <a:solidFill>
                  <a:srgbClr val="FFFF00"/>
                </a:solidFill>
              </a:rPr>
              <a:t>ভিন্ন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অর্থবোধক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শব্দ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তৈরি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হয়</a:t>
            </a:r>
            <a:r>
              <a:rPr lang="en-US" b="1" dirty="0" smtClean="0">
                <a:solidFill>
                  <a:srgbClr val="FFFF00"/>
                </a:solidFill>
              </a:rPr>
              <a:t>-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যেমন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ইংরেজি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</a:rPr>
              <a:t>bit</a:t>
            </a:r>
            <a:r>
              <a:rPr lang="en-US" sz="2400" dirty="0" smtClean="0">
                <a:solidFill>
                  <a:schemeClr val="bg1"/>
                </a:solidFill>
              </a:rPr>
              <a:t> ও </a:t>
            </a:r>
            <a:r>
              <a:rPr lang="en-US" sz="2600" b="1" dirty="0" smtClean="0">
                <a:solidFill>
                  <a:srgbClr val="FFFF00"/>
                </a:solidFill>
              </a:rPr>
              <a:t>beat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শব্দের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উচ্চারণ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600" b="1" dirty="0" err="1" smtClean="0">
                <a:solidFill>
                  <a:srgbClr val="FFFF00"/>
                </a:solidFill>
              </a:rPr>
              <a:t>প্রথম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শব্দের</a:t>
            </a:r>
            <a:r>
              <a:rPr lang="en-US" sz="2600" b="1" dirty="0" smtClean="0">
                <a:solidFill>
                  <a:srgbClr val="FFFF00"/>
                </a:solidFill>
              </a:rPr>
              <a:t> ই-</a:t>
            </a:r>
            <a:r>
              <a:rPr lang="en-US" sz="2600" b="1" dirty="0" err="1" smtClean="0">
                <a:solidFill>
                  <a:srgbClr val="FFFF00"/>
                </a:solidFill>
              </a:rPr>
              <a:t>ধ্বনি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হ্রস্ব</a:t>
            </a:r>
            <a:r>
              <a:rPr lang="en-US" sz="2600" b="1" dirty="0" smtClean="0">
                <a:solidFill>
                  <a:srgbClr val="FFFF00"/>
                </a:solidFill>
              </a:rPr>
              <a:t> (</a:t>
            </a:r>
            <a:r>
              <a:rPr lang="en-US" sz="2600" b="1" dirty="0" err="1" smtClean="0">
                <a:solidFill>
                  <a:srgbClr val="FFFF00"/>
                </a:solidFill>
              </a:rPr>
              <a:t>i</a:t>
            </a:r>
            <a:r>
              <a:rPr lang="en-US" sz="2600" b="1" dirty="0" smtClean="0">
                <a:solidFill>
                  <a:srgbClr val="FFFF00"/>
                </a:solidFill>
              </a:rPr>
              <a:t>)</a:t>
            </a:r>
          </a:p>
          <a:p>
            <a:pPr>
              <a:buNone/>
            </a:pPr>
            <a:r>
              <a:rPr lang="en-US" sz="2600" b="1" dirty="0" err="1" smtClean="0">
                <a:solidFill>
                  <a:srgbClr val="FFFF00"/>
                </a:solidFill>
              </a:rPr>
              <a:t>আর</a:t>
            </a:r>
            <a:r>
              <a:rPr lang="en-US" sz="2600" b="1" dirty="0" smtClean="0">
                <a:solidFill>
                  <a:srgbClr val="FFFF00"/>
                </a:solidFill>
              </a:rPr>
              <a:t> ‍</a:t>
            </a:r>
            <a:r>
              <a:rPr lang="en-US" sz="2600" b="1" dirty="0" err="1" smtClean="0">
                <a:solidFill>
                  <a:srgbClr val="FFFF00"/>
                </a:solidFill>
              </a:rPr>
              <a:t>দ্বিতীয়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শব্দের</a:t>
            </a:r>
            <a:r>
              <a:rPr lang="en-US" sz="2600" b="1" dirty="0" smtClean="0">
                <a:solidFill>
                  <a:srgbClr val="FFFF00"/>
                </a:solidFill>
              </a:rPr>
              <a:t> ই </a:t>
            </a:r>
            <a:r>
              <a:rPr lang="en-US" sz="2600" b="1" dirty="0" err="1" smtClean="0">
                <a:solidFill>
                  <a:srgbClr val="FFFF00"/>
                </a:solidFill>
              </a:rPr>
              <a:t>দীর্ঘ</a:t>
            </a:r>
            <a:r>
              <a:rPr lang="en-US" sz="2600" b="1" dirty="0" smtClean="0">
                <a:solidFill>
                  <a:srgbClr val="FFFF00"/>
                </a:solidFill>
              </a:rPr>
              <a:t> (</a:t>
            </a:r>
            <a:r>
              <a:rPr lang="en-US" sz="2600" b="1" dirty="0" err="1" smtClean="0">
                <a:solidFill>
                  <a:srgbClr val="FFFF00"/>
                </a:solidFill>
              </a:rPr>
              <a:t>i</a:t>
            </a:r>
            <a:r>
              <a:rPr lang="en-US" sz="2600" b="1" dirty="0" smtClean="0">
                <a:solidFill>
                  <a:srgbClr val="FFFF00"/>
                </a:solidFill>
              </a:rPr>
              <a:t>)</a:t>
            </a:r>
          </a:p>
          <a:p>
            <a:pPr>
              <a:buNone/>
            </a:pPr>
            <a:r>
              <a:rPr lang="en-US" sz="2600" b="1" dirty="0" err="1" smtClean="0">
                <a:solidFill>
                  <a:srgbClr val="FFFF00"/>
                </a:solidFill>
              </a:rPr>
              <a:t>এবং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এই</a:t>
            </a:r>
            <a:r>
              <a:rPr lang="en-US" sz="2600" b="1" dirty="0" smtClean="0">
                <a:solidFill>
                  <a:srgbClr val="FFFF00"/>
                </a:solidFill>
              </a:rPr>
              <a:t> ২স্বর </a:t>
            </a:r>
            <a:r>
              <a:rPr lang="en-US" sz="2600" b="1" dirty="0" err="1" smtClean="0">
                <a:solidFill>
                  <a:srgbClr val="FFFF00"/>
                </a:solidFill>
              </a:rPr>
              <a:t>উচ্চারণের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2600" b="1" dirty="0" err="1" smtClean="0">
                <a:solidFill>
                  <a:srgbClr val="FFFF00"/>
                </a:solidFill>
              </a:rPr>
              <a:t>কারণে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ইংরেজিতে</a:t>
            </a:r>
            <a:r>
              <a:rPr lang="en-US" sz="2600" b="1" dirty="0" smtClean="0">
                <a:solidFill>
                  <a:srgbClr val="FFFF00"/>
                </a:solidFill>
              </a:rPr>
              <a:t> ২টি </a:t>
            </a:r>
            <a:r>
              <a:rPr lang="en-US" sz="2600" b="1" dirty="0" err="1" smtClean="0">
                <a:solidFill>
                  <a:srgbClr val="FFFF00"/>
                </a:solidFill>
              </a:rPr>
              <a:t>ভিন্ন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2600" b="1" dirty="0" err="1" smtClean="0">
                <a:solidFill>
                  <a:srgbClr val="FFFF00"/>
                </a:solidFill>
              </a:rPr>
              <a:t>অর্থবাহী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শব্দ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তৈরি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হয়েছে</a:t>
            </a:r>
            <a:r>
              <a:rPr lang="en-US" sz="2600" b="1" dirty="0" smtClean="0">
                <a:solidFill>
                  <a:srgbClr val="FFFF00"/>
                </a:solidFill>
              </a:rPr>
              <a:t>।</a:t>
            </a:r>
            <a:endParaRPr lang="en-US" sz="2600" b="1" dirty="0">
              <a:solidFill>
                <a:srgbClr val="FFFF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স্বরধ্বনির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উচ্চারণ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762000"/>
            <a:ext cx="33528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হ্রস্ব</a:t>
            </a:r>
            <a:r>
              <a:rPr lang="en-US" sz="2800" b="1" dirty="0" smtClean="0"/>
              <a:t> ও </a:t>
            </a:r>
            <a:r>
              <a:rPr lang="en-US" sz="2800" b="1" dirty="0" err="1" smtClean="0"/>
              <a:t>দীর্ঘ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স্বর</a:t>
            </a:r>
            <a:endParaRPr lang="en-US" sz="2800" b="1" dirty="0"/>
          </a:p>
        </p:txBody>
      </p:sp>
    </p:spTree>
  </p:cSld>
  <p:clrMapOvr>
    <a:masterClrMapping/>
  </p:clrMapOvr>
  <p:transition spd="slow" advTm="20000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98080" cy="4800600"/>
          </a:xfrm>
          <a:solidFill>
            <a:srgbClr val="0000FF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কোমল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তালুর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অবস্থা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আমাদের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মুখের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ভেতরে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উপরে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রয়েছে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তালু</a:t>
            </a:r>
            <a:r>
              <a:rPr lang="en-US" sz="2800" dirty="0" smtClean="0">
                <a:solidFill>
                  <a:schemeClr val="bg1"/>
                </a:solidFill>
              </a:rPr>
              <a:t>। এ </a:t>
            </a:r>
            <a:r>
              <a:rPr lang="en-US" sz="2800" dirty="0" err="1" smtClean="0">
                <a:solidFill>
                  <a:schemeClr val="bg1"/>
                </a:solidFill>
              </a:rPr>
              <a:t>তালু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আমরা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উপরে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ওঠাতে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পারি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নিচে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নামাতে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পারি</a:t>
            </a:r>
            <a:r>
              <a:rPr lang="en-US" sz="2800" dirty="0" smtClean="0">
                <a:solidFill>
                  <a:schemeClr val="bg1"/>
                </a:solidFill>
              </a:rPr>
              <a:t>। </a:t>
            </a:r>
            <a:r>
              <a:rPr lang="en-US" sz="2800" dirty="0" err="1" smtClean="0">
                <a:solidFill>
                  <a:schemeClr val="bg1"/>
                </a:solidFill>
              </a:rPr>
              <a:t>তালুর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অবস্থান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অনুযায়ী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স্বরধ্বনি</a:t>
            </a:r>
            <a:r>
              <a:rPr lang="en-US" sz="2800" dirty="0" smtClean="0">
                <a:solidFill>
                  <a:schemeClr val="bg1"/>
                </a:solidFill>
              </a:rPr>
              <a:t> ২ </a:t>
            </a:r>
            <a:r>
              <a:rPr lang="en-US" sz="2800" dirty="0" err="1" smtClean="0">
                <a:solidFill>
                  <a:schemeClr val="bg1"/>
                </a:solidFill>
              </a:rPr>
              <a:t>ভাবে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নির্দেশ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করা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হয়</a:t>
            </a:r>
            <a:r>
              <a:rPr lang="en-US" sz="2800" dirty="0" smtClean="0">
                <a:solidFill>
                  <a:schemeClr val="bg1"/>
                </a:solidFill>
              </a:rPr>
              <a:t>।</a:t>
            </a:r>
          </a:p>
          <a:p>
            <a:pPr>
              <a:buNone/>
            </a:pPr>
            <a:r>
              <a:rPr lang="en-US" sz="2800" dirty="0" smtClean="0"/>
              <a:t>          </a:t>
            </a:r>
          </a:p>
          <a:p>
            <a:pPr>
              <a:buNone/>
            </a:pPr>
            <a:r>
              <a:rPr lang="en-US" sz="2800" dirty="0" smtClean="0"/>
              <a:t>                  </a:t>
            </a:r>
            <a:r>
              <a:rPr lang="en-US" sz="2800" b="1" dirty="0" smtClean="0">
                <a:solidFill>
                  <a:srgbClr val="FFFF00"/>
                </a:solidFill>
              </a:rPr>
              <a:t>১. </a:t>
            </a:r>
            <a:r>
              <a:rPr lang="en-US" sz="2800" b="1" dirty="0" err="1" smtClean="0">
                <a:solidFill>
                  <a:srgbClr val="FFFF00"/>
                </a:solidFill>
              </a:rPr>
              <a:t>মৌখিক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স্বরধ্বনি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                 ২. </a:t>
            </a:r>
            <a:r>
              <a:rPr lang="en-US" sz="2800" b="1" dirty="0" err="1" smtClean="0">
                <a:solidFill>
                  <a:srgbClr val="FFFF00"/>
                </a:solidFill>
              </a:rPr>
              <a:t>অনুনাসিক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স্বরধ্বনি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4450" cy="94456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স্বরধ্বনির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উচ্চারণ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15000"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0000FF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</a:rPr>
              <a:t>বাংলা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মৌখিক</a:t>
            </a:r>
            <a:r>
              <a:rPr lang="en-US" sz="3600" b="1" dirty="0" smtClean="0">
                <a:solidFill>
                  <a:srgbClr val="FFFF00"/>
                </a:solidFill>
              </a:rPr>
              <a:t> ও </a:t>
            </a:r>
            <a:r>
              <a:rPr lang="en-US" sz="3600" b="1" dirty="0" err="1" smtClean="0">
                <a:solidFill>
                  <a:srgbClr val="FFFF00"/>
                </a:solidFill>
              </a:rPr>
              <a:t>অনুনাসিক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স্বরধ্বনির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তালিকা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839200" cy="594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000"/>
                <a:gridCol w="1371600"/>
                <a:gridCol w="2286000"/>
                <a:gridCol w="1371600"/>
                <a:gridCol w="1524000"/>
                <a:gridCol w="1905000"/>
              </a:tblGrid>
              <a:tr h="742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মৌখিক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স্বরধ্বনি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উদাহরণ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অনুনাসিক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স্বরধ্বনি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উদাহরণ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অর্থ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১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ই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বিধি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ইঁ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বিঁধি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</a:t>
                      </a:r>
                      <a:r>
                        <a:rPr lang="en-US" b="1" dirty="0" err="1" smtClean="0"/>
                        <a:t>বিদ্ধ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করা</a:t>
                      </a:r>
                      <a:r>
                        <a:rPr lang="en-US" b="1" baseline="0" dirty="0" smtClean="0"/>
                        <a:t>’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২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এ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এরা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সাধারণ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এঁ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এঁরা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</a:t>
                      </a:r>
                      <a:r>
                        <a:rPr lang="en-US" b="1" dirty="0" err="1" smtClean="0"/>
                        <a:t>তারা</a:t>
                      </a:r>
                      <a:r>
                        <a:rPr lang="en-US" b="1" dirty="0" smtClean="0"/>
                        <a:t>’(</a:t>
                      </a:r>
                      <a:r>
                        <a:rPr lang="en-US" b="1" dirty="0" err="1" smtClean="0"/>
                        <a:t>সম্মানীয়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৩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অ্যা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ট্যাক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অ্যাঁ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ট্যাঁক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</a:t>
                      </a:r>
                      <a:r>
                        <a:rPr lang="en-US" b="1" dirty="0" err="1" smtClean="0"/>
                        <a:t>থলে</a:t>
                      </a:r>
                      <a:r>
                        <a:rPr lang="en-US" b="1" dirty="0" smtClean="0"/>
                        <a:t>’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৪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আ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বাধা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বিপত্তি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আঁ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বাঁধা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</a:t>
                      </a:r>
                      <a:r>
                        <a:rPr lang="en-US" b="1" dirty="0" err="1" smtClean="0"/>
                        <a:t>বন্ধন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আবদ্ধ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করা</a:t>
                      </a:r>
                      <a:r>
                        <a:rPr lang="en-US" b="1" baseline="0" dirty="0" smtClean="0"/>
                        <a:t>’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৫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অ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গদ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কবিতা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অঁ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গঁদ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</a:t>
                      </a:r>
                      <a:r>
                        <a:rPr lang="en-US" b="1" dirty="0" err="1" smtClean="0"/>
                        <a:t>আঠা</a:t>
                      </a:r>
                      <a:r>
                        <a:rPr lang="en-US" b="1" dirty="0" smtClean="0"/>
                        <a:t>’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৬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ও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ওরা</a:t>
                      </a:r>
                      <a:r>
                        <a:rPr lang="en-US" b="1" baseline="0" dirty="0" smtClean="0"/>
                        <a:t> (</a:t>
                      </a:r>
                      <a:r>
                        <a:rPr lang="en-US" b="1" baseline="0" dirty="0" err="1" smtClean="0"/>
                        <a:t>সাধারণ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ওঁ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ওঁরা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</a:t>
                      </a:r>
                      <a:r>
                        <a:rPr lang="en-US" b="1" dirty="0" err="1" smtClean="0"/>
                        <a:t>তাঁরা</a:t>
                      </a:r>
                      <a:r>
                        <a:rPr lang="en-US" b="1" dirty="0" smtClean="0"/>
                        <a:t>’(</a:t>
                      </a:r>
                      <a:r>
                        <a:rPr lang="en-US" b="1" dirty="0" err="1" smtClean="0"/>
                        <a:t>সম্মানীয়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৭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উ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কুড়ি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সংখ্যা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উঁ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কুঁড়ি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</a:t>
                      </a:r>
                      <a:r>
                        <a:rPr lang="en-US" b="1" dirty="0" err="1" smtClean="0"/>
                        <a:t>ফুলের</a:t>
                      </a:r>
                      <a:r>
                        <a:rPr lang="en-US" b="1" dirty="0" smtClean="0"/>
                        <a:t>) ‘</a:t>
                      </a:r>
                      <a:r>
                        <a:rPr lang="en-US" b="1" dirty="0" err="1" smtClean="0"/>
                        <a:t>কলি</a:t>
                      </a:r>
                      <a:r>
                        <a:rPr lang="en-US" b="1" dirty="0" smtClean="0"/>
                        <a:t>’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000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ব্যঞ্জনধ্বনি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495800"/>
          </a:xfrm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যেসব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বাগধ্বনি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উচ্চারণে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ফুসফুস-আগত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বাতাস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মুখের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মধ্যে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সম্পূর্ণ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বন্ধ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বা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রুদ্ধ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হয়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অথবা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আংশিকভাবে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বন্ধ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হয়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কিংবা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সংকীর্ণ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পথে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বাতাস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বেরিয়ে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যাওয়ার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সময়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ঘর্ষণের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সৃষ্টি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করে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সেগুলোই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হলো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</a:schemeClr>
                </a:solidFill>
              </a:rPr>
              <a:t>ব্যঞ্জনধ্বনি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।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ransition spd="slow" advTm="15000">
    <p:cover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বাংলা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ব্যঞ্জনধ্বনির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সংখ্যা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বাংলা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ব্যঞ্জনধ্বনির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প্রকৃত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সংখ্যা</a:t>
            </a:r>
            <a:r>
              <a:rPr lang="en-US" b="1" dirty="0" smtClean="0">
                <a:solidFill>
                  <a:srgbClr val="FFFF00"/>
                </a:solidFill>
              </a:rPr>
              <a:t> ৩২টি।।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ক,খ,গ,ঘ</a:t>
            </a:r>
            <a:r>
              <a:rPr lang="en-US" sz="2800" b="1" dirty="0" smtClean="0">
                <a:solidFill>
                  <a:schemeClr val="bg1"/>
                </a:solidFill>
              </a:rPr>
              <a:t>, ঙ                                          = ৫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চ, ছ, জ, ঝ                                            = ৪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ট, ঠ, ড, ঢ                                              = ৪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ত, থ, দ, ধ, ন                                          = ৫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প, ফ, ব, ভ, ম                                       = ৫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র, ল, শ, স                                       </a:t>
            </a:r>
            <a:r>
              <a:rPr lang="en-US" sz="2800" b="1" dirty="0" smtClean="0">
                <a:solidFill>
                  <a:schemeClr val="bg1"/>
                </a:solidFill>
              </a:rPr>
              <a:t>= ৪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হ, ড়, ঢ়                                                  = ৩</a:t>
            </a: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অন্তস্থ</a:t>
            </a:r>
            <a:r>
              <a:rPr lang="en-US" sz="2800" b="1" dirty="0" smtClean="0">
                <a:solidFill>
                  <a:schemeClr val="bg1"/>
                </a:solidFill>
              </a:rPr>
              <a:t> য়, </a:t>
            </a:r>
            <a:r>
              <a:rPr lang="en-US" sz="2800" b="1" dirty="0" err="1" smtClean="0">
                <a:solidFill>
                  <a:schemeClr val="bg1"/>
                </a:solidFill>
              </a:rPr>
              <a:t>অন্তস্থ</a:t>
            </a:r>
            <a:r>
              <a:rPr lang="en-US" sz="2800" b="1" dirty="0" smtClean="0">
                <a:solidFill>
                  <a:schemeClr val="bg1"/>
                </a:solidFill>
              </a:rPr>
              <a:t> ব                                = ২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                                            </a:t>
            </a:r>
            <a:r>
              <a:rPr lang="en-US" sz="2800" b="1" dirty="0" err="1" smtClean="0">
                <a:solidFill>
                  <a:schemeClr val="bg1"/>
                </a:solidFill>
              </a:rPr>
              <a:t>মোট</a:t>
            </a:r>
            <a:r>
              <a:rPr lang="en-US" sz="2800" b="1" dirty="0" smtClean="0">
                <a:solidFill>
                  <a:schemeClr val="bg1"/>
                </a:solidFill>
              </a:rPr>
              <a:t>  = ৩২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5800" y="5867400"/>
            <a:ext cx="7239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5000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ব্যঞ্জনধ্বনির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উচ্চারণ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828800"/>
            <a:ext cx="7315200" cy="4038600"/>
          </a:xfrm>
          <a:solidFill>
            <a:srgbClr val="00FFCC"/>
          </a:solidFill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ব্যঞ্জনধ্বনি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উচ্চারণের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সময়</a:t>
            </a:r>
            <a:r>
              <a:rPr lang="en-US" b="1" dirty="0" smtClean="0">
                <a:solidFill>
                  <a:srgbClr val="0000FF"/>
                </a:solidFill>
              </a:rPr>
              <a:t> ২টি </a:t>
            </a:r>
            <a:r>
              <a:rPr lang="en-US" b="1" dirty="0" err="1" smtClean="0">
                <a:solidFill>
                  <a:srgbClr val="0000FF"/>
                </a:solidFill>
              </a:rPr>
              <a:t>বিষয়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খেয়াল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রাখতে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হয়</a:t>
            </a:r>
            <a:r>
              <a:rPr lang="en-US" b="1" dirty="0" smtClean="0">
                <a:solidFill>
                  <a:srgbClr val="0000FF"/>
                </a:solidFill>
              </a:rPr>
              <a:t>-</a:t>
            </a:r>
          </a:p>
          <a:p>
            <a:pPr>
              <a:buNone/>
            </a:pPr>
            <a:r>
              <a:rPr lang="en-US" sz="2800" b="1" dirty="0" smtClean="0"/>
              <a:t>        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১. </a:t>
            </a:r>
            <a:r>
              <a:rPr lang="en-US" b="1" dirty="0" err="1" smtClean="0">
                <a:solidFill>
                  <a:srgbClr val="0000FF"/>
                </a:solidFill>
              </a:rPr>
              <a:t>উচ্চারণস্থান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২. </a:t>
            </a:r>
            <a:r>
              <a:rPr lang="en-US" b="1" dirty="0" err="1" smtClean="0">
                <a:solidFill>
                  <a:srgbClr val="0000FF"/>
                </a:solidFill>
              </a:rPr>
              <a:t>উচ্চারণরীতি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7912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</a:rPr>
              <a:t>উচ্চারণস্থান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অনুসারে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বাংলা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ব্যঞ্জনধ্বনিগুলোকে</a:t>
            </a:r>
            <a:r>
              <a:rPr lang="en-US" sz="2800" b="1" dirty="0" smtClean="0">
                <a:solidFill>
                  <a:srgbClr val="0000FF"/>
                </a:solidFill>
              </a:rPr>
              <a:t>-</a:t>
            </a:r>
          </a:p>
          <a:p>
            <a:endParaRPr lang="en-US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3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ব্যঞ্জনধ্বনির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উচ্চারণ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524000"/>
          <a:ext cx="75438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/>
              </a:tblGrid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১.  </a:t>
                      </a:r>
                      <a:r>
                        <a:rPr lang="en-US" sz="2400" dirty="0" err="1" smtClean="0"/>
                        <a:t>দ্বি-ওষ্ঠ্য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২.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দন্ত্য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৩.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দন্তমূলীয়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৪.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প্রতিবেষ্টিত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৫.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তালব্য-দন্তম্যলীয়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৬.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তালব্য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৭.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জিহ্বামূলীয়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৮.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কন্ঠনালীয়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5000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345680" cy="914400"/>
          </a:xfrm>
          <a:solidFill>
            <a:srgbClr val="0080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শিখনফল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391400" cy="4800600"/>
          </a:xfrm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এই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অধ্যায়ে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শিক্ষার্থীরা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জানতে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পারবে</a:t>
            </a:r>
            <a:r>
              <a:rPr lang="en-US" sz="2800" b="1" dirty="0" smtClean="0">
                <a:solidFill>
                  <a:srgbClr val="FFFF00"/>
                </a:solidFill>
              </a:rPr>
              <a:t>-</a:t>
            </a:r>
          </a:p>
          <a:p>
            <a:pPr algn="ctr"/>
            <a:endParaRPr lang="en-US" sz="2400" b="1" smtClean="0">
              <a:solidFill>
                <a:schemeClr val="bg1"/>
              </a:solidFill>
            </a:endParaRPr>
          </a:p>
          <a:p>
            <a:pPr algn="ctr"/>
            <a:r>
              <a:rPr lang="en-US" sz="2400" b="1" smtClean="0">
                <a:solidFill>
                  <a:schemeClr val="bg1"/>
                </a:solidFill>
              </a:rPr>
              <a:t>বাগযন্ত্র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কী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স্বরধ্বনি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স্বরধ্বনির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উচ্চারণ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ব্যঞ্জনধ্বনি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ব্যঞ্জনধ্বনি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উচ্চারণ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স্বরবর্ণ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কার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ব্যঞ্জনবর্ণ</a:t>
            </a:r>
            <a:r>
              <a:rPr lang="en-US" sz="2400" b="1" dirty="0" smtClean="0">
                <a:solidFill>
                  <a:schemeClr val="bg1"/>
                </a:solidFill>
              </a:rPr>
              <a:t> , </a:t>
            </a:r>
            <a:r>
              <a:rPr lang="en-US" sz="2400" b="1" dirty="0" err="1" smtClean="0">
                <a:solidFill>
                  <a:schemeClr val="bg1"/>
                </a:solidFill>
              </a:rPr>
              <a:t>ফলা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যুক্তবর্ণ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ধ্বনি-পরিবর্তন</a:t>
            </a:r>
            <a:r>
              <a:rPr lang="en-US" sz="2400" b="1" dirty="0" smtClean="0">
                <a:solidFill>
                  <a:schemeClr val="bg1"/>
                </a:solidFill>
              </a:rPr>
              <a:t>: </a:t>
            </a:r>
            <a:r>
              <a:rPr lang="en-US" sz="2400" b="1" dirty="0" err="1" smtClean="0">
                <a:solidFill>
                  <a:schemeClr val="bg1"/>
                </a:solidFill>
              </a:rPr>
              <a:t>সন্ধি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0" y="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57200" y="1524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0" y="6858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457200" y="9144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0" y="13716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8382000" y="12192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0" y="61722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457200" y="61722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0" y="55626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533400" y="56388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81000" y="51054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0" y="47244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8534400" y="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8229600" y="4572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8534400" y="7620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33400" y="15240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8229600" y="59436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8534400" y="61722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8534400" y="56388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8305800" y="5105400"/>
            <a:ext cx="6096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70585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2925"/>
                <a:gridCol w="4352925"/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উচ্চারণস্থান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ব্যঞ্জনধ্বনি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১.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 ‍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</a:rPr>
                        <a:t>দ্বি-ওষ্ঠ্য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প্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ফ্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ব্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ভ্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ম্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২.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দন্ত্য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ত্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থ্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দ্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ধ্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৩.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</a:rPr>
                        <a:t>দন্তমূলীয়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ন্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র্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ল্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স্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৪.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প্রতিবেষ্টিত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ড়্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ঢ়্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৫.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</a:rPr>
                        <a:t>তালব্য-দন্তমূলীয়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ট্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ঠ্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ড্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</a:rPr>
                        <a:t>ঢ্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৬.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</a:rPr>
                        <a:t>তালব্য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চ্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ছ্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জ্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ঝ্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</a:t>
                      </a:r>
                      <a:r>
                        <a:rPr lang="en-US" sz="28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</a:rPr>
                        <a:t>শ্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৭.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জিহ্বামূলীয়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ক্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খ্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গ্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ঘ্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ঙ্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৮.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কন্ঠমূলীয়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হ্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বাংলা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ব্যঞ্জনধ্বনির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উচ্চারণস্থান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0000FF"/>
                </a:solidFill>
              </a:rPr>
              <a:t>সক্রিয়</a:t>
            </a:r>
            <a:r>
              <a:rPr lang="en-US" b="1" dirty="0" smtClean="0">
                <a:solidFill>
                  <a:srgbClr val="0000FF"/>
                </a:solidFill>
              </a:rPr>
              <a:t> ও </a:t>
            </a:r>
            <a:r>
              <a:rPr lang="en-US" b="1" dirty="0" err="1" smtClean="0">
                <a:solidFill>
                  <a:srgbClr val="0000FF"/>
                </a:solidFill>
              </a:rPr>
              <a:t>নিষ্ক্রিয়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প্রত্যঙ্গ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81288" cy="6019800"/>
          </a:xfrm>
        </p:spPr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rgbClr val="0000FF"/>
                </a:solidFill>
              </a:rPr>
              <a:t>প্রতিটি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ব্যঞ্জনধ্বনি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উচ্চারণের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সঙ্গে</a:t>
            </a:r>
            <a:r>
              <a:rPr lang="en-US" sz="1800" b="1" dirty="0" smtClean="0">
                <a:solidFill>
                  <a:srgbClr val="0000FF"/>
                </a:solidFill>
              </a:rPr>
              <a:t> ২টি </a:t>
            </a:r>
            <a:r>
              <a:rPr lang="en-US" sz="1800" b="1" dirty="0" err="1" smtClean="0">
                <a:solidFill>
                  <a:srgbClr val="0000FF"/>
                </a:solidFill>
              </a:rPr>
              <a:t>বাগযন্ত্র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জড়িত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থাকে</a:t>
            </a:r>
            <a:r>
              <a:rPr lang="en-US" sz="1800" b="1" dirty="0" smtClean="0">
                <a:solidFill>
                  <a:srgbClr val="0000FF"/>
                </a:solidFill>
              </a:rPr>
              <a:t>। ১. </a:t>
            </a:r>
            <a:r>
              <a:rPr lang="en-US" sz="1800" b="1" dirty="0" err="1" smtClean="0">
                <a:solidFill>
                  <a:srgbClr val="0000FF"/>
                </a:solidFill>
              </a:rPr>
              <a:t>সক্রিয়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উচ্চারক</a:t>
            </a:r>
            <a:r>
              <a:rPr lang="en-US" sz="1800" b="1" dirty="0" smtClean="0">
                <a:solidFill>
                  <a:srgbClr val="0000FF"/>
                </a:solidFill>
              </a:rPr>
              <a:t>    ও     ২. </a:t>
            </a:r>
            <a:r>
              <a:rPr lang="en-US" sz="1800" b="1" dirty="0" err="1" smtClean="0">
                <a:solidFill>
                  <a:srgbClr val="0000FF"/>
                </a:solidFill>
              </a:rPr>
              <a:t>নিষ্ক্রিয়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FF"/>
                </a:solidFill>
              </a:rPr>
              <a:t>উচ্চারক</a:t>
            </a:r>
            <a:endParaRPr lang="en-US" sz="1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295400"/>
          <a:ext cx="87630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514600"/>
                <a:gridCol w="3124200"/>
                <a:gridCol w="2590800"/>
              </a:tblGrid>
              <a:tr h="4469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উচ্চারণস্থান</a:t>
                      </a:r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সক্রিয়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উচ্চারক</a:t>
                      </a:r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নিষ্ক্রিয়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উচ্চারক</a:t>
                      </a:r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698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১.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দ্বি-ওষ্ঠ্য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নিচের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FF00"/>
                          </a:solidFill>
                        </a:rPr>
                        <a:t>ঠোঁট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উপরের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FF00"/>
                          </a:solidFill>
                        </a:rPr>
                        <a:t>ঠোঁট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4698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২.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দন্ত্য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জিভের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ডগা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উপরের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FF00"/>
                          </a:solidFill>
                        </a:rPr>
                        <a:t>পাটির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FF00"/>
                          </a:solidFill>
                        </a:rPr>
                        <a:t>দাঁত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4698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৩.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দন্তমূলীয়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জিভের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ডগা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দন্তমূল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68537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৪. 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প্রতিবেষ্টিত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কুঞ্চিত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FF00"/>
                          </a:solidFill>
                        </a:rPr>
                        <a:t>জিভের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FF00"/>
                          </a:solidFill>
                        </a:rPr>
                        <a:t>ডগা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দন্তমূলের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পেছনের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অংশ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68537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৫.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তালব্য-দন্তমূলীয়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জিভের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পাতা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দন্তমূলের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পেছনের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অংশ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4698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৬.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তালব্য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জিভের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সামনের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অংশ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শক্ত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তালু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4698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৭.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জিহ্বামূলীয়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জিভের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পেছনের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FF00"/>
                          </a:solidFill>
                        </a:rPr>
                        <a:t>অংশ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কোমল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FF00"/>
                          </a:solidFill>
                        </a:rPr>
                        <a:t>তালু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28135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৮.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কন্ঠনালীয়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স্বরতন্ত্র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জিভের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পেছনের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অংশ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যা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আলজিভের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FF00"/>
                          </a:solidFill>
                        </a:rPr>
                        <a:t>নিচে</a:t>
                      </a:r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FF00"/>
                          </a:solidFill>
                        </a:rPr>
                        <a:t>রয়েছে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20000"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17106" cy="680103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উচ্চারণরীতি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60198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বায়ুপ্রবাহ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কীভাবে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বিভিন্ন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বাকপ্রত্যঙ্গে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বাধাপ্রাপ্ত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হয়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তা</a:t>
            </a:r>
            <a:r>
              <a:rPr lang="en-US" sz="2800" b="1" dirty="0" smtClean="0">
                <a:solidFill>
                  <a:srgbClr val="C00000"/>
                </a:solidFill>
              </a:rPr>
              <a:t>-ই </a:t>
            </a:r>
            <a:r>
              <a:rPr lang="en-US" sz="2800" b="1" dirty="0" err="1" smtClean="0">
                <a:solidFill>
                  <a:srgbClr val="C00000"/>
                </a:solidFill>
              </a:rPr>
              <a:t>হলো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উচ্চারণরীতি</a:t>
            </a:r>
            <a:r>
              <a:rPr lang="en-US" sz="2800" b="1" dirty="0" smtClean="0">
                <a:solidFill>
                  <a:srgbClr val="C00000"/>
                </a:solidFill>
              </a:rPr>
              <a:t>।।</a:t>
            </a:r>
          </a:p>
          <a:p>
            <a:endParaRPr lang="en-US" sz="2400" b="1" dirty="0" smtClean="0"/>
          </a:p>
          <a:p>
            <a:r>
              <a:rPr lang="en-US" sz="2400" b="1" dirty="0" err="1" smtClean="0">
                <a:solidFill>
                  <a:srgbClr val="C00000"/>
                </a:solidFill>
              </a:rPr>
              <a:t>উচ্চারণরীতি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অনুসারে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ব্যঞ্জনধ্বনিকে</a:t>
            </a:r>
            <a:r>
              <a:rPr lang="en-US" sz="2400" b="1" dirty="0" smtClean="0">
                <a:solidFill>
                  <a:srgbClr val="C00000"/>
                </a:solidFill>
              </a:rPr>
              <a:t> -</a:t>
            </a:r>
          </a:p>
          <a:p>
            <a:pPr>
              <a:buNone/>
            </a:pPr>
            <a:r>
              <a:rPr lang="en-US" sz="2400" b="1" dirty="0" smtClean="0"/>
              <a:t>   </a:t>
            </a:r>
            <a:r>
              <a:rPr lang="en-US" sz="2400" b="1" dirty="0" smtClean="0">
                <a:solidFill>
                  <a:srgbClr val="0000FF"/>
                </a:solidFill>
              </a:rPr>
              <a:t>১. </a:t>
            </a:r>
            <a:r>
              <a:rPr lang="en-US" sz="2400" b="1" dirty="0" err="1" smtClean="0">
                <a:solidFill>
                  <a:srgbClr val="0000FF"/>
                </a:solidFill>
              </a:rPr>
              <a:t>স্পৃষ্ট</a:t>
            </a:r>
            <a:r>
              <a:rPr lang="en-US" sz="2400" b="1" dirty="0" smtClean="0">
                <a:solidFill>
                  <a:srgbClr val="0000FF"/>
                </a:solidFill>
              </a:rPr>
              <a:t>/</a:t>
            </a:r>
            <a:r>
              <a:rPr lang="en-US" sz="2400" b="1" dirty="0" err="1" smtClean="0">
                <a:solidFill>
                  <a:srgbClr val="0000FF"/>
                </a:solidFill>
              </a:rPr>
              <a:t>স্পর্শ</a:t>
            </a:r>
            <a:r>
              <a:rPr lang="en-US" sz="2400" b="1" dirty="0" smtClean="0">
                <a:solidFill>
                  <a:srgbClr val="0000FF"/>
                </a:solidFill>
              </a:rPr>
              <a:t> (plosive)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২. </a:t>
            </a:r>
            <a:r>
              <a:rPr lang="en-US" sz="2400" b="1" dirty="0" err="1" smtClean="0">
                <a:solidFill>
                  <a:srgbClr val="0000FF"/>
                </a:solidFill>
              </a:rPr>
              <a:t>ঘর্ষণজাত</a:t>
            </a:r>
            <a:r>
              <a:rPr lang="en-US" sz="2400" b="1" dirty="0" smtClean="0">
                <a:solidFill>
                  <a:srgbClr val="0000FF"/>
                </a:solidFill>
              </a:rPr>
              <a:t> (fricatives)-</a:t>
            </a:r>
            <a:r>
              <a:rPr lang="en-US" sz="2400" b="1" dirty="0" err="1" smtClean="0">
                <a:solidFill>
                  <a:srgbClr val="FF0000"/>
                </a:solidFill>
              </a:rPr>
              <a:t>শিসধ্বনি</a:t>
            </a:r>
            <a:r>
              <a:rPr lang="en-US" sz="2400" b="1" dirty="0" smtClean="0">
                <a:solidFill>
                  <a:srgbClr val="FF0000"/>
                </a:solidFill>
              </a:rPr>
              <a:t> ও </a:t>
            </a:r>
            <a:r>
              <a:rPr lang="en-US" sz="2400" b="1" dirty="0" err="1" smtClean="0">
                <a:solidFill>
                  <a:srgbClr val="FF0000"/>
                </a:solidFill>
              </a:rPr>
              <a:t>বলা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হয়</a:t>
            </a:r>
            <a:r>
              <a:rPr lang="en-US" sz="2400" b="1" dirty="0" smtClean="0">
                <a:solidFill>
                  <a:srgbClr val="FF0000"/>
                </a:solidFill>
              </a:rPr>
              <a:t>।।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৩. </a:t>
            </a:r>
            <a:r>
              <a:rPr lang="en-US" sz="2400" b="1" dirty="0" err="1" smtClean="0">
                <a:solidFill>
                  <a:srgbClr val="0000FF"/>
                </a:solidFill>
              </a:rPr>
              <a:t>কম্পিত</a:t>
            </a:r>
            <a:r>
              <a:rPr lang="en-US" sz="2400" b="1" dirty="0" smtClean="0">
                <a:solidFill>
                  <a:srgbClr val="0000FF"/>
                </a:solidFill>
              </a:rPr>
              <a:t> (rolling/trill)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৪. </a:t>
            </a:r>
            <a:r>
              <a:rPr lang="en-US" sz="2400" b="1" dirty="0" err="1" smtClean="0">
                <a:solidFill>
                  <a:srgbClr val="0000FF"/>
                </a:solidFill>
              </a:rPr>
              <a:t>তাড়িত</a:t>
            </a:r>
            <a:r>
              <a:rPr lang="en-US" sz="2400" b="1" dirty="0" smtClean="0">
                <a:solidFill>
                  <a:srgbClr val="0000FF"/>
                </a:solidFill>
              </a:rPr>
              <a:t> (flap/tap)-</a:t>
            </a:r>
            <a:r>
              <a:rPr lang="en-US" sz="2400" b="1" dirty="0" err="1" smtClean="0">
                <a:solidFill>
                  <a:srgbClr val="FF0000"/>
                </a:solidFill>
              </a:rPr>
              <a:t>টোকাজাত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ধ্বনি</a:t>
            </a:r>
            <a:r>
              <a:rPr lang="en-US" sz="2400" b="1" dirty="0" smtClean="0">
                <a:solidFill>
                  <a:srgbClr val="FF0000"/>
                </a:solidFill>
              </a:rPr>
              <a:t> ও </a:t>
            </a:r>
            <a:r>
              <a:rPr lang="en-US" sz="2400" b="1" dirty="0" err="1" smtClean="0">
                <a:solidFill>
                  <a:srgbClr val="FF0000"/>
                </a:solidFill>
              </a:rPr>
              <a:t>বলা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হয়</a:t>
            </a:r>
            <a:r>
              <a:rPr lang="en-US" sz="2400" b="1" dirty="0" smtClean="0">
                <a:solidFill>
                  <a:srgbClr val="FF0000"/>
                </a:solidFill>
              </a:rPr>
              <a:t>।।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৫. </a:t>
            </a:r>
            <a:r>
              <a:rPr lang="en-US" sz="2400" b="1" dirty="0" err="1" smtClean="0">
                <a:solidFill>
                  <a:srgbClr val="0000FF"/>
                </a:solidFill>
              </a:rPr>
              <a:t>পার্শিক</a:t>
            </a:r>
            <a:r>
              <a:rPr lang="en-US" sz="2400" b="1" dirty="0" smtClean="0">
                <a:solidFill>
                  <a:srgbClr val="0000FF"/>
                </a:solidFill>
              </a:rPr>
              <a:t> (lateral)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৬. </a:t>
            </a:r>
            <a:r>
              <a:rPr lang="en-US" sz="2400" b="1" dirty="0" err="1" smtClean="0">
                <a:solidFill>
                  <a:srgbClr val="0000FF"/>
                </a:solidFill>
              </a:rPr>
              <a:t>নৈকট্যমূলক</a:t>
            </a:r>
            <a:r>
              <a:rPr lang="en-US" sz="2400" b="1" dirty="0" smtClean="0">
                <a:solidFill>
                  <a:srgbClr val="0000FF"/>
                </a:solidFill>
              </a:rPr>
              <a:t> (approximant)-</a:t>
            </a:r>
            <a:r>
              <a:rPr lang="en-US" sz="2400" b="1" dirty="0" err="1" smtClean="0">
                <a:solidFill>
                  <a:srgbClr val="FF0000"/>
                </a:solidFill>
              </a:rPr>
              <a:t>তরল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ধ্বনি</a:t>
            </a:r>
            <a:r>
              <a:rPr lang="en-US" sz="2400" b="1" dirty="0" smtClean="0">
                <a:solidFill>
                  <a:srgbClr val="FF0000"/>
                </a:solidFill>
              </a:rPr>
              <a:t> ও </a:t>
            </a:r>
            <a:r>
              <a:rPr lang="en-US" sz="2400" b="1" dirty="0" err="1" smtClean="0">
                <a:solidFill>
                  <a:srgbClr val="FF0000"/>
                </a:solidFill>
              </a:rPr>
              <a:t>বলা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হয়</a:t>
            </a:r>
            <a:r>
              <a:rPr lang="en-US" sz="2400" b="1" dirty="0" smtClean="0">
                <a:solidFill>
                  <a:srgbClr val="FF0000"/>
                </a:solidFill>
              </a:rPr>
              <a:t>।।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</a:rPr>
              <a:t>৭. </a:t>
            </a:r>
            <a:r>
              <a:rPr lang="en-US" sz="2400" b="1" dirty="0" err="1" smtClean="0">
                <a:solidFill>
                  <a:srgbClr val="0000FF"/>
                </a:solidFill>
              </a:rPr>
              <a:t>নাসিক্য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10000"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685800"/>
          <a:ext cx="8915400" cy="595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5867400"/>
              </a:tblGrid>
              <a:tr h="7334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উচ্চারণরীতি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ব্যঞ্জন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১.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স্পৃষ্ট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প্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ফ্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ব্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ভ্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ত্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থ্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দ্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ধ্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চ্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ছ্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জ্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ঝ্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ট্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ঠ্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ড্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ঢ্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ক্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খ্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গ্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ঘ্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২.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নাসিক্য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ঙ্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ম্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ন্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৩.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ঘ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</a:rPr>
                        <a:t>র্ষণজাত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স্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শ্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হ্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৪.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কম্পিত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র্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৫.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তাড়িত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ড়্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ঢ়্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৬.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পা</a:t>
                      </a:r>
                      <a:r>
                        <a:rPr lang="en-US" sz="2800" b="1" baseline="0" dirty="0" err="1" smtClean="0">
                          <a:solidFill>
                            <a:srgbClr val="FFFF00"/>
                          </a:solidFill>
                        </a:rPr>
                        <a:t>র্শ্বিক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ল্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৭.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নৈকট্য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অন্তস্থ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 ব,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অন্তস্থ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 য়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3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উচ্চারণরীতি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 advTm="15000"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943600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ফুসফুস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তাড়িত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বাতাসের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বেগের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তারতম্য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অনুসারে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বাংলা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ভাষার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ধ্বনি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২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প্রকার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*** </a:t>
            </a:r>
            <a:r>
              <a:rPr lang="en-US" sz="2400" b="1" dirty="0" err="1" smtClean="0">
                <a:solidFill>
                  <a:srgbClr val="FFFF00"/>
                </a:solidFill>
              </a:rPr>
              <a:t>অল্পপ্রাণ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ধ্বনি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*** </a:t>
            </a:r>
            <a:r>
              <a:rPr lang="en-US" sz="2400" b="1" dirty="0" err="1" smtClean="0">
                <a:solidFill>
                  <a:srgbClr val="FFFF00"/>
                </a:solidFill>
              </a:rPr>
              <a:t>মহাপ্রাণ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ধ্বনি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মানুষের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গলায়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স্বরযন্ত্র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নামে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একটি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বাকপ্রত্যঙ্গ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রয়েছে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।। </a:t>
            </a:r>
          </a:p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স্বরযন্ত্রের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ভেতরে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আরও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২টি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প্রত্যঙ্গ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রয়েছে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                                                                   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স্বররন্ধ্র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                                                                   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স্বরতন্ত্র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স্বরতন্ত্রের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এই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অনুরণনের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দিক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থেকে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ভাষার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ধ্বনিকে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২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ভাগে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ভাগ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করা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হয়েছে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              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অঘোষ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ধ্বনি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              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ঘোষ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ধ্বনি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3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উচ্চারণরীতি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অল্পপ্রাণ-মহাপ্রান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এবং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অঘোষ-ঘোষ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এবং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নাসিক্য</a:t>
            </a: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dirty="0" err="1" smtClean="0">
                <a:solidFill>
                  <a:srgbClr val="FFFF00"/>
                </a:solidFill>
              </a:rPr>
              <a:t>ব্যঞ্জনগুলো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নিচের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ছকে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দেখানো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হলো</a:t>
            </a:r>
            <a:r>
              <a:rPr lang="en-US" sz="2800" b="1" dirty="0" smtClean="0">
                <a:solidFill>
                  <a:srgbClr val="FFFF00"/>
                </a:solidFill>
              </a:rPr>
              <a:t>-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ঙঙ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02" y="1143000"/>
            <a:ext cx="9109197" cy="5562600"/>
          </a:xfrm>
        </p:spPr>
      </p:pic>
    </p:spTree>
  </p:cSld>
  <p:clrMapOvr>
    <a:masterClrMapping/>
  </p:clrMapOvr>
  <p:transition spd="slow" advTm="15000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  <a:solidFill>
            <a:srgbClr val="CC3399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বর্ণ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কার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ফলা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6096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CC3399"/>
                </a:solidFill>
              </a:rPr>
              <a:t>ধ্বনির</a:t>
            </a:r>
            <a:r>
              <a:rPr lang="en-US" sz="2400" b="1" dirty="0" smtClean="0">
                <a:solidFill>
                  <a:srgbClr val="CC3399"/>
                </a:solidFill>
              </a:rPr>
              <a:t> </a:t>
            </a:r>
            <a:r>
              <a:rPr lang="en-US" sz="2400" b="1" dirty="0" err="1" smtClean="0">
                <a:solidFill>
                  <a:srgbClr val="CC3399"/>
                </a:solidFill>
              </a:rPr>
              <a:t>লিখিত</a:t>
            </a:r>
            <a:r>
              <a:rPr lang="en-US" sz="2400" b="1" dirty="0" smtClean="0">
                <a:solidFill>
                  <a:srgbClr val="CC3399"/>
                </a:solidFill>
              </a:rPr>
              <a:t> </a:t>
            </a:r>
            <a:r>
              <a:rPr lang="en-US" sz="2400" b="1" dirty="0" err="1" smtClean="0">
                <a:solidFill>
                  <a:srgbClr val="CC3399"/>
                </a:solidFill>
              </a:rPr>
              <a:t>রূপকে</a:t>
            </a:r>
            <a:r>
              <a:rPr lang="en-US" sz="2400" b="1" dirty="0" smtClean="0">
                <a:solidFill>
                  <a:srgbClr val="CC3399"/>
                </a:solidFill>
              </a:rPr>
              <a:t> –</a:t>
            </a:r>
            <a:r>
              <a:rPr lang="en-US" sz="2400" b="1" dirty="0" err="1" smtClean="0">
                <a:solidFill>
                  <a:srgbClr val="CC3399"/>
                </a:solidFill>
              </a:rPr>
              <a:t>বর্ণ</a:t>
            </a:r>
            <a:r>
              <a:rPr lang="en-US" sz="2400" b="1" dirty="0" smtClean="0">
                <a:solidFill>
                  <a:srgbClr val="CC3399"/>
                </a:solidFill>
              </a:rPr>
              <a:t> </a:t>
            </a:r>
            <a:r>
              <a:rPr lang="en-US" sz="2400" b="1" dirty="0" err="1" smtClean="0">
                <a:solidFill>
                  <a:srgbClr val="CC3399"/>
                </a:solidFill>
              </a:rPr>
              <a:t>বলে</a:t>
            </a:r>
            <a:r>
              <a:rPr lang="en-US" sz="2400" b="1" dirty="0" smtClean="0">
                <a:solidFill>
                  <a:srgbClr val="CC3399"/>
                </a:solidFill>
              </a:rPr>
              <a:t>।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FF0066"/>
              </a:solidFill>
            </a:endParaRPr>
          </a:p>
          <a:p>
            <a:endParaRPr lang="en-US" sz="2400" b="1" dirty="0" smtClean="0">
              <a:solidFill>
                <a:srgbClr val="FF0066"/>
              </a:solidFill>
            </a:endParaRPr>
          </a:p>
          <a:p>
            <a:r>
              <a:rPr lang="en-US" sz="2400" b="1" dirty="0" err="1" smtClean="0">
                <a:solidFill>
                  <a:srgbClr val="FF0066"/>
                </a:solidFill>
              </a:rPr>
              <a:t>স্বরবর্ণের</a:t>
            </a:r>
            <a:r>
              <a:rPr lang="en-US" sz="2400" b="1" dirty="0" smtClean="0">
                <a:solidFill>
                  <a:srgbClr val="FF0066"/>
                </a:solidFill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</a:rPr>
              <a:t>সংক্ষিপ্ত</a:t>
            </a:r>
            <a:r>
              <a:rPr lang="en-US" sz="2400" b="1" dirty="0" smtClean="0">
                <a:solidFill>
                  <a:srgbClr val="FF0066"/>
                </a:solidFill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</a:rPr>
              <a:t>রূপকে</a:t>
            </a:r>
            <a:r>
              <a:rPr lang="en-US" sz="2400" b="1" dirty="0" smtClean="0">
                <a:solidFill>
                  <a:srgbClr val="FF0066"/>
                </a:solidFill>
              </a:rPr>
              <a:t> -</a:t>
            </a:r>
            <a:r>
              <a:rPr lang="en-US" sz="2400" b="1" dirty="0" err="1" smtClean="0">
                <a:solidFill>
                  <a:srgbClr val="FF0066"/>
                </a:solidFill>
              </a:rPr>
              <a:t>কার</a:t>
            </a:r>
            <a:r>
              <a:rPr lang="en-US" sz="2400" b="1" dirty="0" smtClean="0">
                <a:solidFill>
                  <a:srgbClr val="FF0066"/>
                </a:solidFill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</a:rPr>
              <a:t>বলে</a:t>
            </a:r>
            <a:r>
              <a:rPr lang="en-US" sz="2400" b="1" dirty="0" smtClean="0">
                <a:solidFill>
                  <a:srgbClr val="FF0066"/>
                </a:solidFill>
              </a:rPr>
              <a:t>।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66"/>
                </a:solidFill>
              </a:rPr>
              <a:t>                                             </a:t>
            </a:r>
            <a:r>
              <a:rPr lang="en-US" sz="2400" b="1" dirty="0" smtClean="0">
                <a:solidFill>
                  <a:srgbClr val="0000FF"/>
                </a:solidFill>
              </a:rPr>
              <a:t>“অ” </a:t>
            </a:r>
            <a:r>
              <a:rPr lang="en-US" sz="2400" b="1" dirty="0" err="1" smtClean="0">
                <a:solidFill>
                  <a:srgbClr val="0000FF"/>
                </a:solidFill>
              </a:rPr>
              <a:t>বর্ণের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কোন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কার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নেই</a:t>
            </a:r>
            <a:r>
              <a:rPr lang="en-US" sz="2400" b="1" dirty="0" smtClean="0">
                <a:solidFill>
                  <a:srgbClr val="0000FF"/>
                </a:solidFill>
              </a:rPr>
              <a:t>।</a:t>
            </a:r>
          </a:p>
          <a:p>
            <a:endParaRPr lang="en-US" sz="2400" b="1" dirty="0" smtClean="0">
              <a:solidFill>
                <a:srgbClr val="FF0066"/>
              </a:solidFill>
            </a:endParaRPr>
          </a:p>
          <a:p>
            <a:r>
              <a:rPr lang="en-US" sz="2400" b="1" dirty="0" err="1" smtClean="0">
                <a:solidFill>
                  <a:srgbClr val="FF0066"/>
                </a:solidFill>
              </a:rPr>
              <a:t>ব্যঞ্জনবর্ণের</a:t>
            </a:r>
            <a:r>
              <a:rPr lang="en-US" sz="2400" b="1" dirty="0" smtClean="0">
                <a:solidFill>
                  <a:srgbClr val="FF0066"/>
                </a:solidFill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</a:rPr>
              <a:t>সংক্ষিপ্ত</a:t>
            </a:r>
            <a:r>
              <a:rPr lang="en-US" sz="2400" b="1" dirty="0" smtClean="0">
                <a:solidFill>
                  <a:srgbClr val="FF0066"/>
                </a:solidFill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</a:rPr>
              <a:t>রূপকে</a:t>
            </a:r>
            <a:r>
              <a:rPr lang="en-US" sz="2400" b="1" dirty="0" smtClean="0">
                <a:solidFill>
                  <a:srgbClr val="FF0066"/>
                </a:solidFill>
              </a:rPr>
              <a:t>- </a:t>
            </a:r>
            <a:r>
              <a:rPr lang="en-US" sz="2400" b="1" dirty="0" err="1" smtClean="0">
                <a:solidFill>
                  <a:srgbClr val="FF0066"/>
                </a:solidFill>
              </a:rPr>
              <a:t>ফলা</a:t>
            </a:r>
            <a:r>
              <a:rPr lang="en-US" sz="2400" b="1" dirty="0" smtClean="0">
                <a:solidFill>
                  <a:srgbClr val="FF0066"/>
                </a:solidFill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</a:rPr>
              <a:t>বলে</a:t>
            </a:r>
            <a:r>
              <a:rPr lang="en-US" sz="2400" b="1" dirty="0" smtClean="0">
                <a:solidFill>
                  <a:srgbClr val="FF0066"/>
                </a:solidFill>
              </a:rPr>
              <a:t>।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66"/>
                </a:solidFill>
              </a:rPr>
              <a:t>                                      </a:t>
            </a:r>
          </a:p>
          <a:p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219200"/>
            <a:ext cx="2743200" cy="381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বর্ণ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1752600"/>
            <a:ext cx="2743200" cy="381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ব্যঞ্জনবর্ণ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1676400"/>
            <a:ext cx="2743200" cy="381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স্বরবর্ণ</a:t>
            </a:r>
            <a:endParaRPr lang="en-US" sz="2000" b="1" dirty="0"/>
          </a:p>
        </p:txBody>
      </p:sp>
      <p:cxnSp>
        <p:nvCxnSpPr>
          <p:cNvPr id="8" name="Straight Connector 7"/>
          <p:cNvCxnSpPr>
            <a:stCxn id="4" idx="2"/>
            <a:endCxn id="6" idx="3"/>
          </p:cNvCxnSpPr>
          <p:nvPr/>
        </p:nvCxnSpPr>
        <p:spPr>
          <a:xfrm rot="5400000">
            <a:off x="3600450" y="895350"/>
            <a:ext cx="266700" cy="1676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5" idx="1"/>
          </p:cNvCxnSpPr>
          <p:nvPr/>
        </p:nvCxnSpPr>
        <p:spPr>
          <a:xfrm rot="16200000" flipH="1">
            <a:off x="5200650" y="971550"/>
            <a:ext cx="342900" cy="1600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2400" y="2514600"/>
            <a:ext cx="2743200" cy="381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স্বরবর্ণ-১১ </a:t>
            </a:r>
            <a:r>
              <a:rPr lang="en-US" sz="2000" b="1" dirty="0" err="1" smtClean="0"/>
              <a:t>টি</a:t>
            </a:r>
            <a:endParaRPr lang="en-US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6172200" y="2514600"/>
            <a:ext cx="2743200" cy="381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ব্যঞ্জনবর্ণ</a:t>
            </a:r>
            <a:r>
              <a:rPr lang="en-US" sz="2000" b="1" dirty="0" smtClean="0"/>
              <a:t> ৩৯ </a:t>
            </a:r>
            <a:r>
              <a:rPr lang="en-US" sz="2000" b="1" dirty="0" err="1" smtClean="0"/>
              <a:t>টি</a:t>
            </a:r>
            <a:endParaRPr lang="en-US" sz="2000" b="1" dirty="0"/>
          </a:p>
        </p:txBody>
      </p:sp>
      <p:cxnSp>
        <p:nvCxnSpPr>
          <p:cNvPr id="18" name="Straight Connector 17"/>
          <p:cNvCxnSpPr>
            <a:stCxn id="6" idx="2"/>
            <a:endCxn id="12" idx="0"/>
          </p:cNvCxnSpPr>
          <p:nvPr/>
        </p:nvCxnSpPr>
        <p:spPr>
          <a:xfrm rot="5400000">
            <a:off x="1295400" y="2286000"/>
            <a:ext cx="4572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  <a:endCxn id="16" idx="0"/>
          </p:cNvCxnSpPr>
          <p:nvPr/>
        </p:nvCxnSpPr>
        <p:spPr>
          <a:xfrm rot="5400000">
            <a:off x="7353300" y="2324100"/>
            <a:ext cx="3810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33400" y="4419600"/>
            <a:ext cx="2743200" cy="3810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কার</a:t>
            </a:r>
            <a:r>
              <a:rPr lang="en-US" sz="2400" b="1" dirty="0" smtClean="0">
                <a:solidFill>
                  <a:schemeClr val="bg1"/>
                </a:solidFill>
              </a:rPr>
              <a:t>- ১০ </a:t>
            </a:r>
            <a:r>
              <a:rPr lang="en-US" sz="2400" b="1" dirty="0" err="1" smtClean="0">
                <a:solidFill>
                  <a:schemeClr val="bg1"/>
                </a:solidFill>
              </a:rPr>
              <a:t>টি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5791200"/>
            <a:ext cx="2743200" cy="3810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ফলা</a:t>
            </a:r>
            <a:r>
              <a:rPr lang="en-US" sz="2400" b="1" dirty="0" smtClean="0">
                <a:solidFill>
                  <a:schemeClr val="bg1"/>
                </a:solidFill>
              </a:rPr>
              <a:t> -৬টি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11000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  <a:solidFill>
            <a:srgbClr val="CC3399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কার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বসানোর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পদ্ধতি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" y="914400"/>
            <a:ext cx="8933688" cy="58674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“</a:t>
            </a:r>
            <a:r>
              <a:rPr lang="en-US" sz="2800" b="1" dirty="0" err="1" smtClean="0"/>
              <a:t>কার</a:t>
            </a:r>
            <a:r>
              <a:rPr lang="en-US" sz="2800" b="1" dirty="0" smtClean="0"/>
              <a:t>” </a:t>
            </a:r>
            <a:r>
              <a:rPr lang="en-US" sz="2800" b="1" dirty="0" err="1" smtClean="0"/>
              <a:t>ব্যঞ্জনবর্ণের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সাথে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যুক্ত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</a:t>
            </a:r>
            <a:r>
              <a:rPr lang="en-US" sz="2800" b="1" dirty="0" smtClean="0"/>
              <a:t>।</a:t>
            </a:r>
          </a:p>
          <a:p>
            <a:r>
              <a:rPr lang="en-US" sz="2800" b="1" dirty="0" err="1" smtClean="0"/>
              <a:t>কার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বর্ণের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সাথে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যোগ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তার</a:t>
            </a:r>
            <a:r>
              <a:rPr lang="en-US" sz="2800" b="1" dirty="0" smtClean="0"/>
              <a:t> –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1905000"/>
            <a:ext cx="2209800" cy="533400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বামে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286000" y="1905000"/>
            <a:ext cx="2209800" cy="533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ডানে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1905000"/>
            <a:ext cx="22098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নিচে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34200" y="1905000"/>
            <a:ext cx="2209800" cy="5334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দুই</a:t>
            </a:r>
            <a:r>
              <a:rPr lang="en-US" b="1" dirty="0" smtClean="0"/>
              <a:t> </a:t>
            </a:r>
            <a:r>
              <a:rPr lang="en-US" b="1" dirty="0" err="1" smtClean="0"/>
              <a:t>পাশে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0" y="3429000"/>
            <a:ext cx="990600" cy="533400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ই </a:t>
            </a:r>
            <a:r>
              <a:rPr lang="en-US" b="1" dirty="0" err="1" smtClean="0"/>
              <a:t>কার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85800" y="3962400"/>
            <a:ext cx="1219200" cy="533400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ঐ </a:t>
            </a:r>
            <a:r>
              <a:rPr lang="en-US" b="1" dirty="0" err="1" smtClean="0"/>
              <a:t>কার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600200" y="3429000"/>
            <a:ext cx="1219200" cy="533400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এ </a:t>
            </a:r>
            <a:r>
              <a:rPr lang="en-US" b="1" dirty="0" err="1" smtClean="0"/>
              <a:t>কার</a:t>
            </a:r>
            <a:endParaRPr lang="en-US" b="1" dirty="0"/>
          </a:p>
        </p:txBody>
      </p:sp>
      <p:cxnSp>
        <p:nvCxnSpPr>
          <p:cNvPr id="13" name="Straight Connector 12"/>
          <p:cNvCxnSpPr>
            <a:stCxn id="4" idx="2"/>
            <a:endCxn id="11" idx="0"/>
          </p:cNvCxnSpPr>
          <p:nvPr/>
        </p:nvCxnSpPr>
        <p:spPr>
          <a:xfrm rot="16200000" flipH="1">
            <a:off x="1162050" y="2381250"/>
            <a:ext cx="990600" cy="11049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2"/>
            <a:endCxn id="8" idx="0"/>
          </p:cNvCxnSpPr>
          <p:nvPr/>
        </p:nvCxnSpPr>
        <p:spPr>
          <a:xfrm rot="5400000">
            <a:off x="304800" y="2628900"/>
            <a:ext cx="990600" cy="609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10" idx="0"/>
          </p:cNvCxnSpPr>
          <p:nvPr/>
        </p:nvCxnSpPr>
        <p:spPr>
          <a:xfrm rot="16200000" flipH="1">
            <a:off x="438150" y="3105150"/>
            <a:ext cx="1524000" cy="1905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81400" y="2590800"/>
            <a:ext cx="1219200" cy="533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ঈ </a:t>
            </a:r>
            <a:r>
              <a:rPr lang="en-US" b="1" dirty="0" err="1" smtClean="0">
                <a:solidFill>
                  <a:srgbClr val="FFFF00"/>
                </a:solidFill>
              </a:rPr>
              <a:t>কার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81200" y="2590800"/>
            <a:ext cx="1219200" cy="533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আ </a:t>
            </a:r>
            <a:r>
              <a:rPr lang="en-US" b="1" dirty="0" err="1" smtClean="0">
                <a:solidFill>
                  <a:srgbClr val="FFFF00"/>
                </a:solidFill>
              </a:rPr>
              <a:t>কার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28" name="Straight Connector 27"/>
          <p:cNvCxnSpPr>
            <a:stCxn id="5" idx="2"/>
            <a:endCxn id="19" idx="3"/>
          </p:cNvCxnSpPr>
          <p:nvPr/>
        </p:nvCxnSpPr>
        <p:spPr>
          <a:xfrm rot="5400000">
            <a:off x="3086100" y="2552700"/>
            <a:ext cx="419100" cy="1905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8" idx="1"/>
          </p:cNvCxnSpPr>
          <p:nvPr/>
        </p:nvCxnSpPr>
        <p:spPr>
          <a:xfrm rot="16200000" flipH="1">
            <a:off x="3276600" y="2552700"/>
            <a:ext cx="419100" cy="1905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800600" y="5638800"/>
            <a:ext cx="12192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ঋ </a:t>
            </a:r>
            <a:r>
              <a:rPr lang="en-US" b="1" dirty="0" err="1" smtClean="0">
                <a:solidFill>
                  <a:srgbClr val="FFFF00"/>
                </a:solidFill>
              </a:rPr>
              <a:t>কার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5105400"/>
            <a:ext cx="1219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ঊ </a:t>
            </a:r>
            <a:r>
              <a:rPr lang="en-US" b="1" dirty="0" err="1" smtClean="0">
                <a:solidFill>
                  <a:srgbClr val="FFFF00"/>
                </a:solidFill>
              </a:rPr>
              <a:t>কার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81400" y="5105400"/>
            <a:ext cx="1219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উ </a:t>
            </a:r>
            <a:r>
              <a:rPr lang="en-US" b="1" dirty="0" err="1" smtClean="0">
                <a:solidFill>
                  <a:srgbClr val="FFFF00"/>
                </a:solidFill>
              </a:rPr>
              <a:t>কার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37" name="Straight Connector 36"/>
          <p:cNvCxnSpPr>
            <a:stCxn id="6" idx="2"/>
            <a:endCxn id="35" idx="0"/>
          </p:cNvCxnSpPr>
          <p:nvPr/>
        </p:nvCxnSpPr>
        <p:spPr>
          <a:xfrm rot="5400000">
            <a:off x="3638550" y="2990850"/>
            <a:ext cx="2667000" cy="15621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2"/>
            <a:endCxn id="34" idx="0"/>
          </p:cNvCxnSpPr>
          <p:nvPr/>
        </p:nvCxnSpPr>
        <p:spPr>
          <a:xfrm rot="16200000" flipH="1">
            <a:off x="4857750" y="3333750"/>
            <a:ext cx="2667000" cy="8763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6" idx="2"/>
            <a:endCxn id="33" idx="0"/>
          </p:cNvCxnSpPr>
          <p:nvPr/>
        </p:nvCxnSpPr>
        <p:spPr>
          <a:xfrm rot="5400000">
            <a:off x="3981450" y="3867150"/>
            <a:ext cx="3200400" cy="3429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172200" y="3048000"/>
            <a:ext cx="1219200" cy="5334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ও </a:t>
            </a:r>
            <a:r>
              <a:rPr lang="en-US" b="1" dirty="0" err="1" smtClean="0"/>
              <a:t>কার</a:t>
            </a:r>
            <a:endParaRPr lang="en-US" b="1" dirty="0"/>
          </a:p>
        </p:txBody>
      </p:sp>
      <p:sp>
        <p:nvSpPr>
          <p:cNvPr id="44" name="Rectangle 43"/>
          <p:cNvSpPr/>
          <p:nvPr/>
        </p:nvSpPr>
        <p:spPr>
          <a:xfrm>
            <a:off x="7772400" y="3581400"/>
            <a:ext cx="1219200" cy="5334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ঔ </a:t>
            </a:r>
            <a:r>
              <a:rPr lang="en-US" b="1" dirty="0" err="1" smtClean="0"/>
              <a:t>কার</a:t>
            </a:r>
            <a:endParaRPr lang="en-US" b="1" dirty="0"/>
          </a:p>
        </p:txBody>
      </p:sp>
      <p:cxnSp>
        <p:nvCxnSpPr>
          <p:cNvPr id="46" name="Straight Connector 45"/>
          <p:cNvCxnSpPr>
            <a:stCxn id="7" idx="2"/>
            <a:endCxn id="43" idx="0"/>
          </p:cNvCxnSpPr>
          <p:nvPr/>
        </p:nvCxnSpPr>
        <p:spPr>
          <a:xfrm rot="5400000">
            <a:off x="7105650" y="2114550"/>
            <a:ext cx="609600" cy="12573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7" idx="2"/>
            <a:endCxn id="44" idx="0"/>
          </p:cNvCxnSpPr>
          <p:nvPr/>
        </p:nvCxnSpPr>
        <p:spPr>
          <a:xfrm rot="16200000" flipH="1">
            <a:off x="7639050" y="2838450"/>
            <a:ext cx="1143000" cy="3429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>
    <p:plu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rgbClr val="CC3399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ফলা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বসানোর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পদ্ধতি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/>
              <a:t>ফলা</a:t>
            </a:r>
            <a:r>
              <a:rPr lang="en-US" dirty="0" smtClean="0"/>
              <a:t> ৬টি-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2057400" cy="1143000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য </a:t>
            </a:r>
            <a:r>
              <a:rPr lang="en-US" sz="3200" b="1" dirty="0" err="1" smtClean="0">
                <a:solidFill>
                  <a:schemeClr val="bg1"/>
                </a:solidFill>
              </a:rPr>
              <a:t>ফলা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276600"/>
            <a:ext cx="2057400" cy="1143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র </a:t>
            </a:r>
            <a:r>
              <a:rPr lang="en-US" sz="3200" b="1" dirty="0" err="1" smtClean="0"/>
              <a:t>ফলা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533400" y="5410200"/>
            <a:ext cx="20574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ব </a:t>
            </a:r>
            <a:r>
              <a:rPr lang="en-US" sz="3200" b="1" dirty="0" err="1" smtClean="0"/>
              <a:t>ফলা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6629400" y="1219200"/>
            <a:ext cx="20574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ম </a:t>
            </a:r>
            <a:r>
              <a:rPr lang="en-US" sz="3200" b="1" dirty="0" err="1" smtClean="0">
                <a:solidFill>
                  <a:srgbClr val="FFFF00"/>
                </a:solidFill>
              </a:rPr>
              <a:t>ফলা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05600" y="3429000"/>
            <a:ext cx="2057400" cy="11430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ন </a:t>
            </a:r>
            <a:r>
              <a:rPr lang="en-US" sz="3200" b="1" dirty="0" err="1" smtClean="0">
                <a:solidFill>
                  <a:srgbClr val="FFFF00"/>
                </a:solidFill>
              </a:rPr>
              <a:t>ফলা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05600" y="5410200"/>
            <a:ext cx="2057400" cy="1143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ল </a:t>
            </a:r>
            <a:r>
              <a:rPr lang="en-US" sz="3200" b="1" dirty="0" err="1" smtClean="0">
                <a:solidFill>
                  <a:srgbClr val="FFFF00"/>
                </a:solidFill>
              </a:rPr>
              <a:t>ফলা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3000">
    <p:blinds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7498080" cy="28194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00FF"/>
                </a:solidFill>
              </a:rPr>
              <a:t>বলো</a:t>
            </a:r>
            <a:r>
              <a:rPr lang="en-US" b="1" dirty="0" smtClean="0">
                <a:solidFill>
                  <a:srgbClr val="0000FF"/>
                </a:solidFill>
              </a:rPr>
              <a:t> !!!!! </a:t>
            </a:r>
            <a:r>
              <a:rPr lang="en-US" b="1" dirty="0" err="1" smtClean="0">
                <a:solidFill>
                  <a:srgbClr val="0000FF"/>
                </a:solidFill>
              </a:rPr>
              <a:t>কী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কী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জানলে</a:t>
            </a:r>
            <a:r>
              <a:rPr lang="en-US" b="1" dirty="0" smtClean="0">
                <a:solidFill>
                  <a:srgbClr val="0000FF"/>
                </a:solidFill>
              </a:rPr>
              <a:t>???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066800" y="40386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066800" y="8382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305800" y="8382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8305800" y="40386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05088" cy="792162"/>
          </a:xfrm>
          <a:solidFill>
            <a:srgbClr val="0000FF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ধ্বনি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05088" cy="5181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err="1" smtClean="0"/>
              <a:t>ভাষার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মূল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এবং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ক্ষুদ্রতম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উপাদান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ধ্বনি</a:t>
            </a:r>
            <a:r>
              <a:rPr lang="en-US" sz="2800" b="1" dirty="0" smtClean="0"/>
              <a:t>।</a:t>
            </a:r>
          </a:p>
          <a:p>
            <a:endParaRPr lang="en-US" sz="2800" b="1" dirty="0" smtClean="0"/>
          </a:p>
          <a:p>
            <a:r>
              <a:rPr lang="en-US" sz="2800" b="1" dirty="0" err="1" smtClean="0">
                <a:solidFill>
                  <a:srgbClr val="FFFF00"/>
                </a:solidFill>
              </a:rPr>
              <a:t>ধ্বনি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উচ্চারণে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সাহায্য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করে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আমাদের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শরীরের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উপরের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প্রত্যঙ্গগুলো</a:t>
            </a:r>
            <a:r>
              <a:rPr lang="en-US" sz="2800" b="1" dirty="0" smtClean="0">
                <a:solidFill>
                  <a:srgbClr val="FFFF00"/>
                </a:solidFill>
              </a:rPr>
              <a:t>।</a:t>
            </a:r>
          </a:p>
          <a:p>
            <a:endParaRPr lang="en-US" sz="2800" b="1" dirty="0" smtClean="0"/>
          </a:p>
          <a:p>
            <a:r>
              <a:rPr lang="en-US" sz="2800" b="1" dirty="0" err="1" smtClean="0"/>
              <a:t>ফুসফুস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কন্ঠনালি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জিহ্বা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তালু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দন্ত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ওষ্ঠ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প্রভৃতি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বাকপ্রত্যঙ্গের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সাহায্যে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মানুষ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নিজ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নিজ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ভাষার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ধ্বনি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তৈরি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</a:t>
            </a:r>
            <a:r>
              <a:rPr lang="en-US" sz="2800" b="1" dirty="0" smtClean="0"/>
              <a:t>।।</a:t>
            </a:r>
            <a:endParaRPr lang="en-US" sz="2800" b="1" dirty="0"/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05088" cy="762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0000FF"/>
                </a:solidFill>
              </a:rPr>
              <a:t>বাগযন্ত্র</a:t>
            </a:r>
            <a:r>
              <a:rPr lang="en-US" b="1" dirty="0" smtClean="0">
                <a:solidFill>
                  <a:srgbClr val="0000FF"/>
                </a:solidFill>
              </a:rPr>
              <a:t> ও </a:t>
            </a:r>
            <a:r>
              <a:rPr lang="en-US" b="1" dirty="0" err="1" smtClean="0">
                <a:solidFill>
                  <a:srgbClr val="0000FF"/>
                </a:solidFill>
              </a:rPr>
              <a:t>বাগপ্রত্যঙ্গ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4572000" cy="5867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ফুসফুস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থেকে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শুরু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err="1" smtClean="0">
                <a:solidFill>
                  <a:srgbClr val="FF0000"/>
                </a:solidFill>
              </a:rPr>
              <a:t>করে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ওষ্ঠ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পর্যন্ত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মানব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err="1" smtClean="0">
                <a:solidFill>
                  <a:srgbClr val="FF0000"/>
                </a:solidFill>
              </a:rPr>
              <a:t>শরীরের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যে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প্রত্যঙ্গ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err="1" smtClean="0">
                <a:solidFill>
                  <a:srgbClr val="FF0000"/>
                </a:solidFill>
              </a:rPr>
              <a:t>গুলো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ভাষার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ধ্বনি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err="1" smtClean="0">
                <a:solidFill>
                  <a:srgbClr val="FF0000"/>
                </a:solidFill>
              </a:rPr>
              <a:t>তৈরি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করার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কাজে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err="1" smtClean="0">
                <a:solidFill>
                  <a:srgbClr val="FF0000"/>
                </a:solidFill>
              </a:rPr>
              <a:t>লাগে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সেগুলোর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err="1" smtClean="0">
                <a:solidFill>
                  <a:srgbClr val="FF0000"/>
                </a:solidFill>
              </a:rPr>
              <a:t>একেকটিকে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বলা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হয়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b="1" dirty="0" err="1" smtClean="0">
                <a:solidFill>
                  <a:srgbClr val="0000FF"/>
                </a:solidFill>
              </a:rPr>
              <a:t>বাগপ্রত্যঙ্গ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বা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বাগযন্ত্র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(speech organ/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 vocal organ)।।</a:t>
            </a:r>
          </a:p>
          <a:p>
            <a:endParaRPr lang="en-US" sz="2400" b="1" dirty="0" smtClean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838200"/>
            <a:ext cx="4343400" cy="58674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বাগযন্ত্রের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প্রধান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err="1" smtClean="0">
                <a:solidFill>
                  <a:schemeClr val="bg1"/>
                </a:solidFill>
              </a:rPr>
              <a:t>কাজ</a:t>
            </a:r>
            <a:r>
              <a:rPr lang="en-US" sz="3200" b="1" dirty="0" smtClean="0">
                <a:solidFill>
                  <a:schemeClr val="bg1"/>
                </a:solidFill>
              </a:rPr>
              <a:t> ২টি-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১. </a:t>
            </a:r>
            <a:r>
              <a:rPr lang="en-US" sz="3200" b="1" dirty="0" err="1" smtClean="0">
                <a:solidFill>
                  <a:srgbClr val="002060"/>
                </a:solidFill>
              </a:rPr>
              <a:t>শ্বাসকার্য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পরিচালনা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200" b="1" dirty="0" err="1" smtClean="0">
                <a:solidFill>
                  <a:srgbClr val="002060"/>
                </a:solidFill>
              </a:rPr>
              <a:t>করা</a:t>
            </a:r>
            <a:r>
              <a:rPr lang="en-US" sz="3200" b="1" dirty="0" smtClean="0">
                <a:solidFill>
                  <a:srgbClr val="002060"/>
                </a:solidFill>
              </a:rPr>
              <a:t>।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২. </a:t>
            </a:r>
            <a:r>
              <a:rPr lang="en-US" sz="3200" b="1" dirty="0" err="1" smtClean="0">
                <a:solidFill>
                  <a:srgbClr val="002060"/>
                </a:solidFill>
              </a:rPr>
              <a:t>খাদ্য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গ্রহণ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করা</a:t>
            </a:r>
            <a:r>
              <a:rPr lang="en-US" sz="3200" b="1" dirty="0" smtClean="0">
                <a:solidFill>
                  <a:srgbClr val="002060"/>
                </a:solidFill>
              </a:rPr>
              <a:t>।</a:t>
            </a:r>
          </a:p>
          <a:p>
            <a:pPr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sz="3200" b="1" dirty="0" err="1" smtClean="0">
                <a:solidFill>
                  <a:schemeClr val="bg1"/>
                </a:solidFill>
              </a:rPr>
              <a:t>বাগপ্রত্যঙ্গ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ছাড়া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err="1" smtClean="0">
                <a:solidFill>
                  <a:schemeClr val="bg1"/>
                </a:solidFill>
              </a:rPr>
              <a:t>ভাষার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ধ্বনি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উচ্চারণ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err="1" smtClean="0">
                <a:solidFill>
                  <a:schemeClr val="bg1"/>
                </a:solidFill>
              </a:rPr>
              <a:t>করা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যায়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না</a:t>
            </a:r>
            <a:r>
              <a:rPr lang="en-US" sz="3200" b="1" dirty="0" smtClean="0">
                <a:solidFill>
                  <a:schemeClr val="bg1"/>
                </a:solidFill>
              </a:rPr>
              <a:t>।।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10000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498080" cy="685800"/>
          </a:xfrm>
          <a:solidFill>
            <a:srgbClr val="0000FF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বাগযন্ত্র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3" descr="বাগ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718420"/>
            <a:ext cx="8610600" cy="5834780"/>
          </a:xfrm>
        </p:spPr>
      </p:pic>
    </p:spTree>
  </p:cSld>
  <p:clrMapOvr>
    <a:masterClrMapping/>
  </p:clrMapOvr>
  <p:transition spd="slow" advTm="15000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628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বাকপ্রত্যঙ্গ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5181600" cy="571500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FFFF00"/>
                </a:solidFill>
              </a:rPr>
              <a:t>ফুসফুস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শ্বাসনালি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কন্ঠনালি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স্বরতন্ত্র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স্বরযন্ত্র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কন্ঠ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জিভ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838200"/>
            <a:ext cx="5029200" cy="5791200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FFFF00"/>
                </a:solidFill>
              </a:rPr>
              <a:t>জিহ্বামূল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আলজিভ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তালু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মুখবিবর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দন্ত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ওষ্ঠ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</a:rPr>
              <a:t>নাসিকা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0000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বাংলা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ভাষার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ধ্বনি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2578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বাংলা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ভাষার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ধ্বনিকে</a:t>
            </a:r>
            <a:r>
              <a:rPr lang="en-US" sz="2800" b="1" dirty="0" smtClean="0">
                <a:solidFill>
                  <a:srgbClr val="FFFF00"/>
                </a:solidFill>
              </a:rPr>
              <a:t> ২ </a:t>
            </a:r>
            <a:r>
              <a:rPr lang="en-US" sz="2800" b="1" dirty="0" err="1" smtClean="0">
                <a:solidFill>
                  <a:srgbClr val="FFFF00"/>
                </a:solidFill>
              </a:rPr>
              <a:t>ভাগে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ভাগ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করা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যায়</a:t>
            </a:r>
            <a:r>
              <a:rPr lang="en-US" sz="2800" b="1" dirty="0" smtClean="0">
                <a:solidFill>
                  <a:srgbClr val="FFFF00"/>
                </a:solidFill>
              </a:rPr>
              <a:t>;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2514600"/>
            <a:ext cx="3581400" cy="990600"/>
          </a:xfrm>
          <a:prstGeom prst="rect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বাংলা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ধ্বনি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5257800" y="4953000"/>
            <a:ext cx="3581400" cy="990600"/>
          </a:xfrm>
          <a:prstGeom prst="rect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ব্যঞ্জনধ্বনি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304800" y="4953000"/>
            <a:ext cx="3581400" cy="990600"/>
          </a:xfrm>
          <a:prstGeom prst="rect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স্বরধ্বনি</a:t>
            </a:r>
            <a:endParaRPr lang="en-US" sz="2800" b="1" dirty="0"/>
          </a:p>
        </p:txBody>
      </p:sp>
      <p:cxnSp>
        <p:nvCxnSpPr>
          <p:cNvPr id="8" name="Straight Connector 7"/>
          <p:cNvCxnSpPr>
            <a:stCxn id="4" idx="2"/>
            <a:endCxn id="6" idx="0"/>
          </p:cNvCxnSpPr>
          <p:nvPr/>
        </p:nvCxnSpPr>
        <p:spPr>
          <a:xfrm rot="5400000">
            <a:off x="2667000" y="2933700"/>
            <a:ext cx="1447800" cy="2590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 rot="16200000" flipH="1">
            <a:off x="5143500" y="3048000"/>
            <a:ext cx="1447800" cy="2362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যে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বাগধ্বনি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উচ্চারণের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সময়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ফুসফুস</a:t>
            </a: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FFFF00"/>
                </a:solidFill>
              </a:rPr>
              <a:t>আগত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মুখের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মধ্যে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কোনোভাবে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বাধাপ্রাপ্ত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হয়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না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সেগুলোই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হলো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স্বরধ্বনি</a:t>
            </a:r>
            <a:r>
              <a:rPr lang="en-US" sz="2400" b="1" dirty="0" smtClean="0">
                <a:solidFill>
                  <a:srgbClr val="FFFF00"/>
                </a:solidFill>
              </a:rPr>
              <a:t>।।</a:t>
            </a:r>
          </a:p>
          <a:p>
            <a:r>
              <a:rPr lang="en-US" sz="2400" b="1" dirty="0" err="1" smtClean="0">
                <a:solidFill>
                  <a:schemeClr val="bg1"/>
                </a:solidFill>
              </a:rPr>
              <a:t>বাংলা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ভাষায়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মৌখিক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স্বরধ্বনি</a:t>
            </a:r>
            <a:r>
              <a:rPr lang="en-US" sz="2400" b="1" dirty="0" smtClean="0">
                <a:solidFill>
                  <a:schemeClr val="bg1"/>
                </a:solidFill>
              </a:rPr>
              <a:t> ৭টি।।</a:t>
            </a:r>
          </a:p>
          <a:p>
            <a:r>
              <a:rPr lang="en-US" sz="2400" b="1" dirty="0" err="1" smtClean="0">
                <a:solidFill>
                  <a:srgbClr val="FFFF00"/>
                </a:solidFill>
              </a:rPr>
              <a:t>মনে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রাখতে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হবে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যে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মৌখিক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স্বরের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অনুনাসিক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উচ্চারণ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করলে</a:t>
            </a:r>
            <a:r>
              <a:rPr lang="en-US" sz="2400" b="1" dirty="0" smtClean="0">
                <a:solidFill>
                  <a:srgbClr val="FFFF00"/>
                </a:solidFill>
              </a:rPr>
              <a:t> ২টি </a:t>
            </a:r>
            <a:r>
              <a:rPr lang="en-US" sz="2400" b="1" dirty="0" err="1" smtClean="0">
                <a:solidFill>
                  <a:srgbClr val="FFFF00"/>
                </a:solidFill>
              </a:rPr>
              <a:t>ভিন্ন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অর্থবাহী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শব্দ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তৈরি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হয়</a:t>
            </a:r>
            <a:r>
              <a:rPr lang="en-US" sz="2400" b="1" dirty="0" smtClean="0">
                <a:solidFill>
                  <a:srgbClr val="FFFF00"/>
                </a:solidFill>
              </a:rPr>
              <a:t>।।</a:t>
            </a:r>
          </a:p>
          <a:p>
            <a:r>
              <a:rPr lang="en-US" sz="2400" b="1" dirty="0" err="1" smtClean="0">
                <a:solidFill>
                  <a:srgbClr val="FFFF00"/>
                </a:solidFill>
              </a:rPr>
              <a:t>বাংলা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মৌখিক</a:t>
            </a:r>
            <a:r>
              <a:rPr lang="en-US" sz="2400" b="1" dirty="0" smtClean="0">
                <a:solidFill>
                  <a:srgbClr val="FFFF00"/>
                </a:solidFill>
              </a:rPr>
              <a:t> ও </a:t>
            </a:r>
            <a:r>
              <a:rPr lang="en-US" sz="2400" b="1" dirty="0" err="1" smtClean="0">
                <a:solidFill>
                  <a:srgbClr val="FFFF00"/>
                </a:solidFill>
              </a:rPr>
              <a:t>অনুনাসিক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স্বরধ্বনি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মিলে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স্বরধ্বনি</a:t>
            </a:r>
            <a:r>
              <a:rPr lang="en-US" sz="2400" b="1" dirty="0" smtClean="0">
                <a:solidFill>
                  <a:srgbClr val="FFFF00"/>
                </a:solidFill>
              </a:rPr>
              <a:t> ১৪টি।।</a:t>
            </a:r>
          </a:p>
          <a:p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উচ্চারণের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তারতম্যের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ভিত্তিতে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বাংলা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স্বরধ্বনি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২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ধরনের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হয়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</a:p>
          <a:p>
            <a:pPr>
              <a:buNone/>
            </a:pPr>
            <a:endParaRPr lang="en-US" sz="20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বাংলা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ভাষার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ধ্বনি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3886200"/>
            <a:ext cx="2743200" cy="5334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স্বরধ্বনি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6400800" y="5638800"/>
            <a:ext cx="2743200" cy="533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অনুনাসিক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0" y="5715000"/>
            <a:ext cx="2743200" cy="5334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মৌখিক</a:t>
            </a:r>
            <a:endParaRPr lang="en-US" sz="2800" b="1" dirty="0"/>
          </a:p>
        </p:txBody>
      </p:sp>
      <p:cxnSp>
        <p:nvCxnSpPr>
          <p:cNvPr id="9" name="Straight Connector 8"/>
          <p:cNvCxnSpPr>
            <a:stCxn id="5" idx="2"/>
            <a:endCxn id="7" idx="0"/>
          </p:cNvCxnSpPr>
          <p:nvPr/>
        </p:nvCxnSpPr>
        <p:spPr>
          <a:xfrm rot="5400000">
            <a:off x="2324100" y="3467100"/>
            <a:ext cx="12954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6" idx="0"/>
          </p:cNvCxnSpPr>
          <p:nvPr/>
        </p:nvCxnSpPr>
        <p:spPr>
          <a:xfrm rot="16200000" flipH="1">
            <a:off x="5562600" y="3429000"/>
            <a:ext cx="1219200" cy="3200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05088" cy="1066800"/>
          </a:xfrm>
          <a:solidFill>
            <a:srgbClr val="0000FF"/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স্বরধ্বনির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উচ্চারণ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স্বরধ্বনির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উচ্চারণে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৩টি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বিষয়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বিশেষভাবে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গুরুত্বপূর্ণ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39496" indent="-457200">
              <a:buNone/>
            </a:pPr>
            <a:r>
              <a:rPr lang="en-US" sz="2400" b="1" dirty="0" smtClean="0"/>
              <a:t>                   </a:t>
            </a:r>
            <a:r>
              <a:rPr lang="en-US" sz="2400" b="1" dirty="0" smtClean="0">
                <a:solidFill>
                  <a:srgbClr val="FFFF00"/>
                </a:solidFill>
              </a:rPr>
              <a:t>* </a:t>
            </a:r>
            <a:r>
              <a:rPr lang="en-US" sz="2400" b="1" dirty="0" err="1" smtClean="0">
                <a:solidFill>
                  <a:srgbClr val="FFFF00"/>
                </a:solidFill>
              </a:rPr>
              <a:t>জিভের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উচ্চতা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539496" indent="-45720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  * ‍</a:t>
            </a:r>
            <a:r>
              <a:rPr lang="en-US" sz="2400" b="1" dirty="0" err="1" smtClean="0">
                <a:solidFill>
                  <a:srgbClr val="FFFF00"/>
                </a:solidFill>
              </a:rPr>
              <a:t>জিভের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অবস্থান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539496" indent="-45720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  * </a:t>
            </a:r>
            <a:r>
              <a:rPr lang="en-US" sz="2400" b="1" dirty="0" err="1" smtClean="0">
                <a:solidFill>
                  <a:srgbClr val="FFFF00"/>
                </a:solidFill>
              </a:rPr>
              <a:t>ঠোঁটের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আকৃতি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539496" indent="-457200"/>
            <a:r>
              <a:rPr lang="en-US" sz="2200" b="1" dirty="0" err="1" smtClean="0">
                <a:solidFill>
                  <a:schemeClr val="bg1"/>
                </a:solidFill>
              </a:rPr>
              <a:t>এছাড়াও</a:t>
            </a:r>
            <a:r>
              <a:rPr lang="en-US" sz="2200" b="1" dirty="0" smtClean="0"/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কোমল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তালুর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অবস্থান</a:t>
            </a:r>
            <a:r>
              <a:rPr lang="en-US" sz="2200" b="1" dirty="0" smtClean="0">
                <a:solidFill>
                  <a:srgbClr val="FFFF00"/>
                </a:solidFill>
              </a:rPr>
              <a:t>- </a:t>
            </a:r>
            <a:r>
              <a:rPr lang="en-US" sz="2200" b="1" dirty="0" err="1" smtClean="0">
                <a:solidFill>
                  <a:schemeClr val="bg1"/>
                </a:solidFill>
              </a:rPr>
              <a:t>কেও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গুরুত্ব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দিতে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হবে</a:t>
            </a:r>
            <a:r>
              <a:rPr lang="en-US" sz="2200" b="1" dirty="0" smtClean="0">
                <a:solidFill>
                  <a:schemeClr val="bg1"/>
                </a:solidFill>
              </a:rPr>
              <a:t>।</a:t>
            </a:r>
          </a:p>
          <a:p>
            <a:pPr marL="539496" indent="-457200"/>
            <a:endParaRPr lang="en-US" sz="2200" b="1" dirty="0" smtClean="0"/>
          </a:p>
          <a:p>
            <a:pPr marL="539496" indent="-457200"/>
            <a:r>
              <a:rPr lang="en-US" sz="2200" b="1" dirty="0" err="1" smtClean="0">
                <a:solidFill>
                  <a:schemeClr val="bg1"/>
                </a:solidFill>
              </a:rPr>
              <a:t>কোমল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তালুর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অবস্থা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অনুযায়ী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স্বরধ্বনিগুলোকে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মৌখিক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ও</a:t>
            </a:r>
            <a:r>
              <a:rPr lang="en-US" sz="2200" b="1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অনুনাসিক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স্বরধ্বনি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হিসেবে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উচ্চারণ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করতে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হয়</a:t>
            </a:r>
            <a:r>
              <a:rPr lang="en-US" sz="2200" b="1" dirty="0" smtClean="0">
                <a:solidFill>
                  <a:schemeClr val="bg1"/>
                </a:solidFill>
              </a:rPr>
              <a:t>।</a:t>
            </a:r>
          </a:p>
          <a:p>
            <a:pPr marL="539496" indent="-457200"/>
            <a:r>
              <a:rPr lang="en-US" sz="2200" b="1" dirty="0" err="1" smtClean="0">
                <a:solidFill>
                  <a:schemeClr val="bg1"/>
                </a:solidFill>
              </a:rPr>
              <a:t>উচ্চারণের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কাল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অনুসারে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স্বরধ্বনি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হ্রস্ব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ও</a:t>
            </a:r>
            <a:r>
              <a:rPr lang="en-US" sz="2200" b="1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দীর্ঘ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হয়</a:t>
            </a:r>
            <a:r>
              <a:rPr lang="en-US" sz="2200" b="1" dirty="0" smtClean="0">
                <a:solidFill>
                  <a:schemeClr val="bg1"/>
                </a:solidFill>
              </a:rPr>
              <a:t>।</a:t>
            </a:r>
          </a:p>
        </p:txBody>
      </p:sp>
    </p:spTree>
  </p:cSld>
  <p:clrMapOvr>
    <a:masterClrMapping/>
  </p:clrMapOvr>
  <p:transition spd="slow" advTm="15000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840</TotalTime>
  <Words>1326</Words>
  <Application>Microsoft Office PowerPoint</Application>
  <PresentationFormat>On-screen Show (4:3)</PresentationFormat>
  <Paragraphs>380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৬ষ্ঠ-শ্রেনি</vt:lpstr>
      <vt:lpstr>শিখনফল</vt:lpstr>
      <vt:lpstr>ধ্বনি</vt:lpstr>
      <vt:lpstr>বাগযন্ত্র ও বাগপ্রত্যঙ্গ</vt:lpstr>
      <vt:lpstr>বাগযন্ত্র</vt:lpstr>
      <vt:lpstr>বাকপ্রত্যঙ্গ</vt:lpstr>
      <vt:lpstr>বাংলা ভাষার ধ্বনি</vt:lpstr>
      <vt:lpstr>বাংলা ভাষার ধ্বনি</vt:lpstr>
      <vt:lpstr>স্বরধ্বনির উচ্চারণ</vt:lpstr>
      <vt:lpstr>স্বরধ্বনির উচ্চারণ</vt:lpstr>
      <vt:lpstr>স্বরধ্বনির উচ্চারণ</vt:lpstr>
      <vt:lpstr>স্বরধ্বনির উচ্চারণ</vt:lpstr>
      <vt:lpstr>স্বরধ্বনির উচ্চারণ</vt:lpstr>
      <vt:lpstr>স্বরধ্বনির উচ্চারণ</vt:lpstr>
      <vt:lpstr>বাংলা মৌখিক ও অনুনাসিক স্বরধ্বনির তালিকা</vt:lpstr>
      <vt:lpstr>ব্যঞ্জনধ্বনি</vt:lpstr>
      <vt:lpstr>বাংলা ব্যঞ্জনধ্বনির সংখ্যা</vt:lpstr>
      <vt:lpstr>ব্যঞ্জনধ্বনির উচ্চারণ</vt:lpstr>
      <vt:lpstr>ব্যঞ্জনধ্বনির উচ্চারণ</vt:lpstr>
      <vt:lpstr>বাংলা ব্যঞ্জনধ্বনির উচ্চারণস্থান</vt:lpstr>
      <vt:lpstr>সক্রিয় ও নিষ্ক্রিয় প্রত্যঙ্গ</vt:lpstr>
      <vt:lpstr>উচ্চারণরীতি</vt:lpstr>
      <vt:lpstr>উচ্চারণরীতি</vt:lpstr>
      <vt:lpstr>উচ্চারণরীতি</vt:lpstr>
      <vt:lpstr>অল্পপ্রাণ-মহাপ্রান এবং অঘোষ-ঘোষ এবং নাসিক্য ব্যঞ্জনগুলো নিচের ছকে দেখানো হলো- </vt:lpstr>
      <vt:lpstr>বর্ণ, কার, ফলা</vt:lpstr>
      <vt:lpstr>কার বসানোর পদ্ধতি</vt:lpstr>
      <vt:lpstr>ফলা বসানোর পদ্ধতি</vt:lpstr>
      <vt:lpstr>বলো !!!!! কী কী জানলে???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৬ষ্ঠ-শ্রেনি</dc:title>
  <dc:creator>JANNATI</dc:creator>
  <cp:lastModifiedBy>JANNATI</cp:lastModifiedBy>
  <cp:revision>109</cp:revision>
  <dcterms:created xsi:type="dcterms:W3CDTF">2020-01-31T12:24:30Z</dcterms:created>
  <dcterms:modified xsi:type="dcterms:W3CDTF">2020-02-17T13:13:37Z</dcterms:modified>
</cp:coreProperties>
</file>