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94391-A822-438A-8899-A5EAA864F0B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0B82B-3561-4640-9A52-B844352103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050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191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914400"/>
            <a:ext cx="3429000" cy="4572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4ABA11-D138-4CC0-BDC2-38F761559712}" type="datetime1">
              <a:rPr lang="en-US" smtClean="0"/>
              <a:pPr/>
              <a:t>2/20/2020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07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473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932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612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5116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500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705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607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23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054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816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3927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732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687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14D24-D468-45F2-AB97-5108E612E7D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63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73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188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03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36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333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04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65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8" r="3710"/>
          <a:stretch/>
        </p:blipFill>
        <p:spPr>
          <a:xfrm>
            <a:off x="14748" y="0"/>
            <a:ext cx="9129252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76200" y="1828800"/>
            <a:ext cx="8976852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7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57EFE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287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57EFE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8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1493" y="1714645"/>
            <a:ext cx="7323819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</a:t>
            </a:r>
            <a:r>
              <a:rPr lang="bn-IN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দুনিয়া </a:t>
            </a:r>
            <a:r>
              <a:rPr lang="bn-IN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 আখিরাতের </a:t>
            </a:r>
            <a:r>
              <a:rPr lang="bn-IN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শস্যক্ষেত্র</a:t>
            </a:r>
            <a:r>
              <a:rPr lang="bn-IN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008" y="2686058"/>
            <a:ext cx="4089593" cy="2359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977" y="2614621"/>
            <a:ext cx="4287262" cy="2434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67" y="5157788"/>
            <a:ext cx="8846626" cy="67752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 বীজ তেমন ফসল।</a:t>
            </a:r>
            <a:r>
              <a:rPr lang="bn-BD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ভালো বীজে ভালো ফসল 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50" y="914400"/>
            <a:ext cx="5939121" cy="6715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3188" y="157163"/>
            <a:ext cx="3157537" cy="6400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হয়ে থাকে-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9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95341" y="16373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557713" y="1100139"/>
            <a:ext cx="4286249" cy="4957762"/>
            <a:chOff x="4557713" y="1100139"/>
            <a:chExt cx="4286249" cy="4957762"/>
          </a:xfrm>
        </p:grpSpPr>
        <p:sp>
          <p:nvSpPr>
            <p:cNvPr id="5" name="TextBox 4"/>
            <p:cNvSpPr txBox="1"/>
            <p:nvPr/>
          </p:nvSpPr>
          <p:spPr>
            <a:xfrm>
              <a:off x="4557713" y="1100139"/>
              <a:ext cx="4286249" cy="495776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মানুষকে দুনিয়ার কাজ কর্মের হিসাব দিতে হবে।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00587" y="3052256"/>
              <a:ext cx="3986214" cy="2784187"/>
            </a:xfrm>
            <a:prstGeom prst="rect">
              <a:avLst/>
            </a:prstGeom>
          </p:spPr>
        </p:pic>
      </p:grpSp>
      <p:grpSp>
        <p:nvGrpSpPr>
          <p:cNvPr id="10" name="Group 8"/>
          <p:cNvGrpSpPr/>
          <p:nvPr/>
        </p:nvGrpSpPr>
        <p:grpSpPr>
          <a:xfrm>
            <a:off x="242888" y="1128718"/>
            <a:ext cx="4243388" cy="4914898"/>
            <a:chOff x="242888" y="1128718"/>
            <a:chExt cx="4243388" cy="4914898"/>
          </a:xfrm>
        </p:grpSpPr>
        <p:sp>
          <p:nvSpPr>
            <p:cNvPr id="6" name="TextBox 5"/>
            <p:cNvSpPr txBox="1"/>
            <p:nvPr/>
          </p:nvSpPr>
          <p:spPr>
            <a:xfrm>
              <a:off x="242888" y="1128718"/>
              <a:ext cx="4243388" cy="49148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মানুষকে দুনিয়ার কাজ কর্মের প্রতিদান দেওয়া হবে। 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201" y="3071813"/>
              <a:ext cx="4146349" cy="2792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757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29135" y="1257300"/>
            <a:ext cx="4500561" cy="4443413"/>
            <a:chOff x="4529135" y="1257300"/>
            <a:chExt cx="4500561" cy="4443413"/>
          </a:xfrm>
        </p:grpSpPr>
        <p:sp>
          <p:nvSpPr>
            <p:cNvPr id="4" name="TextBox 3"/>
            <p:cNvSpPr txBox="1"/>
            <p:nvPr/>
          </p:nvSpPr>
          <p:spPr>
            <a:xfrm>
              <a:off x="4529135" y="1257300"/>
              <a:ext cx="4500561" cy="444341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 ব্যক্তি মন্দ কাজ করবে সে আখিরাতে শাস্তি ভোগ করবে।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2962" y="2871788"/>
              <a:ext cx="4305300" cy="268433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28584" y="1285877"/>
            <a:ext cx="4329112" cy="4400548"/>
            <a:chOff x="128584" y="1285877"/>
            <a:chExt cx="4329112" cy="4400548"/>
          </a:xfrm>
        </p:grpSpPr>
        <p:sp>
          <p:nvSpPr>
            <p:cNvPr id="5" name="TextBox 4"/>
            <p:cNvSpPr txBox="1"/>
            <p:nvPr/>
          </p:nvSpPr>
          <p:spPr>
            <a:xfrm>
              <a:off x="128584" y="1285877"/>
              <a:ext cx="4329112" cy="44005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 ব্যক্তি ভালো কাজ করবে সে আখিরাতে পুরস্কার লাভ করবে। 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99" y="2943225"/>
              <a:ext cx="4157663" cy="2628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682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4700588" y="1314595"/>
            <a:ext cx="4300539" cy="4924756"/>
            <a:chOff x="4700588" y="1314595"/>
            <a:chExt cx="4300539" cy="4924756"/>
          </a:xfrm>
        </p:grpSpPr>
        <p:sp>
          <p:nvSpPr>
            <p:cNvPr id="5" name="TextBox 4"/>
            <p:cNvSpPr txBox="1"/>
            <p:nvPr/>
          </p:nvSpPr>
          <p:spPr>
            <a:xfrm>
              <a:off x="4700588" y="1314595"/>
              <a:ext cx="4300539" cy="477187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দুনিয়া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মন্দ কাজ করলে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শাস্তির স্থান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96602" y="5316021"/>
              <a:ext cx="200247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জাহান্নাম</a:t>
              </a:r>
              <a:endParaRPr lang="en-US" sz="54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72038" y="2971801"/>
              <a:ext cx="3943349" cy="2428874"/>
            </a:xfrm>
            <a:prstGeom prst="rect">
              <a:avLst/>
            </a:prstGeom>
          </p:spPr>
        </p:pic>
      </p:grpSp>
      <p:grpSp>
        <p:nvGrpSpPr>
          <p:cNvPr id="12" name="Group 10"/>
          <p:cNvGrpSpPr/>
          <p:nvPr/>
        </p:nvGrpSpPr>
        <p:grpSpPr>
          <a:xfrm>
            <a:off x="185737" y="1328882"/>
            <a:ext cx="4429125" cy="4924757"/>
            <a:chOff x="185737" y="1328882"/>
            <a:chExt cx="4429125" cy="4924757"/>
          </a:xfrm>
        </p:grpSpPr>
        <p:sp>
          <p:nvSpPr>
            <p:cNvPr id="4" name="TextBox 3"/>
            <p:cNvSpPr txBox="1"/>
            <p:nvPr/>
          </p:nvSpPr>
          <p:spPr>
            <a:xfrm>
              <a:off x="185737" y="1328882"/>
              <a:ext cx="4429125" cy="47290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দুনিয়া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ভালো কাজ করলে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শান্তির স্থান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38938" y="5330309"/>
              <a:ext cx="159530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জান্নাত</a:t>
              </a:r>
              <a:endParaRPr lang="en-US" sz="5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0074" y="3014663"/>
              <a:ext cx="3914776" cy="2399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680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888" y="1357457"/>
            <a:ext cx="4257675" cy="4443267"/>
            <a:chOff x="242888" y="1357457"/>
            <a:chExt cx="4257675" cy="4443267"/>
          </a:xfrm>
        </p:grpSpPr>
        <p:sp>
          <p:nvSpPr>
            <p:cNvPr id="4" name="TextBox 3"/>
            <p:cNvSpPr txBox="1"/>
            <p:nvPr/>
          </p:nvSpPr>
          <p:spPr>
            <a:xfrm>
              <a:off x="242888" y="1357457"/>
              <a:ext cx="4257675" cy="4443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কোন মানুষ মৃত্যুবরণ করবে না।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8624" y="2971800"/>
              <a:ext cx="3980089" cy="24145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614862" y="1357313"/>
            <a:ext cx="4386263" cy="4443412"/>
            <a:chOff x="4614862" y="1357313"/>
            <a:chExt cx="4386263" cy="4443412"/>
          </a:xfrm>
        </p:grpSpPr>
        <p:sp>
          <p:nvSpPr>
            <p:cNvPr id="5" name="TextBox 4"/>
            <p:cNvSpPr txBox="1"/>
            <p:nvPr/>
          </p:nvSpPr>
          <p:spPr>
            <a:xfrm>
              <a:off x="4614862" y="1357313"/>
              <a:ext cx="4386263" cy="444341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চিরকাল ধরে 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শান্তি 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অথবা 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শাস্তি 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ভোগ করবে।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43449" y="2962275"/>
              <a:ext cx="4219575" cy="2424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914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28600" y="1300162"/>
            <a:ext cx="4171950" cy="4429125"/>
            <a:chOff x="228600" y="1300162"/>
            <a:chExt cx="4171950" cy="4429125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300162"/>
              <a:ext cx="4171950" cy="44291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বিশ্বাস মানব জীবনকে সুন্দর ও  চরিত্রবান করে তোলে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3028574"/>
              <a:ext cx="4024313" cy="2573714"/>
            </a:xfrm>
            <a:prstGeom prst="rect">
              <a:avLst/>
            </a:prstGeom>
          </p:spPr>
        </p:pic>
      </p:grpSp>
      <p:grpSp>
        <p:nvGrpSpPr>
          <p:cNvPr id="9" name="Group 13"/>
          <p:cNvGrpSpPr/>
          <p:nvPr/>
        </p:nvGrpSpPr>
        <p:grpSpPr>
          <a:xfrm>
            <a:off x="4586288" y="1271590"/>
            <a:ext cx="4386262" cy="4457698"/>
            <a:chOff x="4586288" y="1271590"/>
            <a:chExt cx="4386262" cy="4457698"/>
          </a:xfrm>
        </p:grpSpPr>
        <p:sp>
          <p:nvSpPr>
            <p:cNvPr id="5" name="TextBox 4"/>
            <p:cNvSpPr txBox="1"/>
            <p:nvPr/>
          </p:nvSpPr>
          <p:spPr>
            <a:xfrm>
              <a:off x="4586288" y="1271590"/>
              <a:ext cx="4386262" cy="44576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বিশ্বাসী মানুষ অন্যায়, অত্যাচার, দুর্নীতি, মিথ্যাচার ও </a:t>
              </a:r>
              <a:r>
                <a:rPr lang="bn-BD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অশ্লীল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কাজকর্ম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করতে পারে না।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49420" y="3439938"/>
              <a:ext cx="4168537" cy="2216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68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95600" y="228600"/>
            <a:ext cx="31242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1450" y="4857749"/>
            <a:ext cx="8848725" cy="60220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IN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দুনিয়া হলো আখিরাতের শস্যক্ষেত্র।</a:t>
            </a:r>
            <a:r>
              <a:rPr lang="bn-IN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–উক্তিটি ব্যাখ্যা কর।  </a:t>
            </a:r>
            <a:endParaRPr lang="en-US" sz="3600" dirty="0">
              <a:gradFill>
                <a:gsLst>
                  <a:gs pos="56154">
                    <a:srgbClr val="734827"/>
                  </a:gs>
                  <a:gs pos="94000">
                    <a:srgbClr val="3A6414"/>
                  </a:gs>
                  <a:gs pos="0">
                    <a:srgbClr val="008000"/>
                  </a:gs>
                  <a:gs pos="84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24-Point Star 17"/>
          <p:cNvSpPr/>
          <p:nvPr/>
        </p:nvSpPr>
        <p:spPr>
          <a:xfrm>
            <a:off x="6557111" y="2743200"/>
            <a:ext cx="2077470" cy="17549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1283618"/>
            <a:ext cx="20754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0980" y="6394080"/>
            <a:ext cx="2548723" cy="372161"/>
          </a:xfrm>
        </p:spPr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88" y="1023937"/>
            <a:ext cx="5472112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6418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7250" y="178023"/>
            <a:ext cx="7900987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 </a:t>
            </a:r>
            <a:r>
              <a:rPr lang="bn-IN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হলো- </a:t>
            </a:r>
            <a:r>
              <a:rPr lang="bn-BD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10"/>
          <p:cNvGrpSpPr/>
          <p:nvPr/>
        </p:nvGrpSpPr>
        <p:grpSpPr>
          <a:xfrm>
            <a:off x="514351" y="1037063"/>
            <a:ext cx="4298950" cy="584775"/>
            <a:chOff x="628651" y="1202163"/>
            <a:chExt cx="4298950" cy="584775"/>
          </a:xfrm>
        </p:grpSpPr>
        <p:sp>
          <p:nvSpPr>
            <p:cNvPr id="10" name="Rectangle 9"/>
            <p:cNvSpPr/>
            <p:nvPr/>
          </p:nvSpPr>
          <p:spPr>
            <a:xfrm>
              <a:off x="628651" y="1202163"/>
              <a:ext cx="4298950" cy="584775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-আরবী শব্দ- এর অর্থ</a:t>
              </a:r>
              <a:endParaRPr lang="en-GB" sz="3200" dirty="0"/>
            </a:p>
          </p:txBody>
        </p:sp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158" b="7430"/>
            <a:stretch/>
          </p:blipFill>
          <p:spPr>
            <a:xfrm>
              <a:off x="660948" y="1242059"/>
              <a:ext cx="1238423" cy="518161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8700" y="1866702"/>
            <a:ext cx="4775199" cy="318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4400" y="1842802"/>
            <a:ext cx="4800600" cy="3186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300" y="1811676"/>
            <a:ext cx="4925113" cy="32683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22628" y="996434"/>
            <a:ext cx="903300" cy="667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6546896" y="1021834"/>
            <a:ext cx="9525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 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7867399" y="996434"/>
            <a:ext cx="84029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bn-BD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0200" y="5245323"/>
            <a:ext cx="8699500" cy="93957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পরিভাষায়-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ওপর স্থাপিত একটি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8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738" y="287560"/>
            <a:ext cx="8843962" cy="64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জান্না</a:t>
            </a:r>
            <a:r>
              <a:rPr lang="bn-IN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 সিরাতের ওপর দিয়ে জান্নাতে প্রবেশ করবে।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488" y="1044796"/>
            <a:ext cx="8456613" cy="6400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 অনুসারে </a:t>
            </a:r>
            <a:r>
              <a:rPr lang="bn-BD" sz="44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সিরাতের</a:t>
            </a:r>
            <a:r>
              <a:rPr lang="bn-BD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প্রশস্থতা</a:t>
            </a:r>
            <a:r>
              <a:rPr lang="bn-BD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 বেশী হবে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12"/>
          <p:cNvGrpSpPr/>
          <p:nvPr/>
        </p:nvGrpSpPr>
        <p:grpSpPr>
          <a:xfrm>
            <a:off x="273048" y="1928813"/>
            <a:ext cx="4184652" cy="3914775"/>
            <a:chOff x="273048" y="1928813"/>
            <a:chExt cx="4184652" cy="3914775"/>
          </a:xfrm>
        </p:grpSpPr>
        <p:sp>
          <p:nvSpPr>
            <p:cNvPr id="6" name="TextBox 5"/>
            <p:cNvSpPr txBox="1"/>
            <p:nvPr/>
          </p:nvSpPr>
          <p:spPr>
            <a:xfrm>
              <a:off x="273048" y="1928813"/>
              <a:ext cx="4184652" cy="391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কারো জন্য সিরাত হবে বিশাল ময়দানের মতো।</a:t>
              </a:r>
            </a:p>
            <a:p>
              <a:pPr algn="just"/>
              <a:endParaRPr lang="bn-BD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0062" y="3657600"/>
              <a:ext cx="3814763" cy="2119311"/>
            </a:xfrm>
            <a:prstGeom prst="rect">
              <a:avLst/>
            </a:prstGeom>
          </p:spPr>
        </p:pic>
      </p:grpSp>
      <p:grpSp>
        <p:nvGrpSpPr>
          <p:cNvPr id="12" name="Group 9"/>
          <p:cNvGrpSpPr/>
          <p:nvPr/>
        </p:nvGrpSpPr>
        <p:grpSpPr>
          <a:xfrm>
            <a:off x="4657725" y="1944170"/>
            <a:ext cx="4357688" cy="3931920"/>
            <a:chOff x="4657725" y="1944170"/>
            <a:chExt cx="4357688" cy="3931920"/>
          </a:xfrm>
        </p:grpSpPr>
        <p:sp>
          <p:nvSpPr>
            <p:cNvPr id="7" name="Rectangle 6"/>
            <p:cNvSpPr/>
            <p:nvPr/>
          </p:nvSpPr>
          <p:spPr>
            <a:xfrm>
              <a:off x="4657725" y="1944170"/>
              <a:ext cx="4357688" cy="39319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কারো জন্য সিরাত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চুলের চেয়ে চিকন ও তরবারির চেয়ে ধারালো।</a:t>
              </a:r>
            </a:p>
            <a:p>
              <a:pPr algn="just"/>
              <a:endParaRPr lang="bn-BD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1"/>
            <p:cNvGrpSpPr/>
            <p:nvPr/>
          </p:nvGrpSpPr>
          <p:grpSpPr>
            <a:xfrm>
              <a:off x="4980709" y="3562066"/>
              <a:ext cx="4034704" cy="2314024"/>
              <a:chOff x="4980709" y="3557677"/>
              <a:chExt cx="4034704" cy="231841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980709" y="3557677"/>
                <a:ext cx="2164983" cy="231841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45693" y="3607063"/>
                <a:ext cx="1869720" cy="22517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18328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912" y="201834"/>
            <a:ext cx="8699500" cy="64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ইমানদারগণ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নিজ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আমল অনুযায়ী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অতিক্রম করবে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3989" y="2431477"/>
            <a:ext cx="4253525" cy="3494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2672" y="2403825"/>
            <a:ext cx="4348907" cy="3545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2313" y="2373926"/>
            <a:ext cx="4480583" cy="36004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7023" y="949621"/>
            <a:ext cx="2105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r>
              <a:rPr lang="bn-IN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3407223" y="974016"/>
            <a:ext cx="2132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ঝড়ের গতিতে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5669160" y="923717"/>
            <a:ext cx="2260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ঘোড়ার গতিতে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1202997" y="1703343"/>
            <a:ext cx="2286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দৌঁড়ের গতিতে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3666950" y="1727437"/>
            <a:ext cx="1596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হেঁটে হেঁটে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5681207" y="1727436"/>
            <a:ext cx="2292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হামাগুঁড়ি দিয়ে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374630" y="924910"/>
            <a:ext cx="880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448" y="2406893"/>
            <a:ext cx="4509765" cy="3591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8798" y="2382640"/>
            <a:ext cx="4536732" cy="3615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098" y="2394953"/>
            <a:ext cx="4639432" cy="36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2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200400" y="274320"/>
            <a:ext cx="2564805" cy="64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648200" y="1371600"/>
            <a:ext cx="22977" cy="43161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1" y="1143000"/>
            <a:ext cx="4038600" cy="4810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1000" y="3276600"/>
            <a:ext cx="408482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আব্দুর রাজ্জাক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(আইসিটি )</a:t>
            </a:r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গোলাপগঞ্জ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নবাবগঞ্জ,  দিনাজপুর।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razzict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4953000" y="1143000"/>
            <a:ext cx="3792537" cy="4810903"/>
            <a:chOff x="4632120" y="957969"/>
            <a:chExt cx="3792537" cy="4883326"/>
          </a:xfrm>
        </p:grpSpPr>
        <p:pic>
          <p:nvPicPr>
            <p:cNvPr id="24" name="Picture 23" descr="7_BV_Islam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542" t="24327" r="30377" b="3625"/>
            <a:stretch/>
          </p:blipFill>
          <p:spPr>
            <a:xfrm>
              <a:off x="4632120" y="957969"/>
              <a:ext cx="3792537" cy="488332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25" name="Rectangle 24"/>
            <p:cNvSpPr/>
            <p:nvPr/>
          </p:nvSpPr>
          <p:spPr>
            <a:xfrm>
              <a:off x="4967988" y="2824163"/>
              <a:ext cx="3282510" cy="15308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১ম</a:t>
              </a:r>
              <a:r>
                <a:rPr lang="en-US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(আকাইদ) </a:t>
              </a:r>
              <a:endParaRPr lang="bn-BD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err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bn-BD" sz="320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০</a:t>
              </a:r>
              <a:r>
                <a:rPr lang="bn-BD" sz="320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9</a:t>
              </a:r>
              <a:r>
                <a:rPr lang="bn-BD" sz="320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৫০ মিনিট</a:t>
              </a:r>
              <a:r>
                <a:rPr lang="bn-BD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 descr="C:\Users\pc\Desktop\Razzak-1\5daab7303bc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295400"/>
            <a:ext cx="21336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001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475" y="214314"/>
            <a:ext cx="8699500" cy="201453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 হবে ঘুটঘটে অন্ধকার। এমতাবস্থায় </a:t>
            </a:r>
            <a:r>
              <a:rPr lang="bn-IN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 আলো না থাকার কারণে তারা সিরাত অতিক্রম করতে পারবে না। বরং তাদের হাত-পা কেটে তারা জাহান্নামে পতিত হবে। 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453" y="2158484"/>
            <a:ext cx="6588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36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653" y="3066999"/>
            <a:ext cx="6944694" cy="724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0039" y="4158734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</a:t>
            </a:r>
            <a:r>
              <a:rPr lang="bn-IN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তোমাদের প্রত্যেকেই তা অতিক্রম করবে, এটা তোমার প্রতিপালকের অনিবার্য সিদ্ধান্ত।</a:t>
            </a:r>
            <a:r>
              <a:rPr lang="bn-IN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22976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299" y="4196396"/>
            <a:ext cx="4896533" cy="866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3079" y="249991"/>
            <a:ext cx="64235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</a:t>
            </a:r>
            <a:r>
              <a:rPr lang="bn-BD" sz="44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bn-BD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(স) বলেন-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2628" y="5063292"/>
            <a:ext cx="8843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</a:t>
            </a:r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ওপর </a:t>
            </a:r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স্থাপিত হবে।’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মুসনাদে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আহমদ)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						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299" y="1611331"/>
            <a:ext cx="5046504" cy="25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2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7250" y="178023"/>
            <a:ext cx="7900987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 </a:t>
            </a:r>
            <a:r>
              <a:rPr lang="bn-IN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হলো- </a:t>
            </a:r>
            <a:r>
              <a:rPr lang="bn-BD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86263" y="996434"/>
            <a:ext cx="15430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দাড়িপাল্লা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6018256" y="1021834"/>
            <a:ext cx="128265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তুলাদন্ড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7424485" y="1039297"/>
            <a:ext cx="1376615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মানদন্ড 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8613" y="4543426"/>
            <a:ext cx="8815387" cy="16144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পরিভাষায়- যে পরিমাপক যন্ত্রের দ্বারা কিয়ামতের দিন মানুষের পাপ-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পূণ্যকে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ওজন করা হবে, তাকে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বলা হয়। 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" y="1022775"/>
            <a:ext cx="4143374" cy="584775"/>
            <a:chOff x="514351" y="1037063"/>
            <a:chExt cx="4298950" cy="584775"/>
          </a:xfrm>
        </p:grpSpPr>
        <p:sp>
          <p:nvSpPr>
            <p:cNvPr id="10" name="Rectangle 9"/>
            <p:cNvSpPr/>
            <p:nvPr/>
          </p:nvSpPr>
          <p:spPr>
            <a:xfrm>
              <a:off x="514351" y="1037063"/>
              <a:ext cx="4298950" cy="584775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-আরবী শব্দ- এর অর্থ</a:t>
              </a:r>
              <a:endParaRPr lang="en-GB" sz="3200" dirty="0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3819" y="1071529"/>
              <a:ext cx="981212" cy="485843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0" t="4899" r="4652" b="20101"/>
          <a:stretch/>
        </p:blipFill>
        <p:spPr>
          <a:xfrm>
            <a:off x="2157413" y="1828801"/>
            <a:ext cx="4818557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138" y="1728787"/>
            <a:ext cx="4572000" cy="3057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138" y="1771650"/>
            <a:ext cx="4572000" cy="3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9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328" y="4125053"/>
            <a:ext cx="5525271" cy="781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628" y="4906212"/>
            <a:ext cx="8843963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‘আর আমি কিয়ামতের দিন </a:t>
            </a:r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ন্যায়বিচারের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মানদণ্ড স্থাপন করব।’ (</a:t>
            </a:r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আল-আম্বিয়া, আয়াত ৪৭)			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81878" y="272226"/>
            <a:ext cx="7252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499" y="1322093"/>
            <a:ext cx="3753063" cy="24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9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4301" y="1738362"/>
            <a:ext cx="8830120" cy="1419229"/>
            <a:chOff x="114301" y="1738362"/>
            <a:chExt cx="8830120" cy="1419229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301" y="1738362"/>
              <a:ext cx="8815388" cy="72380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52757" y="2385958"/>
              <a:ext cx="6291664" cy="77163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71450" y="3658671"/>
            <a:ext cx="88439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‘এবং যাদের পাল্লা (পূণ্যের) ভারী হবে, তাঁরাই হবে সফলকাম। আর যাদের পাল্লা হালকা হবে, তাঁরাই নিজেদের</a:t>
            </a:r>
            <a:r>
              <a:rPr lang="bn-IN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 করেছে, তারা জাহান্নামে চিরস্থায়ী হবে।’ (সূরা আল-মুমিনুন, আয়াত ১০২-১০৩)			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27971" y="529701"/>
            <a:ext cx="7252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6763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0025" y="429696"/>
            <a:ext cx="855821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নেকির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পাল্লা ভারী করার জন্য বহু আমল শিক্ষা দিয়েছেন। তিনি বলেন-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8328" y="957263"/>
            <a:ext cx="3491148" cy="6429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4" t="12849"/>
          <a:stretch/>
        </p:blipFill>
        <p:spPr>
          <a:xfrm>
            <a:off x="1557337" y="4200525"/>
            <a:ext cx="6163134" cy="5763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162" y="1772721"/>
            <a:ext cx="884396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‘আল-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হামদুলিল্লাহ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বলা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মিযানের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নেকির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পাল্লা পূর্ণ করে দেয়।’ (মুসলিম) 							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00037" y="4844533"/>
            <a:ext cx="8843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</a:t>
            </a:r>
            <a:r>
              <a:rPr lang="bn-BD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প্রশংসা আল্লাহর জন্য, তিনি মহান ও অতিশয় পবিত্র।’ 							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57163" y="2944296"/>
            <a:ext cx="8858250" cy="1097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বাক্য এমন আছে, যা আল্লাহর নিকট প্রিয়, উচ্চারণে সহজ এবং </a:t>
            </a:r>
            <a:r>
              <a:rPr lang="bn-BD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মিযানে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পাল্লায় ভারী। এ বাক্য দুটি হলো- 						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7642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7648" y="4865314"/>
            <a:ext cx="6899015" cy="64008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4000" b="1" dirty="0" smtClean="0">
                <a:solidFill>
                  <a:schemeClr val="tx1"/>
                </a:solidFill>
                <a:effectLst/>
              </a:rPr>
              <a:t>আখিরাতে বিশ্বাসের গুরুত্ব উল্লেখ কর।   </a:t>
            </a:r>
            <a:endParaRPr lang="en-US" sz="4000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1947" y="366028"/>
            <a:ext cx="6597889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</a:rPr>
              <a:t>দলে </a:t>
            </a:r>
            <a:r>
              <a:rPr lang="en-US" sz="4400" b="1" dirty="0" err="1" smtClean="0">
                <a:solidFill>
                  <a:schemeClr val="tx1"/>
                </a:solidFill>
              </a:rPr>
              <a:t>যেকো</a:t>
            </a:r>
            <a:r>
              <a:rPr lang="bn-IN" sz="4400" b="1" dirty="0" smtClean="0">
                <a:solidFill>
                  <a:schemeClr val="tx1"/>
                </a:solidFill>
              </a:rPr>
              <a:t>নো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লে</a:t>
            </a:r>
            <a:r>
              <a:rPr lang="bn-BD" sz="4400" b="1" dirty="0" smtClean="0">
                <a:solidFill>
                  <a:schemeClr val="tx1"/>
                </a:solidFill>
              </a:rPr>
              <a:t>খবে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42360" y="1646432"/>
            <a:ext cx="2125246" cy="7941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7113493" y="2945175"/>
            <a:ext cx="1815353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4" y="1131392"/>
            <a:ext cx="5938837" cy="3340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46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fld id="{E54FFD7B-8825-402A-BBD0-D3C94D1B8D5F}" type="datetime10">
              <a:rPr lang="bn-BD" smtClean="0">
                <a:latin typeface="NikoshBAN" pitchFamily="2" charset="0"/>
                <a:cs typeface="NikoshBAN" pitchFamily="2" charset="0"/>
              </a:rPr>
              <a:pPr/>
              <a:t>বৃহস্পতিবার, 20 ফেব্রুয়ারী 2020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fld id="{B6C7F854-B571-47C3-B81D-C3C225D692F2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27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24" y="3416499"/>
            <a:ext cx="8789589" cy="1012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‘আর তারা (মুত্তাকিগণ) আখিরাতের ওপর দৃঢ় বিশ্বাস স্থাপন করে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’- কোন সূরায় বলা হয়েছে?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99602" y="34294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6359" y="2033987"/>
            <a:ext cx="3961903" cy="593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আকাশের ওপর 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33629" y="5398386"/>
            <a:ext cx="2689616" cy="731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ঘ।</a:t>
            </a:r>
            <a:r>
              <a:rPr lang="bn-IN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ইমরান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7250" y="2672971"/>
            <a:ext cx="4046138" cy="5840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জান্নাতের ওপর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7252" y="2041995"/>
            <a:ext cx="3988986" cy="5759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দুনিয়ার ওপর  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1489" y="4566057"/>
            <a:ext cx="3157540" cy="64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লুকমান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4085" y="2671264"/>
            <a:ext cx="3907028" cy="5481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জাহান্নামের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ওপর 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4428" y="5312660"/>
            <a:ext cx="3131737" cy="64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গ। </a:t>
            </a:r>
            <a:r>
              <a:rPr lang="bn-BD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বাকারা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113" y="1072695"/>
            <a:ext cx="699135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 err="1" smtClean="0">
                <a:latin typeface="NikoshBAN" pitchFamily="2" charset="0"/>
                <a:cs typeface="NikoshBAN" pitchFamily="2" charset="0"/>
              </a:rPr>
              <a:t>সিরাত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ওপর নির্মিত </a:t>
            </a:r>
            <a:r>
              <a:rPr lang="bn-BD" sz="4400" dirty="0" err="1" smtClean="0">
                <a:latin typeface="NikoshBAN" pitchFamily="2" charset="0"/>
                <a:cs typeface="NikoshBAN" pitchFamily="2" charset="0"/>
              </a:rPr>
              <a:t>পুল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68593" y="4582453"/>
            <a:ext cx="2646685" cy="64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নিসা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5" t="13017" r="4521" b="36654"/>
          <a:stretch/>
        </p:blipFill>
        <p:spPr>
          <a:xfrm>
            <a:off x="2138362" y="0"/>
            <a:ext cx="4696750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" name="Picture 1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17" b="25881"/>
          <a:stretch/>
        </p:blipFill>
        <p:spPr>
          <a:xfrm>
            <a:off x="1757362" y="100013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2011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7" grpId="2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>
                <a:latin typeface="NikoshBAN" pitchFamily="2" charset="0"/>
                <a:cs typeface="NikoshBAN" pitchFamily="2" charset="0"/>
              </a:rPr>
              <a:pPr/>
              <a:t>বৃহস্পতিবার, 20 ফেব্রুয়ারী 2020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28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9679186" y="6268243"/>
            <a:ext cx="564952" cy="4282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264" y="1141967"/>
            <a:ext cx="5060549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>
              <a:buFont typeface="Wingdings" panose="05000000000000000000" pitchFamily="2" charset="2"/>
              <a:buChar char="v"/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আখিরাতের অন্তর্ভুক্ত-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08466" y="12485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49867" y="4379036"/>
            <a:ext cx="2236969" cy="548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9486" y="4343400"/>
            <a:ext cx="1852129" cy="5986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55793" y="4386668"/>
            <a:ext cx="1887516" cy="5468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62847" y="4400550"/>
            <a:ext cx="2061293" cy="5700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5" t="13017" r="4521" b="36654"/>
          <a:stretch/>
        </p:blipFill>
        <p:spPr>
          <a:xfrm>
            <a:off x="1927133" y="128588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17" b="25881"/>
          <a:stretch/>
        </p:blipFill>
        <p:spPr>
          <a:xfrm>
            <a:off x="1560094" y="0"/>
            <a:ext cx="5693194" cy="833438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55294" y="2062476"/>
            <a:ext cx="2087856" cy="5486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কবর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826853" y="2066251"/>
            <a:ext cx="2145197" cy="5065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ii) </a:t>
            </a:r>
            <a:r>
              <a:rPr lang="bn-BD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হাশর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05084" y="2070258"/>
            <a:ext cx="2195904" cy="5311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iii) </a:t>
            </a:r>
            <a:r>
              <a:rPr lang="bn-BD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সিরাত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6477" y="3249101"/>
            <a:ext cx="4671286" cy="548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bn-BD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7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2" grpId="0" animBg="1"/>
      <p:bldP spid="15" grpId="0" animBg="1"/>
      <p:bldP spid="17" grpId="0" animBg="1"/>
      <p:bldP spid="19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>
                <a:latin typeface="NikoshBAN" pitchFamily="2" charset="0"/>
                <a:cs typeface="NikoshBAN" pitchFamily="2" charset="0"/>
              </a:rPr>
              <a:pPr/>
              <a:t>বৃহস্পতিবার, 20 ফেব্রুয়ারী 2020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29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0562" y="334773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  <a:effectLst>
                  <a:glow rad="101600">
                    <a:srgbClr val="00AFEF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আগামীকাল এই প্রশ্নের উত্তর লিখে নিয়ে আসবে</a:t>
            </a:r>
            <a:endParaRPr lang="en-US" sz="4000" dirty="0">
              <a:solidFill>
                <a:schemeClr val="tx1"/>
              </a:solidFill>
              <a:effectLst>
                <a:glow rad="101600">
                  <a:srgbClr val="00AFEF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764" y="4888849"/>
            <a:ext cx="851535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40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আখিরাতের পর্যায়গুলোর একটি তালিকা তৈরি </a:t>
            </a:r>
            <a:r>
              <a:rPr lang="en-US" sz="4000" dirty="0" err="1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effectLst>
                <a:glow rad="101600">
                  <a:srgbClr val="00B05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888" y="1385683"/>
            <a:ext cx="6586538" cy="3329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20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A3EE-D2B2-464B-BEE7-483FE63297FC}" type="datetime10">
              <a:rPr lang="bn-BD" smtClean="0">
                <a:latin typeface="NikoshBAN" pitchFamily="2" charset="0"/>
                <a:cs typeface="NikoshBAN" pitchFamily="2" charset="0"/>
              </a:rPr>
              <a:pPr/>
              <a:t>বৃহস্পতিবার, 20 ফেব্রুয়ারী 2020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5341" y="104719"/>
            <a:ext cx="648296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9038" y="5099925"/>
            <a:ext cx="6062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মৃত্যুর পরের জীবনকে কী বলে</a:t>
            </a:r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2692" y="5045176"/>
            <a:ext cx="6192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শেষ ঠিকানা কোথায়</a:t>
            </a:r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024" y="767583"/>
            <a:ext cx="3513730" cy="4218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8100" y="824731"/>
            <a:ext cx="3971499" cy="42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61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ocuments\My Received Files\281928_1442616879338978_7506525017268163941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812"/>
          <a:stretch/>
        </p:blipFill>
        <p:spPr bwMode="auto">
          <a:xfrm>
            <a:off x="0" y="-17207"/>
            <a:ext cx="9144000" cy="68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Diagonal Corner Rectangle 2"/>
          <p:cNvSpPr/>
          <p:nvPr/>
        </p:nvSpPr>
        <p:spPr>
          <a:xfrm>
            <a:off x="0" y="1028519"/>
            <a:ext cx="9144000" cy="2408904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39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-152400" y="-76200"/>
            <a:ext cx="9372599" cy="701040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6609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4313" y="6394399"/>
            <a:ext cx="2744299" cy="372161"/>
          </a:xfrm>
        </p:spPr>
        <p:txBody>
          <a:bodyPr/>
          <a:lstStyle/>
          <a:p>
            <a:fld id="{BD5D4128-3DA5-4423-81B9-A539F43574E4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00804" y="319123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591" y="1081789"/>
            <a:ext cx="5106597" cy="34788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7566" y="4733841"/>
            <a:ext cx="45916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62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" y="1331560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216" y="2357438"/>
            <a:ext cx="8852784" cy="264687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আখিরাত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 বিশ্বাসের গুরুত্ব বর্ণনা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স্তর </a:t>
            </a:r>
            <a:r>
              <a:rPr lang="bn-BD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55509" y="201682"/>
            <a:ext cx="2851737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0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906" y="775095"/>
            <a:ext cx="4475112" cy="32396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9928" y="152932"/>
            <a:ext cx="4007828" cy="548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 অর্থ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–পরকাল।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1056" y="4108189"/>
            <a:ext cx="435148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ইহকালের পরের জীবনই হলো পরকাল।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11" y="5322508"/>
            <a:ext cx="845776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 মানুষের মৃত্যুর  পরবর্তী জীবনকে বলা হয় আখিরাত।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92417" y="4093901"/>
            <a:ext cx="4097438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দুনিয়ার জীবনকে বলা হয় ইহকাল। 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64" y="816878"/>
            <a:ext cx="4032629" cy="3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9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3172" y="695166"/>
            <a:ext cx="7875874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জীবন সম্পর্কে আল্লাহ </a:t>
            </a:r>
            <a:r>
              <a:rPr lang="bn-BD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বলেন-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92"/>
          <a:stretch/>
        </p:blipFill>
        <p:spPr>
          <a:xfrm>
            <a:off x="228822" y="1780550"/>
            <a:ext cx="8743556" cy="1057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248" y="3206987"/>
            <a:ext cx="8739265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অর্থ: ‘এ দুনিয়ার জীবনতো অস্থায়ী উপভোগের বস্তুমাত্র। আর নিঃসন্দেহে আখিরাতই হলো চিরস্থায়ী আবাস।’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(সূরা আল মুমিন, আয়াত ৩৯ )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1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9518" y="1362587"/>
            <a:ext cx="7238999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IN" b="1" spc="51" dirty="0" smtClean="0">
                <a:ln w="11430"/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মোনযোগ দিয়ে দেখ এবং বল</a:t>
            </a:r>
            <a:r>
              <a:rPr lang="en-US" b="1" spc="51" dirty="0" smtClean="0">
                <a:ln w="11430"/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b="1" spc="51" dirty="0">
              <a:ln w="11430"/>
              <a:solidFill>
                <a:srgbClr val="00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7152" y="5303075"/>
            <a:ext cx="5782386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জীবন কে কী বলে?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5341" y="5104016"/>
            <a:ext cx="6477084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জীবনের শুরু আছে শেষ নাই 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আখিরাত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409825" y="2328863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5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  <p:bldP spid="9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pPr/>
              <a:t>বৃহস্পতিবার, 20 ফেব্রুয়ারী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026" y="407795"/>
            <a:ext cx="8815387" cy="6494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 না করলে কেউ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মুমিন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পারবে না।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794" y="5143720"/>
            <a:ext cx="8786812" cy="124301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‘আর তাঁরা (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মুত্তাকিগণ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আখিরাতের ওপর দৃঢ় বিশ্বাস স্থাপন করে।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আল </a:t>
            </a:r>
            <a:r>
              <a:rPr lang="bn-BD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বাকারা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আয়াত ৪)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976" y="1057276"/>
            <a:ext cx="8229600" cy="8286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মুমিনদের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বলেন-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522" y="5258559"/>
            <a:ext cx="6315075" cy="773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472" y="1893301"/>
            <a:ext cx="4167116" cy="31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8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910</Words>
  <Application>Microsoft Office PowerPoint</Application>
  <PresentationFormat>On-screen Show (4:3)</PresentationFormat>
  <Paragraphs>228</Paragraphs>
  <Slides>30</Slides>
  <Notes>24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5</cp:revision>
  <dcterms:created xsi:type="dcterms:W3CDTF">2006-08-16T00:00:00Z</dcterms:created>
  <dcterms:modified xsi:type="dcterms:W3CDTF">2020-02-19T11:06:00Z</dcterms:modified>
</cp:coreProperties>
</file>