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90" r:id="rId4"/>
    <p:sldId id="338" r:id="rId5"/>
    <p:sldId id="291" r:id="rId6"/>
    <p:sldId id="292" r:id="rId7"/>
    <p:sldId id="321" r:id="rId8"/>
    <p:sldId id="339" r:id="rId9"/>
    <p:sldId id="323" r:id="rId10"/>
    <p:sldId id="324" r:id="rId11"/>
    <p:sldId id="341" r:id="rId12"/>
    <p:sldId id="342" r:id="rId13"/>
    <p:sldId id="327" r:id="rId14"/>
    <p:sldId id="328" r:id="rId15"/>
    <p:sldId id="343" r:id="rId16"/>
    <p:sldId id="331" r:id="rId17"/>
    <p:sldId id="332" r:id="rId18"/>
    <p:sldId id="344" r:id="rId19"/>
    <p:sldId id="335" r:id="rId20"/>
    <p:sldId id="336" r:id="rId21"/>
    <p:sldId id="34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114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72512-2DB3-422D-8672-F4C3D2CC3792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B91119-A434-42B0-8F96-8F578DA52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700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2B33-2B92-4D2B-AA56-5C19207C2332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74C07-F2BA-49A0-9EF9-E50D21EEB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67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2B33-2B92-4D2B-AA56-5C19207C2332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74C07-F2BA-49A0-9EF9-E50D21EEB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4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2B33-2B92-4D2B-AA56-5C19207C2332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74C07-F2BA-49A0-9EF9-E50D21EEB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53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2B33-2B92-4D2B-AA56-5C19207C2332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74C07-F2BA-49A0-9EF9-E50D21EEB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37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2B33-2B92-4D2B-AA56-5C19207C2332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74C07-F2BA-49A0-9EF9-E50D21EEB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48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2B33-2B92-4D2B-AA56-5C19207C2332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74C07-F2BA-49A0-9EF9-E50D21EEB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117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2B33-2B92-4D2B-AA56-5C19207C2332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74C07-F2BA-49A0-9EF9-E50D21EEB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860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2B33-2B92-4D2B-AA56-5C19207C2332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74C07-F2BA-49A0-9EF9-E50D21EEB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780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2B33-2B92-4D2B-AA56-5C19207C2332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74C07-F2BA-49A0-9EF9-E50D21EEB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521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2B33-2B92-4D2B-AA56-5C19207C2332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74C07-F2BA-49A0-9EF9-E50D21EEB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946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2B33-2B92-4D2B-AA56-5C19207C2332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74C07-F2BA-49A0-9EF9-E50D21EEB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957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42B33-2B92-4D2B-AA56-5C19207C2332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74C07-F2BA-49A0-9EF9-E50D21EEBA66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5669280"/>
            <a:ext cx="12192000" cy="1188720"/>
            <a:chOff x="152704" y="4663440"/>
            <a:chExt cx="12039296" cy="163068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398"/>
            <a:stretch/>
          </p:blipFill>
          <p:spPr>
            <a:xfrm>
              <a:off x="152704" y="5013960"/>
              <a:ext cx="12039296" cy="128016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52704" y="4663440"/>
              <a:ext cx="7153919" cy="99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61967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KnORvAzzU8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88336" y="152759"/>
            <a:ext cx="511870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মাল্টিমিডিয়া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ক্লাসে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তোমাদের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স্বাগতম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96" y="957706"/>
            <a:ext cx="10307391" cy="51290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Half Frame 1"/>
          <p:cNvSpPr/>
          <p:nvPr/>
        </p:nvSpPr>
        <p:spPr>
          <a:xfrm>
            <a:off x="1" y="1"/>
            <a:ext cx="1030514" cy="957706"/>
          </a:xfrm>
          <a:prstGeom prst="halfFrame">
            <a:avLst>
              <a:gd name="adj1" fmla="val 8865"/>
              <a:gd name="adj2" fmla="val 120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flipH="1">
            <a:off x="11101386" y="-2929"/>
            <a:ext cx="1090613" cy="957706"/>
          </a:xfrm>
          <a:prstGeom prst="halfFrame">
            <a:avLst>
              <a:gd name="adj1" fmla="val 8865"/>
              <a:gd name="adj2" fmla="val 120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312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34462" y="0"/>
            <a:ext cx="7495309" cy="86177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গ্রীষ্মকাল</a:t>
            </a:r>
            <a:endParaRPr lang="en-US" sz="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4462" y="5632424"/>
            <a:ext cx="7495309" cy="86177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এ </a:t>
            </a:r>
            <a:r>
              <a:rPr lang="en-US" sz="5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সময়ে</a:t>
            </a:r>
            <a:r>
              <a:rPr lang="en-US" sz="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খালবিল</a:t>
            </a:r>
            <a:r>
              <a:rPr lang="en-US" sz="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শুকিয়ে</a:t>
            </a:r>
            <a:r>
              <a:rPr lang="en-US" sz="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ফেটে</a:t>
            </a:r>
            <a:r>
              <a:rPr lang="en-US" sz="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যায়</a:t>
            </a:r>
            <a:r>
              <a:rPr lang="en-US" sz="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।</a:t>
            </a:r>
            <a:endParaRPr lang="en-US" sz="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7E3EFAC-0979-45DA-83A0-E0DDC68A15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013" y="792897"/>
            <a:ext cx="9214204" cy="4710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3915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34462" y="0"/>
            <a:ext cx="7495309" cy="86177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গ্রীষ্মকাল</a:t>
            </a:r>
            <a:endParaRPr lang="en-US" sz="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4462" y="5632424"/>
            <a:ext cx="7495309" cy="86177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এ </a:t>
            </a:r>
            <a:r>
              <a:rPr lang="en-US" sz="5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সময়ে</a:t>
            </a:r>
            <a:r>
              <a:rPr lang="en-US" sz="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কখনো</a:t>
            </a:r>
            <a:r>
              <a:rPr lang="en-US" sz="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কখনো</a:t>
            </a:r>
            <a:r>
              <a:rPr lang="en-US" sz="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প্রচণ্ড</a:t>
            </a:r>
            <a:r>
              <a:rPr lang="en-US" sz="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ঝড়</a:t>
            </a:r>
            <a:r>
              <a:rPr lang="en-US" sz="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হয়</a:t>
            </a:r>
            <a:r>
              <a:rPr lang="en-US" sz="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।</a:t>
            </a:r>
            <a:endParaRPr lang="en-US" sz="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7E3EFAC-0979-45DA-83A0-E0DDC68A15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980" y="707378"/>
            <a:ext cx="9258271" cy="4667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Half Frame 10"/>
          <p:cNvSpPr/>
          <p:nvPr/>
        </p:nvSpPr>
        <p:spPr>
          <a:xfrm>
            <a:off x="1" y="1"/>
            <a:ext cx="1030514" cy="957706"/>
          </a:xfrm>
          <a:prstGeom prst="halfFrame">
            <a:avLst>
              <a:gd name="adj1" fmla="val 8865"/>
              <a:gd name="adj2" fmla="val 120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flipH="1">
            <a:off x="11101386" y="-2929"/>
            <a:ext cx="1090613" cy="957706"/>
          </a:xfrm>
          <a:prstGeom prst="halfFrame">
            <a:avLst>
              <a:gd name="adj1" fmla="val 8865"/>
              <a:gd name="adj2" fmla="val 120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221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34462" y="0"/>
            <a:ext cx="7495309" cy="86177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গ্রীষ্মকাল</a:t>
            </a:r>
            <a:endParaRPr lang="en-US" sz="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4461" y="5647350"/>
            <a:ext cx="7495309" cy="86177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তখন</a:t>
            </a:r>
            <a:r>
              <a:rPr lang="en-US" sz="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জানমালের</a:t>
            </a:r>
            <a:r>
              <a:rPr lang="en-US" sz="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অনেক</a:t>
            </a:r>
            <a:r>
              <a:rPr lang="en-US" sz="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ক্ষতি</a:t>
            </a:r>
            <a:r>
              <a:rPr lang="en-US" sz="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হয়</a:t>
            </a:r>
            <a:r>
              <a:rPr lang="en-US" sz="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।</a:t>
            </a:r>
            <a:endParaRPr lang="en-US" sz="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7E3EFAC-0979-45DA-83A0-E0DDC68A15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215" y="707378"/>
            <a:ext cx="9829799" cy="4939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5057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46578" y="3352800"/>
            <a:ext cx="184731" cy="4758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4319" y="614362"/>
            <a:ext cx="3771871" cy="86177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পাঠ্যবই</a:t>
            </a:r>
            <a:r>
              <a:rPr lang="en-US" sz="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সংযোগ</a:t>
            </a:r>
            <a:endParaRPr lang="en-US" sz="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5660" y="2775110"/>
            <a:ext cx="4266363" cy="163121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তোমরা</a:t>
            </a:r>
            <a:r>
              <a:rPr lang="en-US" sz="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পাঠ্য</a:t>
            </a:r>
            <a:r>
              <a:rPr lang="en-US" sz="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বইয়ের</a:t>
            </a:r>
            <a:r>
              <a:rPr lang="en-US" sz="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৫৬ </a:t>
            </a:r>
            <a:r>
              <a:rPr lang="en-US" sz="5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পৃষ্ঠা</a:t>
            </a:r>
            <a:r>
              <a:rPr lang="en-US" sz="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বের</a:t>
            </a:r>
            <a:r>
              <a:rPr lang="en-US" sz="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কর</a:t>
            </a:r>
            <a:endParaRPr lang="en-US" sz="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941" y="290274"/>
            <a:ext cx="4533928" cy="5860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Half Frame 9"/>
          <p:cNvSpPr/>
          <p:nvPr/>
        </p:nvSpPr>
        <p:spPr>
          <a:xfrm>
            <a:off x="1" y="1"/>
            <a:ext cx="1030514" cy="957706"/>
          </a:xfrm>
          <a:prstGeom prst="halfFrame">
            <a:avLst>
              <a:gd name="adj1" fmla="val 8865"/>
              <a:gd name="adj2" fmla="val 120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flipH="1">
            <a:off x="11101386" y="-2929"/>
            <a:ext cx="1090613" cy="957706"/>
          </a:xfrm>
          <a:prstGeom prst="halfFrame">
            <a:avLst>
              <a:gd name="adj1" fmla="val 8865"/>
              <a:gd name="adj2" fmla="val 120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773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14878" y="1471613"/>
            <a:ext cx="5676468" cy="317009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শিক্ষকের</a:t>
            </a:r>
            <a:r>
              <a:rPr lang="en-US" sz="1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আদর্শ</a:t>
            </a:r>
            <a:r>
              <a:rPr lang="en-US" sz="1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পাঠ</a:t>
            </a:r>
            <a:endParaRPr lang="en-US" sz="1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1" y="1"/>
            <a:ext cx="1030514" cy="957706"/>
          </a:xfrm>
          <a:prstGeom prst="halfFrame">
            <a:avLst>
              <a:gd name="adj1" fmla="val 8865"/>
              <a:gd name="adj2" fmla="val 120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flipH="1">
            <a:off x="11101386" y="-2929"/>
            <a:ext cx="1090613" cy="957706"/>
          </a:xfrm>
          <a:prstGeom prst="halfFrame">
            <a:avLst>
              <a:gd name="adj1" fmla="val 8865"/>
              <a:gd name="adj2" fmla="val 120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614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8662" y="2305610"/>
            <a:ext cx="10887075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5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5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5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5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পাঠ্যাংশটুকু</a:t>
            </a:r>
            <a:r>
              <a:rPr lang="en-US" sz="5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5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5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70446" y="600635"/>
            <a:ext cx="3144754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Half Frame 6"/>
          <p:cNvSpPr/>
          <p:nvPr/>
        </p:nvSpPr>
        <p:spPr>
          <a:xfrm>
            <a:off x="1" y="1"/>
            <a:ext cx="1030514" cy="957706"/>
          </a:xfrm>
          <a:prstGeom prst="halfFrame">
            <a:avLst>
              <a:gd name="adj1" fmla="val 8865"/>
              <a:gd name="adj2" fmla="val 120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flipH="1">
            <a:off x="11101386" y="-2929"/>
            <a:ext cx="1090613" cy="957706"/>
          </a:xfrm>
          <a:prstGeom prst="halfFrame">
            <a:avLst>
              <a:gd name="adj1" fmla="val 8865"/>
              <a:gd name="adj2" fmla="val 120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128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flipV="1">
            <a:off x="3059289" y="2460979"/>
            <a:ext cx="1027289" cy="2257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3059289" y="3416906"/>
            <a:ext cx="923270" cy="1209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162464" y="4679940"/>
            <a:ext cx="1027289" cy="2257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059289" y="5895800"/>
            <a:ext cx="1027289" cy="2257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59617" y="275076"/>
            <a:ext cx="10887075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5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5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5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খুজে</a:t>
            </a:r>
            <a:r>
              <a:rPr lang="en-US" sz="5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5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5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5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বলো</a:t>
            </a:r>
            <a:endParaRPr lang="en-US" sz="5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42197" y="1830468"/>
            <a:ext cx="2424014" cy="3484821"/>
            <a:chOff x="942197" y="1830468"/>
            <a:chExt cx="2424014" cy="3484821"/>
          </a:xfrm>
        </p:grpSpPr>
        <p:sp>
          <p:nvSpPr>
            <p:cNvPr id="23" name="Rectangle 22"/>
            <p:cNvSpPr/>
            <p:nvPr/>
          </p:nvSpPr>
          <p:spPr>
            <a:xfrm>
              <a:off x="942197" y="1830468"/>
              <a:ext cx="2424014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ক্ষতি</a:t>
              </a:r>
              <a:endParaRPr lang="en-US" sz="5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42197" y="3116887"/>
              <a:ext cx="2424014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প্রচণ্ড</a:t>
              </a:r>
              <a:endParaRPr lang="en-US" sz="5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942197" y="4400889"/>
              <a:ext cx="2424014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জানমাল</a:t>
              </a:r>
              <a:endParaRPr lang="en-US" sz="5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200900" y="1830468"/>
            <a:ext cx="4209174" cy="3484821"/>
            <a:chOff x="8986060" y="1830468"/>
            <a:chExt cx="2424014" cy="3484821"/>
          </a:xfrm>
        </p:grpSpPr>
        <p:sp>
          <p:nvSpPr>
            <p:cNvPr id="26" name="Rectangle 25"/>
            <p:cNvSpPr/>
            <p:nvPr/>
          </p:nvSpPr>
          <p:spPr>
            <a:xfrm>
              <a:off x="8986060" y="1830468"/>
              <a:ext cx="2424014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লোকসান</a:t>
              </a:r>
              <a:endParaRPr lang="en-US" sz="5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986060" y="3116887"/>
              <a:ext cx="2424014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ভয়ানক</a:t>
              </a:r>
              <a:endParaRPr lang="en-US" sz="5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986060" y="4400889"/>
              <a:ext cx="2424014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জীবন</a:t>
              </a:r>
              <a:r>
                <a:rPr lang="en-US" sz="5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5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জিনিস</a:t>
              </a:r>
              <a:r>
                <a:rPr lang="en-US" sz="5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পত্র</a:t>
              </a:r>
              <a:endParaRPr lang="en-US" sz="5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" name="Right Arrow 2"/>
          <p:cNvSpPr/>
          <p:nvPr/>
        </p:nvSpPr>
        <p:spPr>
          <a:xfrm>
            <a:off x="4086578" y="1729911"/>
            <a:ext cx="2471737" cy="1059487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4086578" y="3064067"/>
            <a:ext cx="2471737" cy="1059487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4086578" y="4406626"/>
            <a:ext cx="2471737" cy="1059487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Half Frame 30"/>
          <p:cNvSpPr/>
          <p:nvPr/>
        </p:nvSpPr>
        <p:spPr>
          <a:xfrm>
            <a:off x="1" y="1"/>
            <a:ext cx="1030514" cy="957706"/>
          </a:xfrm>
          <a:prstGeom prst="halfFrame">
            <a:avLst>
              <a:gd name="adj1" fmla="val 8865"/>
              <a:gd name="adj2" fmla="val 120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Half Frame 31"/>
          <p:cNvSpPr/>
          <p:nvPr/>
        </p:nvSpPr>
        <p:spPr>
          <a:xfrm flipH="1">
            <a:off x="11101386" y="-2929"/>
            <a:ext cx="1090613" cy="957706"/>
          </a:xfrm>
          <a:prstGeom prst="halfFrame">
            <a:avLst>
              <a:gd name="adj1" fmla="val 8865"/>
              <a:gd name="adj2" fmla="val 120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35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9" grpId="0" animBg="1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633925" y="2460976"/>
            <a:ext cx="1284550" cy="2138789"/>
            <a:chOff x="2633925" y="2460976"/>
            <a:chExt cx="1284550" cy="2138789"/>
          </a:xfrm>
        </p:grpSpPr>
        <p:sp>
          <p:nvSpPr>
            <p:cNvPr id="4" name="Rectangle 3"/>
            <p:cNvSpPr/>
            <p:nvPr/>
          </p:nvSpPr>
          <p:spPr>
            <a:xfrm>
              <a:off x="2633925" y="2460976"/>
              <a:ext cx="1253067" cy="8240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000" dirty="0" err="1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জ্য</a:t>
              </a:r>
              <a:endParaRPr lang="en-US" sz="5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665408" y="3775676"/>
              <a:ext cx="1253067" cy="8240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5000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ষ্ঠ</a:t>
              </a:r>
              <a:endParaRPr lang="en-US" sz="5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698755" y="2460976"/>
            <a:ext cx="1253067" cy="2171404"/>
            <a:chOff x="4698755" y="2460976"/>
            <a:chExt cx="1253067" cy="2171404"/>
          </a:xfrm>
        </p:grpSpPr>
        <p:sp>
          <p:nvSpPr>
            <p:cNvPr id="10" name="Rectangle 9"/>
            <p:cNvSpPr/>
            <p:nvPr/>
          </p:nvSpPr>
          <p:spPr>
            <a:xfrm>
              <a:off x="4698755" y="2460976"/>
              <a:ext cx="1253067" cy="8240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000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98755" y="3808291"/>
              <a:ext cx="1253067" cy="8240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5000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endParaRPr lang="en-US" sz="5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631199" y="2447923"/>
            <a:ext cx="1629036" cy="2138818"/>
            <a:chOff x="6631199" y="2447923"/>
            <a:chExt cx="1629036" cy="2138818"/>
          </a:xfrm>
        </p:grpSpPr>
        <p:sp>
          <p:nvSpPr>
            <p:cNvPr id="11" name="Rectangle 10"/>
            <p:cNvSpPr/>
            <p:nvPr/>
          </p:nvSpPr>
          <p:spPr>
            <a:xfrm>
              <a:off x="6631199" y="2447923"/>
              <a:ext cx="1629036" cy="8240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5000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য-ফলা</a:t>
              </a:r>
              <a:endParaRPr lang="en-US" sz="5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631199" y="3762652"/>
              <a:ext cx="1253067" cy="8240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5000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ঠ</a:t>
              </a:r>
              <a:endParaRPr lang="en-US" sz="5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8939612" y="2397183"/>
            <a:ext cx="2782957" cy="2168644"/>
            <a:chOff x="8939612" y="2397183"/>
            <a:chExt cx="2782957" cy="2168644"/>
          </a:xfrm>
        </p:grpSpPr>
        <p:sp>
          <p:nvSpPr>
            <p:cNvPr id="6" name="TextBox 5"/>
            <p:cNvSpPr txBox="1"/>
            <p:nvPr/>
          </p:nvSpPr>
          <p:spPr>
            <a:xfrm>
              <a:off x="8939612" y="2397183"/>
              <a:ext cx="2782957" cy="861774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5000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জ্যান্ত,জ্যোতি</a:t>
              </a:r>
              <a:endParaRPr lang="en-US" sz="5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939612" y="3704053"/>
              <a:ext cx="2676939" cy="861774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5000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কাষ্ঠ,ওষ্ঠ</a:t>
              </a:r>
              <a:endParaRPr lang="en-US" sz="5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671420" y="335137"/>
            <a:ext cx="10887075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5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5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ভেঙ্গে</a:t>
            </a:r>
            <a:r>
              <a:rPr lang="en-US" sz="5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5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5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5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করো</a:t>
            </a:r>
            <a:endParaRPr lang="en-US" sz="5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13546" y="2973037"/>
            <a:ext cx="2387941" cy="1060692"/>
            <a:chOff x="313546" y="2873021"/>
            <a:chExt cx="2387941" cy="1060692"/>
          </a:xfrm>
        </p:grpSpPr>
        <p:sp>
          <p:nvSpPr>
            <p:cNvPr id="16" name="Rectangle 15"/>
            <p:cNvSpPr/>
            <p:nvPr/>
          </p:nvSpPr>
          <p:spPr>
            <a:xfrm>
              <a:off x="313546" y="2985902"/>
              <a:ext cx="1802767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জৈষ্ঠ্য</a:t>
              </a:r>
              <a:endParaRPr lang="en-US" sz="5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3" name="Straight Arrow Connector 2"/>
            <p:cNvCxnSpPr>
              <a:stCxn id="16" idx="3"/>
              <a:endCxn id="4" idx="1"/>
            </p:cNvCxnSpPr>
            <p:nvPr/>
          </p:nvCxnSpPr>
          <p:spPr>
            <a:xfrm flipV="1">
              <a:off x="2116313" y="2873021"/>
              <a:ext cx="517612" cy="57008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2133994" y="3437241"/>
              <a:ext cx="567493" cy="49647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4017696" y="2643716"/>
            <a:ext cx="539225" cy="1773307"/>
            <a:chOff x="4017696" y="2643716"/>
            <a:chExt cx="539225" cy="1773307"/>
          </a:xfrm>
        </p:grpSpPr>
        <p:sp>
          <p:nvSpPr>
            <p:cNvPr id="21" name="Right Arrow 20"/>
            <p:cNvSpPr/>
            <p:nvPr/>
          </p:nvSpPr>
          <p:spPr>
            <a:xfrm>
              <a:off x="4017696" y="2643716"/>
              <a:ext cx="539225" cy="458607"/>
            </a:xfrm>
            <a:prstGeom prst="right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ight Arrow 21"/>
            <p:cNvSpPr/>
            <p:nvPr/>
          </p:nvSpPr>
          <p:spPr>
            <a:xfrm>
              <a:off x="4017696" y="3958416"/>
              <a:ext cx="539225" cy="458607"/>
            </a:xfrm>
            <a:prstGeom prst="right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025638" y="2643716"/>
            <a:ext cx="539225" cy="1773307"/>
            <a:chOff x="4017696" y="2643716"/>
            <a:chExt cx="539225" cy="1773307"/>
          </a:xfrm>
        </p:grpSpPr>
        <p:sp>
          <p:nvSpPr>
            <p:cNvPr id="25" name="Right Arrow 24"/>
            <p:cNvSpPr/>
            <p:nvPr/>
          </p:nvSpPr>
          <p:spPr>
            <a:xfrm>
              <a:off x="4017696" y="2643716"/>
              <a:ext cx="539225" cy="458607"/>
            </a:xfrm>
            <a:prstGeom prst="right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ight Arrow 25"/>
            <p:cNvSpPr/>
            <p:nvPr/>
          </p:nvSpPr>
          <p:spPr>
            <a:xfrm>
              <a:off x="4017696" y="3958416"/>
              <a:ext cx="539225" cy="458607"/>
            </a:xfrm>
            <a:prstGeom prst="right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332825" y="2643716"/>
            <a:ext cx="539225" cy="1773307"/>
            <a:chOff x="4017696" y="2643716"/>
            <a:chExt cx="539225" cy="1773307"/>
          </a:xfrm>
        </p:grpSpPr>
        <p:sp>
          <p:nvSpPr>
            <p:cNvPr id="28" name="Right Arrow 27"/>
            <p:cNvSpPr/>
            <p:nvPr/>
          </p:nvSpPr>
          <p:spPr>
            <a:xfrm>
              <a:off x="4017696" y="2643716"/>
              <a:ext cx="539225" cy="458607"/>
            </a:xfrm>
            <a:prstGeom prst="right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ight Arrow 28"/>
            <p:cNvSpPr/>
            <p:nvPr/>
          </p:nvSpPr>
          <p:spPr>
            <a:xfrm>
              <a:off x="4017696" y="3958416"/>
              <a:ext cx="539225" cy="458607"/>
            </a:xfrm>
            <a:prstGeom prst="right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Half Frame 32"/>
          <p:cNvSpPr/>
          <p:nvPr/>
        </p:nvSpPr>
        <p:spPr>
          <a:xfrm>
            <a:off x="1" y="1"/>
            <a:ext cx="1030514" cy="957706"/>
          </a:xfrm>
          <a:prstGeom prst="halfFrame">
            <a:avLst>
              <a:gd name="adj1" fmla="val 8865"/>
              <a:gd name="adj2" fmla="val 120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Half Frame 33"/>
          <p:cNvSpPr/>
          <p:nvPr/>
        </p:nvSpPr>
        <p:spPr>
          <a:xfrm flipH="1">
            <a:off x="11101386" y="-2929"/>
            <a:ext cx="1090613" cy="957706"/>
          </a:xfrm>
          <a:prstGeom prst="halfFrame">
            <a:avLst>
              <a:gd name="adj1" fmla="val 8865"/>
              <a:gd name="adj2" fmla="val 120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954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633925" y="2460976"/>
            <a:ext cx="1284550" cy="2138789"/>
            <a:chOff x="2633925" y="2460976"/>
            <a:chExt cx="1284550" cy="2138789"/>
          </a:xfrm>
        </p:grpSpPr>
        <p:sp>
          <p:nvSpPr>
            <p:cNvPr id="4" name="Rectangle 3"/>
            <p:cNvSpPr/>
            <p:nvPr/>
          </p:nvSpPr>
          <p:spPr>
            <a:xfrm>
              <a:off x="2633925" y="2460976"/>
              <a:ext cx="1253067" cy="8240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000" dirty="0" err="1" smtClean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গ্র</a:t>
              </a:r>
              <a:endParaRPr lang="en-US" sz="5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665408" y="3775676"/>
              <a:ext cx="1253067" cy="8240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5000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ষ্ঠ</a:t>
              </a:r>
              <a:endParaRPr lang="en-US" sz="5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698755" y="2460976"/>
            <a:ext cx="1253067" cy="2171404"/>
            <a:chOff x="4698755" y="2460976"/>
            <a:chExt cx="1253067" cy="2171404"/>
          </a:xfrm>
        </p:grpSpPr>
        <p:sp>
          <p:nvSpPr>
            <p:cNvPr id="10" name="Rectangle 9"/>
            <p:cNvSpPr/>
            <p:nvPr/>
          </p:nvSpPr>
          <p:spPr>
            <a:xfrm>
              <a:off x="4698755" y="2460976"/>
              <a:ext cx="1253067" cy="8240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000" dirty="0" smtClean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endParaRPr lang="en-US" sz="5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98755" y="3808291"/>
              <a:ext cx="1253067" cy="8240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5000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endParaRPr lang="en-US" sz="5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631199" y="2447923"/>
            <a:ext cx="1629036" cy="2138818"/>
            <a:chOff x="6631199" y="2447923"/>
            <a:chExt cx="1629036" cy="2138818"/>
          </a:xfrm>
        </p:grpSpPr>
        <p:sp>
          <p:nvSpPr>
            <p:cNvPr id="11" name="Rectangle 10"/>
            <p:cNvSpPr/>
            <p:nvPr/>
          </p:nvSpPr>
          <p:spPr>
            <a:xfrm>
              <a:off x="6631199" y="2447923"/>
              <a:ext cx="1629036" cy="8240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000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bn-BD" sz="5000" dirty="0" smtClean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-ফলা</a:t>
              </a:r>
              <a:endParaRPr lang="en-US" sz="5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631199" y="3762652"/>
              <a:ext cx="1253067" cy="8240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5000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ঠ</a:t>
              </a:r>
              <a:endParaRPr lang="en-US" sz="5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8939612" y="2397183"/>
            <a:ext cx="2782957" cy="2168644"/>
            <a:chOff x="8939612" y="2397183"/>
            <a:chExt cx="2782957" cy="2168644"/>
          </a:xfrm>
        </p:grpSpPr>
        <p:sp>
          <p:nvSpPr>
            <p:cNvPr id="6" name="TextBox 5"/>
            <p:cNvSpPr txBox="1"/>
            <p:nvPr/>
          </p:nvSpPr>
          <p:spPr>
            <a:xfrm>
              <a:off x="8939612" y="2397183"/>
              <a:ext cx="2782957" cy="861774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5000" dirty="0" err="1" smtClean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গ্রাম</a:t>
              </a:r>
              <a:r>
                <a:rPr lang="en-US" sz="5000" dirty="0" smtClean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5000" dirty="0" err="1" smtClean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অগ্র</a:t>
              </a:r>
              <a:endParaRPr lang="en-US" sz="5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939612" y="3704053"/>
              <a:ext cx="2676939" cy="861774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5000" dirty="0" err="1" smtClean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উষ্ম</a:t>
              </a:r>
              <a:r>
                <a:rPr lang="en-US" sz="5000" dirty="0" smtClean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5000" dirty="0" err="1" smtClean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উষ্মা</a:t>
              </a:r>
              <a:endParaRPr lang="en-US" sz="5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622413" y="323395"/>
            <a:ext cx="10887075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5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5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ভেঙ্গে</a:t>
            </a:r>
            <a:r>
              <a:rPr lang="en-US" sz="5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5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5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5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করো</a:t>
            </a:r>
            <a:endParaRPr lang="en-US" sz="5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13546" y="2973037"/>
            <a:ext cx="2387941" cy="1060692"/>
            <a:chOff x="313546" y="2873021"/>
            <a:chExt cx="2387941" cy="1060692"/>
          </a:xfrm>
        </p:grpSpPr>
        <p:sp>
          <p:nvSpPr>
            <p:cNvPr id="16" name="Rectangle 15"/>
            <p:cNvSpPr/>
            <p:nvPr/>
          </p:nvSpPr>
          <p:spPr>
            <a:xfrm>
              <a:off x="313546" y="2985902"/>
              <a:ext cx="1802767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গ্রীষ্ম</a:t>
              </a:r>
              <a:endParaRPr lang="en-US" sz="5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3" name="Straight Arrow Connector 2"/>
            <p:cNvCxnSpPr>
              <a:stCxn id="16" idx="3"/>
              <a:endCxn id="4" idx="1"/>
            </p:cNvCxnSpPr>
            <p:nvPr/>
          </p:nvCxnSpPr>
          <p:spPr>
            <a:xfrm flipV="1">
              <a:off x="2116313" y="2873021"/>
              <a:ext cx="517612" cy="57008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2133994" y="3437241"/>
              <a:ext cx="567493" cy="49647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4017696" y="2643716"/>
            <a:ext cx="539225" cy="1773307"/>
            <a:chOff x="4017696" y="2643716"/>
            <a:chExt cx="539225" cy="1773307"/>
          </a:xfrm>
        </p:grpSpPr>
        <p:sp>
          <p:nvSpPr>
            <p:cNvPr id="21" name="Right Arrow 20"/>
            <p:cNvSpPr/>
            <p:nvPr/>
          </p:nvSpPr>
          <p:spPr>
            <a:xfrm>
              <a:off x="4017696" y="2643716"/>
              <a:ext cx="539225" cy="458607"/>
            </a:xfrm>
            <a:prstGeom prst="right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ight Arrow 21"/>
            <p:cNvSpPr/>
            <p:nvPr/>
          </p:nvSpPr>
          <p:spPr>
            <a:xfrm>
              <a:off x="4017696" y="3958416"/>
              <a:ext cx="539225" cy="458607"/>
            </a:xfrm>
            <a:prstGeom prst="right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025638" y="2643716"/>
            <a:ext cx="539225" cy="1773307"/>
            <a:chOff x="4017696" y="2643716"/>
            <a:chExt cx="539225" cy="1773307"/>
          </a:xfrm>
        </p:grpSpPr>
        <p:sp>
          <p:nvSpPr>
            <p:cNvPr id="25" name="Right Arrow 24"/>
            <p:cNvSpPr/>
            <p:nvPr/>
          </p:nvSpPr>
          <p:spPr>
            <a:xfrm>
              <a:off x="4017696" y="2643716"/>
              <a:ext cx="539225" cy="458607"/>
            </a:xfrm>
            <a:prstGeom prst="right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ight Arrow 25"/>
            <p:cNvSpPr/>
            <p:nvPr/>
          </p:nvSpPr>
          <p:spPr>
            <a:xfrm>
              <a:off x="4017696" y="3958416"/>
              <a:ext cx="539225" cy="458607"/>
            </a:xfrm>
            <a:prstGeom prst="right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332825" y="2643716"/>
            <a:ext cx="539225" cy="1773307"/>
            <a:chOff x="4017696" y="2643716"/>
            <a:chExt cx="539225" cy="1773307"/>
          </a:xfrm>
        </p:grpSpPr>
        <p:sp>
          <p:nvSpPr>
            <p:cNvPr id="28" name="Right Arrow 27"/>
            <p:cNvSpPr/>
            <p:nvPr/>
          </p:nvSpPr>
          <p:spPr>
            <a:xfrm>
              <a:off x="4017696" y="2643716"/>
              <a:ext cx="539225" cy="458607"/>
            </a:xfrm>
            <a:prstGeom prst="right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ight Arrow 28"/>
            <p:cNvSpPr/>
            <p:nvPr/>
          </p:nvSpPr>
          <p:spPr>
            <a:xfrm>
              <a:off x="4017696" y="3958416"/>
              <a:ext cx="539225" cy="458607"/>
            </a:xfrm>
            <a:prstGeom prst="right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Half Frame 32"/>
          <p:cNvSpPr/>
          <p:nvPr/>
        </p:nvSpPr>
        <p:spPr>
          <a:xfrm>
            <a:off x="1" y="1"/>
            <a:ext cx="1030514" cy="957706"/>
          </a:xfrm>
          <a:prstGeom prst="halfFrame">
            <a:avLst>
              <a:gd name="adj1" fmla="val 8865"/>
              <a:gd name="adj2" fmla="val 120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Half Frame 33"/>
          <p:cNvSpPr/>
          <p:nvPr/>
        </p:nvSpPr>
        <p:spPr>
          <a:xfrm flipH="1">
            <a:off x="11101386" y="-2929"/>
            <a:ext cx="1090613" cy="957706"/>
          </a:xfrm>
          <a:prstGeom prst="halfFrame">
            <a:avLst>
              <a:gd name="adj1" fmla="val 8865"/>
              <a:gd name="adj2" fmla="val 120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622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97153" y="2204988"/>
            <a:ext cx="10247085" cy="3629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1। </a:t>
            </a:r>
            <a:r>
              <a:rPr lang="en-US" sz="5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</a:t>
            </a:r>
            <a:r>
              <a:rPr lang="en-US" sz="5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জাম</a:t>
            </a:r>
            <a:r>
              <a:rPr lang="en-US" sz="5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লিচু</a:t>
            </a:r>
            <a:r>
              <a:rPr lang="en-US" sz="5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5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5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মাসে</a:t>
            </a:r>
            <a:r>
              <a:rPr lang="en-US" sz="5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5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5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5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2। </a:t>
            </a:r>
            <a:r>
              <a:rPr lang="en-US" sz="5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5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5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5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মাস</a:t>
            </a:r>
            <a:r>
              <a:rPr lang="en-US" sz="5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5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মুরু</a:t>
            </a:r>
            <a:r>
              <a:rPr lang="en-US" sz="5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5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5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3। </a:t>
            </a:r>
            <a:r>
              <a:rPr lang="en-US" sz="5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গ্রীষ্মকালে</a:t>
            </a:r>
            <a:r>
              <a:rPr lang="en-US" sz="5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5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গরম</a:t>
            </a:r>
            <a:r>
              <a:rPr lang="en-US" sz="5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5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5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4। </a:t>
            </a:r>
            <a:r>
              <a:rPr lang="en-US" sz="5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5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প্রণ্ড</a:t>
            </a:r>
            <a:r>
              <a:rPr lang="en-US" sz="5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ঝড়</a:t>
            </a:r>
            <a:r>
              <a:rPr lang="en-US" sz="5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5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5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70446" y="600635"/>
            <a:ext cx="3144754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Half Frame 8"/>
          <p:cNvSpPr/>
          <p:nvPr/>
        </p:nvSpPr>
        <p:spPr>
          <a:xfrm>
            <a:off x="1" y="1"/>
            <a:ext cx="1030514" cy="957706"/>
          </a:xfrm>
          <a:prstGeom prst="halfFrame">
            <a:avLst>
              <a:gd name="adj1" fmla="val 8865"/>
              <a:gd name="adj2" fmla="val 120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flipH="1">
            <a:off x="11101386" y="-2929"/>
            <a:ext cx="1090613" cy="957706"/>
          </a:xfrm>
          <a:prstGeom prst="halfFrame">
            <a:avLst>
              <a:gd name="adj1" fmla="val 8865"/>
              <a:gd name="adj2" fmla="val 120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85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359308"/>
            <a:ext cx="1048870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পরিচিতি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31859" y="1232362"/>
            <a:ext cx="5271247" cy="48320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শ্রেণি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দ্বিতীয়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বিষয়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বাংলা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পাঠ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শিরোনাম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ছয়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ঋতুর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দেশ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পাঠ্যাংশ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বাংলা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বছর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…..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ক্ষতি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হয়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সময়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৫০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মিনিট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1241033"/>
            <a:ext cx="4975412" cy="48320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মোছা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শামশুন্নাহার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সহকারী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শিক্ষক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শালদাইড়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সরকারি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প্রাথমিক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বিদ্যালয়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কামারখন্দ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সিরাজগঞ্জ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2" t="8045" r="12422" b="21729"/>
          <a:stretch/>
        </p:blipFill>
        <p:spPr>
          <a:xfrm>
            <a:off x="2450571" y="1458324"/>
            <a:ext cx="1869141" cy="22906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848" y="1458324"/>
            <a:ext cx="1975657" cy="22823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Half Frame 9"/>
          <p:cNvSpPr/>
          <p:nvPr/>
        </p:nvSpPr>
        <p:spPr>
          <a:xfrm>
            <a:off x="1" y="1"/>
            <a:ext cx="1030514" cy="957706"/>
          </a:xfrm>
          <a:prstGeom prst="halfFrame">
            <a:avLst>
              <a:gd name="adj1" fmla="val 8865"/>
              <a:gd name="adj2" fmla="val 120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flipH="1">
            <a:off x="11101386" y="-2929"/>
            <a:ext cx="1090613" cy="957706"/>
          </a:xfrm>
          <a:prstGeom prst="halfFrame">
            <a:avLst>
              <a:gd name="adj1" fmla="val 8865"/>
              <a:gd name="adj2" fmla="val 120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849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2918012" y="2124635"/>
            <a:ext cx="6096000" cy="3048000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আমি দুর্বল শিক্ষার্থীদের বাছাই করে পুনরায় নিরাময় দেবো।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20135" y="478304"/>
            <a:ext cx="3751729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নিরাময়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Half Frame 6"/>
          <p:cNvSpPr/>
          <p:nvPr/>
        </p:nvSpPr>
        <p:spPr>
          <a:xfrm>
            <a:off x="1" y="1"/>
            <a:ext cx="1030514" cy="957706"/>
          </a:xfrm>
          <a:prstGeom prst="halfFrame">
            <a:avLst>
              <a:gd name="adj1" fmla="val 8865"/>
              <a:gd name="adj2" fmla="val 120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flipH="1">
            <a:off x="11101386" y="-2929"/>
            <a:ext cx="1090613" cy="957706"/>
          </a:xfrm>
          <a:prstGeom prst="halfFrame">
            <a:avLst>
              <a:gd name="adj1" fmla="val 8865"/>
              <a:gd name="adj2" fmla="val 120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266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459256" y="228599"/>
            <a:ext cx="5273488" cy="860613"/>
          </a:xfrm>
          <a:prstGeom prst="rect">
            <a:avLst/>
          </a:prstGeom>
          <a:noFill/>
          <a:ln w="317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আন্তরিক</a:t>
            </a:r>
            <a:r>
              <a:rPr lang="en-US" sz="4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8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12" y="1089212"/>
            <a:ext cx="10045965" cy="5223902"/>
          </a:xfrm>
          <a:prstGeom prst="rect">
            <a:avLst/>
          </a:prstGeom>
        </p:spPr>
      </p:pic>
      <p:sp>
        <p:nvSpPr>
          <p:cNvPr id="5" name="Half Frame 4"/>
          <p:cNvSpPr/>
          <p:nvPr/>
        </p:nvSpPr>
        <p:spPr>
          <a:xfrm>
            <a:off x="1" y="1"/>
            <a:ext cx="1030514" cy="957706"/>
          </a:xfrm>
          <a:prstGeom prst="halfFrame">
            <a:avLst>
              <a:gd name="adj1" fmla="val 8865"/>
              <a:gd name="adj2" fmla="val 120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flipH="1">
            <a:off x="11101386" y="-2929"/>
            <a:ext cx="1090613" cy="957706"/>
          </a:xfrm>
          <a:prstGeom prst="halfFrame">
            <a:avLst>
              <a:gd name="adj1" fmla="val 8865"/>
              <a:gd name="adj2" fmla="val 120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46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6113" y="139688"/>
            <a:ext cx="5827807" cy="861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000" dirty="0" err="1" smtClean="0">
                <a:latin typeface="Times New Roman" pitchFamily="18" charset="0"/>
                <a:cs typeface="Times New Roman" pitchFamily="18" charset="0"/>
              </a:rPr>
              <a:t>এসো</a:t>
            </a:r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latin typeface="Times New Roman" pitchFamily="18" charset="0"/>
                <a:cs typeface="Times New Roman" pitchFamily="18" charset="0"/>
              </a:rPr>
              <a:t>নিচের</a:t>
            </a:r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latin typeface="Times New Roman" pitchFamily="18" charset="0"/>
                <a:cs typeface="Times New Roman" pitchFamily="18" charset="0"/>
              </a:rPr>
              <a:t>ছবিগুলো</a:t>
            </a:r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latin typeface="Times New Roman" pitchFamily="18" charset="0"/>
                <a:cs typeface="Times New Roman" pitchFamily="18" charset="0"/>
              </a:rPr>
              <a:t>দেখি</a:t>
            </a:r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5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638" y="1152525"/>
            <a:ext cx="4157663" cy="4076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" y="1152525"/>
            <a:ext cx="6493468" cy="4076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441545" y="5526786"/>
            <a:ext cx="8902605" cy="861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000" dirty="0" err="1" smtClean="0">
                <a:latin typeface="Times New Roman" pitchFamily="18" charset="0"/>
                <a:cs typeface="Times New Roman" pitchFamily="18" charset="0"/>
              </a:rPr>
              <a:t>তোমাদের</a:t>
            </a:r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latin typeface="Times New Roman" pitchFamily="18" charset="0"/>
                <a:cs typeface="Times New Roman" pitchFamily="18" charset="0"/>
              </a:rPr>
              <a:t>ছবিটি</a:t>
            </a:r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latin typeface="Times New Roman" pitchFamily="18" charset="0"/>
                <a:cs typeface="Times New Roman" pitchFamily="18" charset="0"/>
              </a:rPr>
              <a:t>দেখে</a:t>
            </a:r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latin typeface="Times New Roman" pitchFamily="18" charset="0"/>
                <a:cs typeface="Times New Roman" pitchFamily="18" charset="0"/>
              </a:rPr>
              <a:t>কী</a:t>
            </a:r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latin typeface="Times New Roman" pitchFamily="18" charset="0"/>
                <a:cs typeface="Times New Roman" pitchFamily="18" charset="0"/>
              </a:rPr>
              <a:t>মনে</a:t>
            </a:r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latin typeface="Times New Roman" pitchFamily="18" charset="0"/>
                <a:cs typeface="Times New Roman" pitchFamily="18" charset="0"/>
              </a:rPr>
              <a:t>হচ্ছে</a:t>
            </a:r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56032" y="5573024"/>
            <a:ext cx="8888117" cy="861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000" dirty="0" err="1" smtClean="0">
                <a:latin typeface="Times New Roman" pitchFamily="18" charset="0"/>
                <a:cs typeface="Times New Roman" pitchFamily="18" charset="0"/>
              </a:rPr>
              <a:t>রোদের</a:t>
            </a:r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latin typeface="Times New Roman" pitchFamily="18" charset="0"/>
                <a:cs typeface="Times New Roman" pitchFamily="18" charset="0"/>
              </a:rPr>
              <a:t>তাপমাত্রা</a:t>
            </a:r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।</a:t>
            </a:r>
            <a:endParaRPr lang="en-US" sz="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41543" y="5536547"/>
            <a:ext cx="8902605" cy="861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000" dirty="0" err="1" smtClean="0">
                <a:latin typeface="Times New Roman" pitchFamily="18" charset="0"/>
                <a:cs typeface="Times New Roman" pitchFamily="18" charset="0"/>
              </a:rPr>
              <a:t>খুব</a:t>
            </a:r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latin typeface="Times New Roman" pitchFamily="18" charset="0"/>
                <a:cs typeface="Times New Roman" pitchFamily="18" charset="0"/>
              </a:rPr>
              <a:t>গড়ম</a:t>
            </a:r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latin typeface="Times New Roman" pitchFamily="18" charset="0"/>
                <a:cs typeface="Times New Roman" pitchFamily="18" charset="0"/>
              </a:rPr>
              <a:t>পড়ে</a:t>
            </a:r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latin typeface="Times New Roman" pitchFamily="18" charset="0"/>
                <a:cs typeface="Times New Roman" pitchFamily="18" charset="0"/>
              </a:rPr>
              <a:t>কখন</a:t>
            </a:r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70321" y="5563263"/>
            <a:ext cx="8888314" cy="861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000" dirty="0" err="1" smtClean="0">
                <a:latin typeface="Times New Roman" pitchFamily="18" charset="0"/>
                <a:cs typeface="Times New Roman" pitchFamily="18" charset="0"/>
              </a:rPr>
              <a:t>গ্রীষ্মকালে</a:t>
            </a:r>
            <a:r>
              <a:rPr lang="en-US" sz="5000" dirty="0">
                <a:latin typeface="Times New Roman" pitchFamily="18" charset="0"/>
                <a:cs typeface="Times New Roman" pitchFamily="18" charset="0"/>
              </a:rPr>
              <a:t>।</a:t>
            </a:r>
            <a:endParaRPr lang="en-US" sz="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Half Frame 15"/>
          <p:cNvSpPr/>
          <p:nvPr/>
        </p:nvSpPr>
        <p:spPr>
          <a:xfrm>
            <a:off x="1" y="1"/>
            <a:ext cx="1030514" cy="957706"/>
          </a:xfrm>
          <a:prstGeom prst="halfFrame">
            <a:avLst>
              <a:gd name="adj1" fmla="val 8865"/>
              <a:gd name="adj2" fmla="val 120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Half Frame 16"/>
          <p:cNvSpPr/>
          <p:nvPr/>
        </p:nvSpPr>
        <p:spPr>
          <a:xfrm flipH="1">
            <a:off x="11101386" y="-2929"/>
            <a:ext cx="1090613" cy="957706"/>
          </a:xfrm>
          <a:prstGeom prst="halfFrame">
            <a:avLst>
              <a:gd name="adj1" fmla="val 8865"/>
              <a:gd name="adj2" fmla="val 120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742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08650" y="2687122"/>
            <a:ext cx="5063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https://www.youtube.com/watch?v=WKnORvAzzU8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41844" y="277504"/>
            <a:ext cx="5030693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এসো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ইউটিউব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থেকে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একটি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ভিডিও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দেখি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Half Frame 3"/>
          <p:cNvSpPr/>
          <p:nvPr/>
        </p:nvSpPr>
        <p:spPr>
          <a:xfrm>
            <a:off x="1" y="1"/>
            <a:ext cx="1030514" cy="957706"/>
          </a:xfrm>
          <a:prstGeom prst="halfFrame">
            <a:avLst>
              <a:gd name="adj1" fmla="val 8865"/>
              <a:gd name="adj2" fmla="val 120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flipH="1">
            <a:off x="11101386" y="-2929"/>
            <a:ext cx="1090613" cy="957706"/>
          </a:xfrm>
          <a:prstGeom prst="halfFrame">
            <a:avLst>
              <a:gd name="adj1" fmla="val 8865"/>
              <a:gd name="adj2" fmla="val 120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520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5688" y="621240"/>
            <a:ext cx="4761100" cy="86177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000" dirty="0" err="1" smtClean="0">
                <a:latin typeface="Times New Roman" pitchFamily="18" charset="0"/>
                <a:cs typeface="Times New Roman" pitchFamily="18" charset="0"/>
              </a:rPr>
              <a:t>আজ</a:t>
            </a:r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latin typeface="Times New Roman" pitchFamily="18" charset="0"/>
                <a:cs typeface="Times New Roman" pitchFamily="18" charset="0"/>
              </a:rPr>
              <a:t>আমরা</a:t>
            </a:r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latin typeface="Times New Roman" pitchFamily="18" charset="0"/>
                <a:cs typeface="Times New Roman" pitchFamily="18" charset="0"/>
              </a:rPr>
              <a:t>পড়বো</a:t>
            </a:r>
            <a:endParaRPr lang="en-US" sz="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20988" y="2667220"/>
            <a:ext cx="2819400" cy="175432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ছয়</a:t>
            </a:r>
            <a:r>
              <a:rPr lang="en-US" sz="54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ঋতু</a:t>
            </a:r>
            <a:r>
              <a:rPr lang="en-US" sz="54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5400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গ্রীষ্মকাল</a:t>
            </a:r>
            <a:r>
              <a:rPr lang="en-US" sz="54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alf Frame 3"/>
          <p:cNvSpPr/>
          <p:nvPr/>
        </p:nvSpPr>
        <p:spPr>
          <a:xfrm>
            <a:off x="1" y="1"/>
            <a:ext cx="1030514" cy="957706"/>
          </a:xfrm>
          <a:prstGeom prst="halfFrame">
            <a:avLst>
              <a:gd name="adj1" fmla="val 8865"/>
              <a:gd name="adj2" fmla="val 120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flipH="1">
            <a:off x="11101386" y="-2929"/>
            <a:ext cx="1090613" cy="957706"/>
          </a:xfrm>
          <a:prstGeom prst="halfFrame">
            <a:avLst>
              <a:gd name="adj1" fmla="val 8865"/>
              <a:gd name="adj2" fmla="val 120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582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016188" y="358593"/>
            <a:ext cx="491487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শিখনফল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573741" y="1242202"/>
            <a:ext cx="4569759" cy="626942"/>
          </a:xfrm>
          <a:prstGeom prst="wedgeRectCallout">
            <a:avLst>
              <a:gd name="adj1" fmla="val -41713"/>
              <a:gd name="adj2" fmla="val 15472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এই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পাঠ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শেষে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শিক্ষার্থীরা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2912" y="2527207"/>
            <a:ext cx="11541891" cy="24305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2.5.4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ঋতু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গ্রীষ্ম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ঋতু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2.5.3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বর্ণনামূলক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1.4.2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ব্যাবহার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1" y="1"/>
            <a:ext cx="1030514" cy="957706"/>
          </a:xfrm>
          <a:prstGeom prst="halfFrame">
            <a:avLst>
              <a:gd name="adj1" fmla="val 8865"/>
              <a:gd name="adj2" fmla="val 120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flipH="1">
            <a:off x="11101386" y="-2929"/>
            <a:ext cx="1090613" cy="957706"/>
          </a:xfrm>
          <a:prstGeom prst="halfFrame">
            <a:avLst>
              <a:gd name="adj1" fmla="val 8865"/>
              <a:gd name="adj2" fmla="val 120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01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51" y="1320137"/>
            <a:ext cx="5569786" cy="3466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914" y="1320137"/>
            <a:ext cx="5213910" cy="3466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411876" y="218193"/>
            <a:ext cx="7495309" cy="86177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নিচের</a:t>
            </a:r>
            <a:r>
              <a:rPr lang="en-US" sz="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ছবিগুলো</a:t>
            </a:r>
            <a:r>
              <a:rPr lang="en-US" sz="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লক্ষ্য</a:t>
            </a:r>
            <a:r>
              <a:rPr lang="en-US" sz="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কর</a:t>
            </a:r>
            <a:endParaRPr lang="en-US" sz="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1876" y="5309563"/>
            <a:ext cx="7495309" cy="86177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বাংলা</a:t>
            </a:r>
            <a:r>
              <a:rPr lang="en-US" sz="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বছর</a:t>
            </a:r>
            <a:r>
              <a:rPr lang="en-US" sz="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বৈশাখ</a:t>
            </a:r>
            <a:r>
              <a:rPr lang="en-US" sz="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মাস</a:t>
            </a:r>
            <a:r>
              <a:rPr lang="en-US" sz="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দিয়ে</a:t>
            </a:r>
            <a:r>
              <a:rPr lang="en-US" sz="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শুরু</a:t>
            </a:r>
            <a:r>
              <a:rPr lang="en-US" sz="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হয়</a:t>
            </a:r>
            <a:r>
              <a:rPr lang="en-US" sz="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।</a:t>
            </a:r>
            <a:endParaRPr lang="en-US" sz="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alf Frame 10"/>
          <p:cNvSpPr/>
          <p:nvPr/>
        </p:nvSpPr>
        <p:spPr>
          <a:xfrm>
            <a:off x="1" y="1"/>
            <a:ext cx="1030514" cy="957706"/>
          </a:xfrm>
          <a:prstGeom prst="halfFrame">
            <a:avLst>
              <a:gd name="adj1" fmla="val 8865"/>
              <a:gd name="adj2" fmla="val 120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flipH="1">
            <a:off x="11101386" y="-2929"/>
            <a:ext cx="1090613" cy="957706"/>
          </a:xfrm>
          <a:prstGeom prst="halfFrame">
            <a:avLst>
              <a:gd name="adj1" fmla="val 8865"/>
              <a:gd name="adj2" fmla="val 120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875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89744" y="1320137"/>
            <a:ext cx="11064655" cy="3766213"/>
            <a:chOff x="589744" y="1320137"/>
            <a:chExt cx="11064655" cy="376621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354"/>
            <a:stretch/>
          </p:blipFill>
          <p:spPr>
            <a:xfrm>
              <a:off x="589744" y="1320137"/>
              <a:ext cx="5569786" cy="376621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3801" y="1320137"/>
              <a:ext cx="5290598" cy="376621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5" name="TextBox 4"/>
          <p:cNvSpPr txBox="1"/>
          <p:nvPr/>
        </p:nvSpPr>
        <p:spPr>
          <a:xfrm>
            <a:off x="2411876" y="218193"/>
            <a:ext cx="7495309" cy="86177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নিচের</a:t>
            </a:r>
            <a:r>
              <a:rPr lang="en-US" sz="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ছবিগুলো</a:t>
            </a:r>
            <a:r>
              <a:rPr lang="en-US" sz="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লক্ষ্য</a:t>
            </a:r>
            <a:r>
              <a:rPr lang="en-US" sz="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কর</a:t>
            </a:r>
            <a:endParaRPr lang="en-US" sz="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9001" y="5695325"/>
            <a:ext cx="7495309" cy="86177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বৈশাখ</a:t>
            </a:r>
            <a:r>
              <a:rPr lang="en-US" sz="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জ্যৈ</a:t>
            </a:r>
            <a:r>
              <a:rPr lang="en-US" sz="5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ষ্ঠ</a:t>
            </a:r>
            <a:r>
              <a:rPr lang="en-US" sz="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এই</a:t>
            </a:r>
            <a:r>
              <a:rPr lang="en-US" sz="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দুই</a:t>
            </a:r>
            <a:r>
              <a:rPr lang="en-US" sz="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মাস</a:t>
            </a:r>
            <a:r>
              <a:rPr lang="en-US" sz="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গ্রীষ্মকাল</a:t>
            </a:r>
            <a:endParaRPr lang="en-US" sz="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alf Frame 9"/>
          <p:cNvSpPr/>
          <p:nvPr/>
        </p:nvSpPr>
        <p:spPr>
          <a:xfrm>
            <a:off x="1" y="1"/>
            <a:ext cx="1030514" cy="957706"/>
          </a:xfrm>
          <a:prstGeom prst="halfFrame">
            <a:avLst>
              <a:gd name="adj1" fmla="val 8865"/>
              <a:gd name="adj2" fmla="val 120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flipH="1">
            <a:off x="11101386" y="-2929"/>
            <a:ext cx="1090613" cy="957706"/>
          </a:xfrm>
          <a:prstGeom prst="halfFrame">
            <a:avLst>
              <a:gd name="adj1" fmla="val 8865"/>
              <a:gd name="adj2" fmla="val 120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032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78" y="1169357"/>
            <a:ext cx="5323519" cy="3878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D659441-81ED-44AC-A966-96E25B0445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117" y="1152838"/>
            <a:ext cx="5834112" cy="3894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411876" y="218193"/>
            <a:ext cx="7495309" cy="86177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গ্রীষ্মকাল</a:t>
            </a:r>
            <a:endParaRPr lang="en-US" sz="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4462" y="5464759"/>
            <a:ext cx="7495309" cy="86177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এ </a:t>
            </a:r>
            <a:r>
              <a:rPr lang="en-US" sz="5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সময়ে</a:t>
            </a:r>
            <a:r>
              <a:rPr lang="en-US" sz="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খুব</a:t>
            </a:r>
            <a:r>
              <a:rPr lang="en-US" sz="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গরম</a:t>
            </a:r>
            <a:r>
              <a:rPr lang="en-US" sz="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পড়ে</a:t>
            </a:r>
            <a:r>
              <a:rPr lang="en-US" sz="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।</a:t>
            </a:r>
            <a:endParaRPr lang="en-US" sz="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alf Frame 10"/>
          <p:cNvSpPr/>
          <p:nvPr/>
        </p:nvSpPr>
        <p:spPr>
          <a:xfrm>
            <a:off x="1" y="1"/>
            <a:ext cx="1030514" cy="957706"/>
          </a:xfrm>
          <a:prstGeom prst="halfFrame">
            <a:avLst>
              <a:gd name="adj1" fmla="val 8865"/>
              <a:gd name="adj2" fmla="val 120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flipH="1">
            <a:off x="11101386" y="-2929"/>
            <a:ext cx="1090613" cy="957706"/>
          </a:xfrm>
          <a:prstGeom prst="halfFrame">
            <a:avLst>
              <a:gd name="adj1" fmla="val 8865"/>
              <a:gd name="adj2" fmla="val 120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491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</TotalTime>
  <Words>292</Words>
  <Application>Microsoft Office PowerPoint</Application>
  <PresentationFormat>Widescreen</PresentationFormat>
  <Paragraphs>91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ANAN</dc:creator>
  <cp:lastModifiedBy>ANAN</cp:lastModifiedBy>
  <cp:revision>79</cp:revision>
  <dcterms:created xsi:type="dcterms:W3CDTF">2019-02-26T18:22:37Z</dcterms:created>
  <dcterms:modified xsi:type="dcterms:W3CDTF">2020-02-18T18:06:52Z</dcterms:modified>
</cp:coreProperties>
</file>