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5" r:id="rId13"/>
    <p:sldId id="277" r:id="rId14"/>
    <p:sldId id="268" r:id="rId15"/>
    <p:sldId id="278" r:id="rId16"/>
    <p:sldId id="269" r:id="rId17"/>
    <p:sldId id="270" r:id="rId18"/>
    <p:sldId id="273" r:id="rId19"/>
    <p:sldId id="272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0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E65DB-16F5-4CAA-B038-2CA77C45FA48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BE7D8-DD91-4C7D-8452-3A9108FC9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50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E65DB-16F5-4CAA-B038-2CA77C45FA48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BE7D8-DD91-4C7D-8452-3A9108FC9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0631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E65DB-16F5-4CAA-B038-2CA77C45FA48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BE7D8-DD91-4C7D-8452-3A9108FC9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2289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E65DB-16F5-4CAA-B038-2CA77C45FA48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BE7D8-DD91-4C7D-8452-3A9108FC9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361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E65DB-16F5-4CAA-B038-2CA77C45FA48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BE7D8-DD91-4C7D-8452-3A9108FC9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761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E65DB-16F5-4CAA-B038-2CA77C45FA48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BE7D8-DD91-4C7D-8452-3A9108FC9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140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E65DB-16F5-4CAA-B038-2CA77C45FA48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BE7D8-DD91-4C7D-8452-3A9108FC9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872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E65DB-16F5-4CAA-B038-2CA77C45FA48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BE7D8-DD91-4C7D-8452-3A9108FC9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9782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E65DB-16F5-4CAA-B038-2CA77C45FA48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BE7D8-DD91-4C7D-8452-3A9108FC9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475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E65DB-16F5-4CAA-B038-2CA77C45FA48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BE7D8-DD91-4C7D-8452-3A9108FC9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8686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E65DB-16F5-4CAA-B038-2CA77C45FA48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BE7D8-DD91-4C7D-8452-3A9108FC9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512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E65DB-16F5-4CAA-B038-2CA77C45FA48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4BE7D8-DD91-4C7D-8452-3A9108FC9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52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hyperlink" Target="Topology.pptx" TargetMode="Externa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Topology.pptx" TargetMode="Externa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98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911755" y="218365"/>
            <a:ext cx="3753135" cy="1545802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bn-BD" sz="6600" b="1" i="1" dirty="0" smtClean="0">
                <a:ln w="12700">
                  <a:solidFill>
                    <a:srgbClr val="00B05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i="1" dirty="0" err="1" smtClean="0">
                <a:ln w="12700">
                  <a:solidFill>
                    <a:srgbClr val="00B05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শুভেচ্ছা</a:t>
            </a:r>
            <a:endParaRPr lang="en-US" sz="6600" b="1" i="1" dirty="0">
              <a:ln w="12700">
                <a:solidFill>
                  <a:srgbClr val="00B050"/>
                </a:solidFill>
                <a:prstDash val="solid"/>
              </a:ln>
              <a:solidFill>
                <a:schemeClr val="tx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886" y="2046078"/>
            <a:ext cx="9286875" cy="4811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7733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98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362174" y="323412"/>
            <a:ext cx="7167589" cy="1491102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7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শিক্ষক </a:t>
            </a:r>
            <a:r>
              <a:rPr lang="en-US" sz="7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bn-BD" sz="7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7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26672" y="2120858"/>
            <a:ext cx="7131428" cy="4294229"/>
          </a:xfrm>
          <a:prstGeom prst="roundRect">
            <a:avLst/>
          </a:prstGeom>
          <a:noFill/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40093" y="2120859"/>
            <a:ext cx="6199402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bn-BD" sz="6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মোঃ জহুরুল ইসলাম</a:t>
            </a:r>
            <a:endParaRPr lang="bn-BD" sz="6000" b="1" dirty="0" smtClean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600" i="1" dirty="0" smtClean="0">
                <a:latin typeface="Nikosh" panose="02000000000000000000" pitchFamily="2" charset="0"/>
                <a:cs typeface="Nikosh" panose="02000000000000000000" pitchFamily="2" charset="0"/>
              </a:rPr>
              <a:t>            </a:t>
            </a:r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সহকারি শিক্ষক </a:t>
            </a:r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(আইসিটি)</a:t>
            </a:r>
            <a:endParaRPr lang="bn-IN" sz="36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BD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খোট্টাপাড়া ইসলামিয়া আলিম মাদ্রাসা</a:t>
            </a:r>
          </a:p>
          <a:p>
            <a:pPr algn="ctr"/>
            <a:r>
              <a:rPr lang="bn-BD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সাপাহার, নওগাঁ।</a:t>
            </a:r>
            <a:endParaRPr lang="en-US" sz="4400" i="1" dirty="0" smtClean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ctr"/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মোবাইল নম্বরঃ ০১৭</a:t>
            </a: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৩৪৬৫২০৮০</a:t>
            </a:r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3200" b="1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zohurul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2017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@gmail.com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1092" y="2120859"/>
            <a:ext cx="3575570" cy="405206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7097975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98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59533" y="1922180"/>
            <a:ext cx="10401300" cy="424731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5400" b="1" i="1" dirty="0" smtClean="0">
                <a:latin typeface="NikoshBAN" pitchFamily="2" charset="0"/>
                <a:cs typeface="NikoshBAN" pitchFamily="2" charset="0"/>
              </a:rPr>
              <a:t>বিষয়ঃ বাংলা (গদ্য) </a:t>
            </a:r>
          </a:p>
          <a:p>
            <a:pPr algn="ctr"/>
            <a:r>
              <a:rPr lang="bn-BD" sz="5400" b="1" i="1" dirty="0" smtClean="0">
                <a:latin typeface="NikoshBAN" pitchFamily="2" charset="0"/>
                <a:cs typeface="NikoshBAN" pitchFamily="2" charset="0"/>
              </a:rPr>
              <a:t>শ্রেণি </a:t>
            </a:r>
            <a:r>
              <a:rPr lang="bn-BD" sz="5400" b="1" i="1" dirty="0" smtClean="0"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: </a:t>
            </a:r>
            <a:r>
              <a:rPr lang="bn-BD" sz="5400" b="1" i="1" dirty="0" smtClean="0">
                <a:latin typeface="NikoshBAN" pitchFamily="2" charset="0"/>
                <a:cs typeface="NikoshBAN" pitchFamily="2" charset="0"/>
              </a:rPr>
              <a:t>সপ্তম   </a:t>
            </a:r>
            <a:endParaRPr lang="bn-IN" sz="5400" b="1" i="1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5400" b="1" i="1" dirty="0" smtClean="0">
                <a:latin typeface="NikoshBAN" pitchFamily="2" charset="0"/>
                <a:cs typeface="NikoshBAN" pitchFamily="2" charset="0"/>
              </a:rPr>
              <a:t>মোট শিক্ষার্থীঃ ৪</a:t>
            </a:r>
            <a:r>
              <a:rPr lang="bn-BD" sz="5400" b="1" i="1" dirty="0">
                <a:latin typeface="NikoshBAN" pitchFamily="2" charset="0"/>
                <a:cs typeface="NikoshBAN" pitchFamily="2" charset="0"/>
              </a:rPr>
              <a:t>৩</a:t>
            </a:r>
            <a:r>
              <a:rPr lang="bn-IN" sz="5400" b="1" i="1" dirty="0" smtClean="0">
                <a:latin typeface="NikoshBAN" pitchFamily="2" charset="0"/>
                <a:cs typeface="NikoshBAN" pitchFamily="2" charset="0"/>
              </a:rPr>
              <a:t> জন</a:t>
            </a:r>
            <a:endParaRPr lang="bn-BD" sz="5400" b="1" i="1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5400" b="1" i="1" dirty="0" smtClean="0">
                <a:latin typeface="NikoshBAN" pitchFamily="2" charset="0"/>
                <a:cs typeface="NikoshBAN" pitchFamily="2" charset="0"/>
              </a:rPr>
              <a:t>সময়ঃ ৪৫ মিনি</a:t>
            </a:r>
            <a:r>
              <a:rPr lang="bn-BD" sz="5400" b="1" i="1" dirty="0">
                <a:latin typeface="NikoshBAN" pitchFamily="2" charset="0"/>
                <a:cs typeface="NikoshBAN" pitchFamily="2" charset="0"/>
              </a:rPr>
              <a:t>ট</a:t>
            </a:r>
            <a:endParaRPr lang="bn-BD" sz="5400" b="1" i="1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5400" b="1" i="1" dirty="0" smtClean="0">
                <a:latin typeface="NikoshBAN" pitchFamily="2" charset="0"/>
                <a:cs typeface="NikoshBAN" pitchFamily="2" charset="0"/>
              </a:rPr>
              <a:t>তাং০২</a:t>
            </a:r>
            <a:r>
              <a:rPr lang="en-US" sz="5400" b="1" i="1" dirty="0" smtClean="0">
                <a:latin typeface="NikoshBAN" pitchFamily="2" charset="0"/>
                <a:cs typeface="NikoshBAN" pitchFamily="2" charset="0"/>
              </a:rPr>
              <a:t>/</a:t>
            </a:r>
            <a:r>
              <a:rPr lang="bn-BD" sz="5400" b="1" i="1" dirty="0" smtClean="0">
                <a:latin typeface="NikoshBAN" pitchFamily="2" charset="0"/>
                <a:cs typeface="NikoshBAN" pitchFamily="2" charset="0"/>
              </a:rPr>
              <a:t>০১</a:t>
            </a:r>
            <a:r>
              <a:rPr lang="en-US" sz="5400" b="1" i="1" dirty="0" smtClean="0">
                <a:latin typeface="NikoshBAN" pitchFamily="2" charset="0"/>
                <a:cs typeface="NikoshBAN" pitchFamily="2" charset="0"/>
              </a:rPr>
              <a:t>/20</a:t>
            </a:r>
            <a:r>
              <a:rPr lang="bn-BD" sz="5400" b="1" i="1" dirty="0" smtClean="0">
                <a:latin typeface="NikoshBAN" pitchFamily="2" charset="0"/>
                <a:cs typeface="NikoshBAN" pitchFamily="2" charset="0"/>
              </a:rPr>
              <a:t>২০ </a:t>
            </a:r>
            <a:r>
              <a:rPr lang="bn-IN" sz="5400" b="1" i="1" dirty="0" smtClean="0">
                <a:latin typeface="NikoshBAN" pitchFamily="2" charset="0"/>
                <a:cs typeface="NikoshBAN" pitchFamily="2" charset="0"/>
              </a:rPr>
              <a:t>।  </a:t>
            </a:r>
            <a:r>
              <a:rPr lang="bn-BD" sz="5400" b="1" i="1" dirty="0" smtClean="0">
                <a:latin typeface="NikoshBAN" pitchFamily="2" charset="0"/>
                <a:cs typeface="NikoshBAN" pitchFamily="2" charset="0"/>
              </a:rPr>
              <a:t>    </a:t>
            </a:r>
          </a:p>
        </p:txBody>
      </p:sp>
      <p:sp>
        <p:nvSpPr>
          <p:cNvPr id="3" name="Oval 2"/>
          <p:cNvSpPr/>
          <p:nvPr/>
        </p:nvSpPr>
        <p:spPr>
          <a:xfrm>
            <a:off x="1619224" y="94811"/>
            <a:ext cx="9025887" cy="1827369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7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পাঠ </a:t>
            </a:r>
            <a:r>
              <a:rPr lang="en-US" sz="7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bn-BD" sz="7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7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85292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98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1191" y="3571401"/>
            <a:ext cx="5846336" cy="317092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938528" y="0"/>
            <a:ext cx="8331200" cy="82731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নিচের ছবিগুলো লক্ষ কর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669" y="934340"/>
            <a:ext cx="4502860" cy="253003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4238" y="936409"/>
            <a:ext cx="4991486" cy="2530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060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98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1751903" y="1980528"/>
            <a:ext cx="9577103" cy="292529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  </a:t>
            </a:r>
            <a:r>
              <a:rPr lang="bn-BD" sz="9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লাইব্রেরী</a:t>
            </a:r>
            <a:endParaRPr lang="bn-BD" sz="96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5400" dirty="0"/>
              <a:t>				</a:t>
            </a:r>
            <a:r>
              <a:rPr lang="bn-BD" sz="5400" dirty="0" smtClean="0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মোতাহের হোসেন চৌধুরী </a:t>
            </a:r>
            <a:endParaRPr lang="en-US" sz="5400" i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31239" y="308211"/>
            <a:ext cx="4256916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 শিরোনাম </a:t>
            </a:r>
            <a:endParaRPr lang="en-US" sz="5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77537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9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930556" y="108459"/>
            <a:ext cx="4298902" cy="1365500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7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শিখন ফল </a:t>
            </a:r>
            <a:endParaRPr lang="en-US" sz="7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56878" y="1907252"/>
            <a:ext cx="11846257" cy="4352469"/>
          </a:xfrm>
          <a:prstGeom prst="roundRect">
            <a:avLst>
              <a:gd name="adj" fmla="val 8864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5400" i="1" dirty="0" smtClean="0">
                <a:ln w="28575"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এই পাঠ শেষে শিক্ষার্থীরা-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bn-BD" sz="44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লেখক পরিচিতি বলতে পারবে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bn-BD" sz="44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লাইব্রেরী কী তা বলতে পারবে </a:t>
            </a:r>
            <a:endParaRPr lang="bn-BD" sz="44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bn-BD" sz="44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লাইব্রেরীর </a:t>
            </a:r>
            <a:r>
              <a:rPr lang="bn-BD" sz="44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গুরুত্ব ব্যাখ্যা করতে পারবে</a:t>
            </a:r>
            <a:endParaRPr lang="en-AU" sz="44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9272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99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val 14"/>
          <p:cNvSpPr/>
          <p:nvPr/>
        </p:nvSpPr>
        <p:spPr>
          <a:xfrm>
            <a:off x="3835621" y="0"/>
            <a:ext cx="4178869" cy="899390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লেখক </a:t>
            </a:r>
            <a:r>
              <a:rPr lang="en-US" sz="4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bn-BD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Block Arc 4"/>
          <p:cNvSpPr/>
          <p:nvPr/>
        </p:nvSpPr>
        <p:spPr>
          <a:xfrm>
            <a:off x="3416487" y="1480994"/>
            <a:ext cx="4826761" cy="4750031"/>
          </a:xfrm>
          <a:prstGeom prst="blockArc">
            <a:avLst>
              <a:gd name="adj1" fmla="val 10795861"/>
              <a:gd name="adj2" fmla="val 16223757"/>
              <a:gd name="adj3" fmla="val 4639"/>
            </a:avLst>
          </a:prstGeom>
        </p:spPr>
        <p:style>
          <a:lnRef idx="0">
            <a:schemeClr val="accent4">
              <a:tint val="60000"/>
              <a:hueOff val="0"/>
              <a:satOff val="0"/>
              <a:lumOff val="0"/>
              <a:alphaOff val="0"/>
            </a:schemeClr>
          </a:lnRef>
          <a:fillRef idx="3">
            <a:schemeClr val="accent4">
              <a:tint val="60000"/>
              <a:hueOff val="0"/>
              <a:satOff val="0"/>
              <a:lumOff val="0"/>
              <a:alphaOff val="0"/>
            </a:schemeClr>
          </a:fillRef>
          <a:effectRef idx="3">
            <a:schemeClr val="accent4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" name="Block Arc 5"/>
          <p:cNvSpPr/>
          <p:nvPr/>
        </p:nvSpPr>
        <p:spPr>
          <a:xfrm>
            <a:off x="3534631" y="871656"/>
            <a:ext cx="5122731" cy="5122731"/>
          </a:xfrm>
          <a:prstGeom prst="blockArc">
            <a:avLst>
              <a:gd name="adj1" fmla="val 5299470"/>
              <a:gd name="adj2" fmla="val 10805526"/>
              <a:gd name="adj3" fmla="val 4639"/>
            </a:avLst>
          </a:prstGeom>
        </p:spPr>
        <p:style>
          <a:lnRef idx="0">
            <a:schemeClr val="accent4">
              <a:tint val="60000"/>
              <a:hueOff val="0"/>
              <a:satOff val="0"/>
              <a:lumOff val="0"/>
              <a:alphaOff val="0"/>
            </a:schemeClr>
          </a:lnRef>
          <a:fillRef idx="3">
            <a:schemeClr val="accent4">
              <a:tint val="60000"/>
              <a:hueOff val="0"/>
              <a:satOff val="0"/>
              <a:lumOff val="0"/>
              <a:alphaOff val="0"/>
            </a:schemeClr>
          </a:fillRef>
          <a:effectRef idx="3">
            <a:schemeClr val="accent4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" name="Block Arc 6"/>
          <p:cNvSpPr/>
          <p:nvPr/>
        </p:nvSpPr>
        <p:spPr>
          <a:xfrm>
            <a:off x="3503386" y="952966"/>
            <a:ext cx="5122731" cy="5122731"/>
          </a:xfrm>
          <a:prstGeom prst="blockArc">
            <a:avLst>
              <a:gd name="adj1" fmla="val 21594474"/>
              <a:gd name="adj2" fmla="val 5299479"/>
              <a:gd name="adj3" fmla="val 4639"/>
            </a:avLst>
          </a:prstGeom>
        </p:spPr>
        <p:style>
          <a:lnRef idx="0">
            <a:schemeClr val="accent4">
              <a:tint val="60000"/>
              <a:hueOff val="0"/>
              <a:satOff val="0"/>
              <a:lumOff val="0"/>
              <a:alphaOff val="0"/>
            </a:schemeClr>
          </a:lnRef>
          <a:fillRef idx="3">
            <a:schemeClr val="accent4">
              <a:tint val="60000"/>
              <a:hueOff val="0"/>
              <a:satOff val="0"/>
              <a:lumOff val="0"/>
              <a:alphaOff val="0"/>
            </a:schemeClr>
          </a:fillRef>
          <a:effectRef idx="3">
            <a:schemeClr val="accent4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8" name="Block Arc 7"/>
          <p:cNvSpPr/>
          <p:nvPr/>
        </p:nvSpPr>
        <p:spPr>
          <a:xfrm>
            <a:off x="3716870" y="1287129"/>
            <a:ext cx="4826756" cy="4799199"/>
          </a:xfrm>
          <a:prstGeom prst="blockArc">
            <a:avLst>
              <a:gd name="adj1" fmla="val 16223752"/>
              <a:gd name="adj2" fmla="val 4139"/>
              <a:gd name="adj3" fmla="val 4639"/>
            </a:avLst>
          </a:prstGeom>
        </p:spPr>
        <p:style>
          <a:lnRef idx="0">
            <a:schemeClr val="accent4">
              <a:tint val="60000"/>
              <a:hueOff val="0"/>
              <a:satOff val="0"/>
              <a:lumOff val="0"/>
              <a:alphaOff val="0"/>
            </a:schemeClr>
          </a:lnRef>
          <a:fillRef idx="3">
            <a:schemeClr val="accent4">
              <a:tint val="60000"/>
              <a:hueOff val="0"/>
              <a:satOff val="0"/>
              <a:lumOff val="0"/>
              <a:alphaOff val="0"/>
            </a:schemeClr>
          </a:fillRef>
          <a:effectRef idx="3">
            <a:schemeClr val="accent4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9" name="Group 8"/>
          <p:cNvGrpSpPr/>
          <p:nvPr/>
        </p:nvGrpSpPr>
        <p:grpSpPr>
          <a:xfrm>
            <a:off x="4951468" y="2630363"/>
            <a:ext cx="2357559" cy="2357559"/>
            <a:chOff x="4384976" y="2256255"/>
            <a:chExt cx="2357559" cy="2357559"/>
          </a:xfrm>
        </p:grpSpPr>
        <p:sp>
          <p:nvSpPr>
            <p:cNvPr id="24" name="Oval 23"/>
            <p:cNvSpPr/>
            <p:nvPr/>
          </p:nvSpPr>
          <p:spPr>
            <a:xfrm>
              <a:off x="4384976" y="2256255"/>
              <a:ext cx="2357559" cy="2357559"/>
            </a:xfrm>
            <a:prstGeom prst="ellipse">
              <a:avLst/>
            </a:prstGeom>
            <a:blipFill rotWithShape="0">
              <a:blip r:embed="rId3"/>
              <a:stretch>
                <a:fillRect/>
              </a:stretch>
            </a:blipFill>
          </p:spPr>
          <p:style>
            <a:lnRef idx="0">
              <a:schemeClr val="accent4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3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5" name="Oval 8"/>
            <p:cNvSpPr/>
            <p:nvPr/>
          </p:nvSpPr>
          <p:spPr>
            <a:xfrm>
              <a:off x="4730233" y="2601512"/>
              <a:ext cx="1667045" cy="166704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2550" tIns="82550" rIns="82550" bIns="82550" numCol="1" spcCol="1270" anchor="ctr" anchorCtr="0">
              <a:noAutofit/>
            </a:bodyPr>
            <a:lstStyle/>
            <a:p>
              <a:pPr lvl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6500" kern="1200" dirty="0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5182173" y="937791"/>
            <a:ext cx="1650291" cy="1650291"/>
            <a:chOff x="4946947" y="0"/>
            <a:chExt cx="1650291" cy="1650291"/>
          </a:xfrm>
        </p:grpSpPr>
        <p:sp>
          <p:nvSpPr>
            <p:cNvPr id="22" name="Oval 21"/>
            <p:cNvSpPr/>
            <p:nvPr/>
          </p:nvSpPr>
          <p:spPr>
            <a:xfrm>
              <a:off x="4946947" y="0"/>
              <a:ext cx="1650291" cy="1650291"/>
            </a:xfrm>
            <a:prstGeom prst="ellipse">
              <a:avLst/>
            </a:prstGeom>
          </p:spPr>
          <p:style>
            <a:lnRef idx="0">
              <a:schemeClr val="accent4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hemeClr val="lt1">
                <a:hueOff val="0"/>
                <a:satOff val="0"/>
                <a:lumOff val="0"/>
                <a:alphaOff val="0"/>
              </a:schemeClr>
            </a:fillRef>
            <a:effectRef idx="3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3" name="Oval 10"/>
            <p:cNvSpPr/>
            <p:nvPr/>
          </p:nvSpPr>
          <p:spPr>
            <a:xfrm>
              <a:off x="5188627" y="241680"/>
              <a:ext cx="1166931" cy="116693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130" tIns="24130" rIns="24130" bIns="24130" numCol="1" spcCol="1270" anchor="ctr" anchorCtr="0">
              <a:noAutofit/>
            </a:bodyPr>
            <a:lstStyle/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bn-BD" sz="1900" kern="1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জন্ম-১৯০৩ইং</a:t>
              </a:r>
              <a:endParaRPr lang="en-US" sz="1900" kern="1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7534953" y="2921437"/>
            <a:ext cx="1942892" cy="1650291"/>
            <a:chOff x="7281371" y="2686633"/>
            <a:chExt cx="1650291" cy="1650291"/>
          </a:xfrm>
        </p:grpSpPr>
        <p:sp>
          <p:nvSpPr>
            <p:cNvPr id="20" name="Oval 19"/>
            <p:cNvSpPr/>
            <p:nvPr/>
          </p:nvSpPr>
          <p:spPr>
            <a:xfrm>
              <a:off x="7281371" y="2686633"/>
              <a:ext cx="1650291" cy="1650291"/>
            </a:xfrm>
            <a:prstGeom prst="ellipse">
              <a:avLst/>
            </a:prstGeom>
          </p:spPr>
          <p:style>
            <a:lnRef idx="0">
              <a:schemeClr val="accent4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hemeClr val="lt1">
                <a:hueOff val="0"/>
                <a:satOff val="0"/>
                <a:lumOff val="0"/>
                <a:alphaOff val="0"/>
              </a:schemeClr>
            </a:fillRef>
            <a:effectRef idx="3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Oval 12"/>
            <p:cNvSpPr/>
            <p:nvPr/>
          </p:nvSpPr>
          <p:spPr>
            <a:xfrm>
              <a:off x="7454324" y="3348249"/>
              <a:ext cx="1166931" cy="27295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130" tIns="24130" rIns="24130" bIns="24130" numCol="1" spcCol="1270" anchor="ctr" anchorCtr="0">
              <a:noAutofit/>
            </a:bodyPr>
            <a:lstStyle/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bn-BD" sz="1900" kern="1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জেলা-নোয়াখালী</a:t>
              </a:r>
              <a:endParaRPr lang="en-US" sz="1900" kern="1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5344006" y="5108762"/>
            <a:ext cx="1650291" cy="1650291"/>
            <a:chOff x="5002811" y="5009815"/>
            <a:chExt cx="1650291" cy="1650291"/>
          </a:xfrm>
        </p:grpSpPr>
        <p:sp>
          <p:nvSpPr>
            <p:cNvPr id="18" name="Oval 17"/>
            <p:cNvSpPr/>
            <p:nvPr/>
          </p:nvSpPr>
          <p:spPr>
            <a:xfrm>
              <a:off x="5002811" y="5009815"/>
              <a:ext cx="1650291" cy="1650291"/>
            </a:xfrm>
            <a:prstGeom prst="ellipse">
              <a:avLst/>
            </a:prstGeom>
          </p:spPr>
          <p:style>
            <a:lnRef idx="0">
              <a:schemeClr val="accent4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hemeClr val="lt1">
                <a:hueOff val="0"/>
                <a:satOff val="0"/>
                <a:lumOff val="0"/>
                <a:alphaOff val="0"/>
              </a:schemeClr>
            </a:fillRef>
            <a:effectRef idx="3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" name="Oval 14"/>
            <p:cNvSpPr/>
            <p:nvPr/>
          </p:nvSpPr>
          <p:spPr>
            <a:xfrm>
              <a:off x="5244491" y="5251495"/>
              <a:ext cx="1166931" cy="116693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130" tIns="24130" rIns="24130" bIns="24130" numCol="1" spcCol="1270" anchor="ctr" anchorCtr="0">
              <a:noAutofit/>
            </a:bodyPr>
            <a:lstStyle/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bn-BD" sz="1900" kern="1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মৃত্যু-১৯৬৫ ইং</a:t>
              </a:r>
              <a:endParaRPr lang="en-US" sz="1900" kern="1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2768899" y="2603854"/>
            <a:ext cx="1650291" cy="1650291"/>
            <a:chOff x="2427704" y="2504907"/>
            <a:chExt cx="1650291" cy="1650291"/>
          </a:xfrm>
        </p:grpSpPr>
        <p:sp>
          <p:nvSpPr>
            <p:cNvPr id="14" name="Oval 13"/>
            <p:cNvSpPr/>
            <p:nvPr/>
          </p:nvSpPr>
          <p:spPr>
            <a:xfrm>
              <a:off x="2427704" y="2504907"/>
              <a:ext cx="1650291" cy="1650291"/>
            </a:xfrm>
            <a:prstGeom prst="ellipse">
              <a:avLst/>
            </a:prstGeom>
          </p:spPr>
          <p:style>
            <a:lnRef idx="0">
              <a:schemeClr val="accent4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hemeClr val="lt1">
                <a:hueOff val="0"/>
                <a:satOff val="0"/>
                <a:lumOff val="0"/>
                <a:alphaOff val="0"/>
              </a:schemeClr>
            </a:fillRef>
            <a:effectRef idx="3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" name="Oval 16"/>
            <p:cNvSpPr/>
            <p:nvPr/>
          </p:nvSpPr>
          <p:spPr>
            <a:xfrm>
              <a:off x="2669384" y="2746587"/>
              <a:ext cx="1166931" cy="116693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130" tIns="24130" rIns="24130" bIns="24130" numCol="1" spcCol="1270" anchor="ctr" anchorCtr="0">
              <a:noAutofit/>
            </a:bodyPr>
            <a:lstStyle/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bn-BD" sz="1900" kern="1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অনুবাদগ্রন্থ-</a:t>
              </a:r>
            </a:p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bn-BD" sz="1900" kern="1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সুখ,সভ্যতা</a:t>
              </a:r>
              <a:endParaRPr lang="en-US" sz="1900" kern="1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4821455" y="2269591"/>
            <a:ext cx="2555683" cy="46166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মোতাহের হোসেন  চৌধুরী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7973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99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267616" y="8037"/>
            <a:ext cx="5076284" cy="1365500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7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একক কাজ </a:t>
            </a:r>
            <a:endParaRPr lang="en-US" sz="7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818442" y="201365"/>
            <a:ext cx="1793074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800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৫মিনিট</a:t>
            </a:r>
            <a:endParaRPr lang="en-US" sz="4800" i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1225689"/>
            <a:ext cx="12192000" cy="378565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bn-BD" sz="40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১।কবির জন্ম কোথায়?</a:t>
            </a:r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40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ক) নোয়াখালী   (খ)নাটোর ((গ)ফেনী ঘ)বগুড়া</a:t>
            </a:r>
            <a:r>
              <a:rPr lang="bn-BD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bn-BD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bn-BD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তিনি  </a:t>
            </a:r>
            <a:r>
              <a:rPr lang="bn-BD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কত সালে জন্ম গ্রহণ  করেন?  </a:t>
            </a:r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4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(ক)১৯০০ (খ)১৯০১ (গ)১৯০২ (ঘ)১৯০৩</a:t>
            </a:r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4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৩।কবির মৃত্যু কত সালে? </a:t>
            </a:r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(ক) ১৯৫৫ (খ)১৯৫৬ (গ)১৯৫৭ (ঘ) ১৯৫৮</a:t>
            </a:r>
            <a:endParaRPr lang="en-AU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2071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99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Alternate Process 1"/>
          <p:cNvSpPr/>
          <p:nvPr/>
        </p:nvSpPr>
        <p:spPr>
          <a:xfrm>
            <a:off x="1613469" y="145129"/>
            <a:ext cx="8974666" cy="1450498"/>
          </a:xfrm>
          <a:prstGeom prst="flowChartAlternateProcess">
            <a:avLst/>
          </a:prstGeom>
          <a:solidFill>
            <a:srgbClr val="7030A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800" b="1" dirty="0" smtClean="0">
                <a:latin typeface="NikoshBAN" pitchFamily="2" charset="0"/>
                <a:cs typeface="NikoshBAN" pitchFamily="2" charset="0"/>
              </a:rPr>
              <a:t>একক কাজের সমাধান </a:t>
            </a:r>
            <a:endParaRPr lang="en-US" sz="8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Down Arrow 3"/>
          <p:cNvSpPr/>
          <p:nvPr/>
        </p:nvSpPr>
        <p:spPr>
          <a:xfrm>
            <a:off x="5663820" y="1595627"/>
            <a:ext cx="1078174" cy="1243107"/>
          </a:xfrm>
          <a:prstGeom prst="downArrow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528802" y="2838734"/>
            <a:ext cx="9144000" cy="165576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bn-BD" sz="4800" dirty="0" smtClean="0"/>
          </a:p>
          <a:p>
            <a:pPr marL="0" indent="0">
              <a:buNone/>
            </a:pPr>
            <a:r>
              <a:rPr lang="bn-BD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 ) নোয়াখালী            ২। (ঘ)১৯০৩                 ৩। (খ)১৯৫৬</a:t>
            </a:r>
          </a:p>
        </p:txBody>
      </p:sp>
    </p:spTree>
    <p:extLst>
      <p:ext uri="{BB962C8B-B14F-4D97-AF65-F5344CB8AC3E}">
        <p14:creationId xmlns:p14="http://schemas.microsoft.com/office/powerpoint/2010/main" val="558615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4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10"/>
          <p:cNvSpPr/>
          <p:nvPr/>
        </p:nvSpPr>
        <p:spPr>
          <a:xfrm>
            <a:off x="3907696" y="154341"/>
            <a:ext cx="5076284" cy="1365500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7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আদর্শ পাঠ  </a:t>
            </a:r>
            <a:endParaRPr lang="en-US" sz="7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502" y="1519841"/>
            <a:ext cx="7847012" cy="5045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492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50000"/>
              </a:schemeClr>
            </a:gs>
            <a:gs pos="0">
              <a:schemeClr val="accent1">
                <a:lumMod val="5000"/>
                <a:lumOff val="95000"/>
              </a:schemeClr>
            </a:gs>
            <a:gs pos="8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hlinkClick r:id="rId2" action="ppaction://hlinkpres?slideindex=1&amp;slidetitle="/>
          </p:cNvPr>
          <p:cNvSpPr/>
          <p:nvPr/>
        </p:nvSpPr>
        <p:spPr>
          <a:xfrm>
            <a:off x="3225163" y="0"/>
            <a:ext cx="5553077" cy="1308764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সরব পাঠ </a:t>
            </a:r>
            <a:endParaRPr lang="en-US" sz="6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2549" y="1417946"/>
            <a:ext cx="8818303" cy="5010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26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806970" y="0"/>
            <a:ext cx="5200552" cy="906363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7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শব্দার্থ লিখ  </a:t>
            </a:r>
            <a:endParaRPr lang="en-US" sz="7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222651" y="1077433"/>
            <a:ext cx="94169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0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endParaRPr lang="en-AU" sz="40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310404" y="1108210"/>
            <a:ext cx="9800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অর্থ</a:t>
            </a:r>
            <a:endParaRPr lang="en-AU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171684" y="2101804"/>
            <a:ext cx="22948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যা শোভন নয় </a:t>
            </a:r>
            <a:endParaRPr lang="en-AU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437480" y="3534083"/>
            <a:ext cx="13578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ইচ্ছা, </a:t>
            </a:r>
            <a:endParaRPr lang="en-AU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9127300" y="5428028"/>
            <a:ext cx="1252266" cy="707886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bn-BD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সৌন্দর্য</a:t>
            </a:r>
            <a:r>
              <a:rPr lang="bn-BD" sz="9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928938" y="1070065"/>
            <a:ext cx="928048" cy="707886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bn-BD" sz="32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AU" sz="32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546792" y="2227095"/>
            <a:ext cx="14483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অশোভন </a:t>
            </a:r>
            <a:endParaRPr lang="bn-BD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603565" y="3686223"/>
            <a:ext cx="13916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অভিপ্রায়</a:t>
            </a:r>
            <a:endParaRPr lang="bn-BD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737353" y="5428028"/>
            <a:ext cx="153026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শ্রী </a:t>
            </a:r>
            <a:endParaRPr lang="en-AU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5165" y="1802727"/>
            <a:ext cx="1855660" cy="1006963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9188" y="3304419"/>
            <a:ext cx="1855660" cy="114764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420" y="5281287"/>
            <a:ext cx="1788155" cy="1001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329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824217" y="529960"/>
            <a:ext cx="2838735" cy="8875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বিকাশক</a:t>
            </a:r>
            <a:r>
              <a:rPr lang="bn-BD" sz="6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6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356" y="529960"/>
            <a:ext cx="2135234" cy="866668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8641714" y="338834"/>
            <a:ext cx="2838735" cy="8875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 বিকাশ ঘটায়</a:t>
            </a:r>
            <a:endParaRPr lang="bn-BD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868523" y="2712734"/>
            <a:ext cx="2838735" cy="8875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সৃজন –</a:t>
            </a:r>
            <a:r>
              <a:rPr lang="bn-BD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1697" y="2741877"/>
            <a:ext cx="1410553" cy="777922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824217" y="5366698"/>
            <a:ext cx="2838735" cy="8875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দুস্কর-</a:t>
            </a:r>
            <a:endParaRPr lang="en-US" sz="1000" dirty="0"/>
          </a:p>
        </p:txBody>
      </p:sp>
      <p:sp>
        <p:nvSpPr>
          <p:cNvPr id="8" name="Rounded Rectangle 7"/>
          <p:cNvSpPr/>
          <p:nvPr/>
        </p:nvSpPr>
        <p:spPr>
          <a:xfrm>
            <a:off x="7867650" y="5432579"/>
            <a:ext cx="2838735" cy="8875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4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দুঃসাধ্য</a:t>
            </a:r>
            <a:endParaRPr lang="bn-BD" sz="1000" dirty="0">
              <a:solidFill>
                <a:schemeClr val="tx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8020050" y="2741877"/>
            <a:ext cx="3460399" cy="104907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সৃষ্টি</a:t>
            </a:r>
            <a:endParaRPr lang="en-US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5399638"/>
            <a:ext cx="1825750" cy="1058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939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7" grpId="0" animBg="1"/>
      <p:bldP spid="8" grpId="0" animBg="1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50000"/>
              </a:schemeClr>
            </a:gs>
            <a:gs pos="0">
              <a:schemeClr val="accent1">
                <a:lumMod val="5000"/>
                <a:lumOff val="95000"/>
              </a:schemeClr>
            </a:gs>
            <a:gs pos="8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62986" y="0"/>
            <a:ext cx="51117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000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জো</a:t>
            </a:r>
            <a:r>
              <a:rPr lang="bn-IN" sz="8000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ড়া</a:t>
            </a:r>
            <a:r>
              <a:rPr lang="bn-BD" sz="8000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য় কাজ </a:t>
            </a:r>
            <a:endParaRPr lang="en-US" sz="8000" i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846798" y="365849"/>
            <a:ext cx="1917571" cy="64633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US" sz="3600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১০ </a:t>
            </a:r>
            <a:r>
              <a:rPr lang="en-US" sz="3600" i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endParaRPr lang="en-US" sz="3600" i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1264" y="2387478"/>
            <a:ext cx="11950527" cy="33547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bn-BD" sz="6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ব্যক্তিগত/পারিবারিক/স্কুল লাইব্রেরির সংগ্রহে </a:t>
            </a:r>
            <a:r>
              <a:rPr lang="bn-BD" sz="7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থাকা</a:t>
            </a:r>
            <a:r>
              <a:rPr lang="bn-BD" sz="6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তোমাদের ভাললাগা </a:t>
            </a:r>
            <a:r>
              <a:rPr lang="en-US" sz="6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6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গ্রন্থসমূহের </a:t>
            </a:r>
            <a:r>
              <a:rPr lang="en-US" sz="6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bn-BD" sz="6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দশটি বাক্যের একটি তালিকা </a:t>
            </a:r>
            <a:r>
              <a:rPr lang="bn-BD" sz="6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তৈরি কর </a:t>
            </a:r>
            <a:r>
              <a:rPr lang="bn-BD" sz="8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8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44945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5555" y="1032628"/>
            <a:ext cx="3459565" cy="204787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5554" y="4178443"/>
            <a:ext cx="3459565" cy="230218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0329" y="1032628"/>
            <a:ext cx="3520906" cy="204787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1655" y="4292978"/>
            <a:ext cx="3510124" cy="2187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738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74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267616" y="8037"/>
            <a:ext cx="5076284" cy="1365500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7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দলীয়  কাজ </a:t>
            </a:r>
            <a:endParaRPr lang="en-US" sz="7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74320" y="3920990"/>
            <a:ext cx="11681119" cy="175432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bn-BD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‘‘যোগাযোগ প্রযুক্তির এ যুগে লাইব্রেরি ব্যবহারে গুরুত্ত্ব কতটুকু?’’</a:t>
            </a:r>
            <a:endParaRPr lang="en-US" sz="5400" dirty="0"/>
          </a:p>
        </p:txBody>
      </p:sp>
      <p:sp>
        <p:nvSpPr>
          <p:cNvPr id="3" name="Rectangle 2"/>
          <p:cNvSpPr/>
          <p:nvPr/>
        </p:nvSpPr>
        <p:spPr>
          <a:xfrm>
            <a:off x="274320" y="1373537"/>
            <a:ext cx="11411712" cy="150810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bn-BD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বিতর্ক প্রতিযোগিতা</a:t>
            </a:r>
            <a:endParaRPr lang="bn-BD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4800" dirty="0">
                <a:ln>
                  <a:solidFill>
                    <a:srgbClr val="FF0000"/>
                  </a:solidFill>
                </a:ln>
              </a:rPr>
              <a:t>                  </a:t>
            </a:r>
            <a:r>
              <a:rPr lang="bn-BD" sz="4800" dirty="0">
                <a:ln>
                  <a:solidFill>
                    <a:srgbClr val="FF000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আজকের বিষয়  </a:t>
            </a:r>
            <a:endParaRPr lang="en-US" sz="4800" dirty="0">
              <a:ln>
                <a:solidFill>
                  <a:srgbClr val="FF0000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65960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hlinkClick r:id="rId2" action="ppaction://hlinkpres?slideindex=1&amp;slidetitle="/>
          </p:cNvPr>
          <p:cNvSpPr/>
          <p:nvPr/>
        </p:nvSpPr>
        <p:spPr>
          <a:xfrm>
            <a:off x="1887416" y="304799"/>
            <a:ext cx="9428284" cy="1363981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perspectiveFront"/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মূলায়ন </a:t>
            </a:r>
            <a:endParaRPr lang="en-US" sz="54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97408" y="2400300"/>
            <a:ext cx="11173968" cy="258532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n-BD" sz="5400" dirty="0">
                <a:latin typeface="NikoshBAN" panose="02000000000000000000" pitchFamily="2" charset="0"/>
                <a:cs typeface="NikoshBAN" panose="02000000000000000000" pitchFamily="2" charset="0"/>
              </a:rPr>
              <a:t>১।</a:t>
            </a:r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লাইব্রেরী </a:t>
            </a:r>
            <a:r>
              <a:rPr lang="bn-BD" sz="5400" dirty="0">
                <a:latin typeface="NikoshBAN" panose="02000000000000000000" pitchFamily="2" charset="0"/>
                <a:cs typeface="NikoshBAN" panose="02000000000000000000" pitchFamily="2" charset="0"/>
              </a:rPr>
              <a:t>কাকে বলে ? </a:t>
            </a:r>
          </a:p>
          <a:p>
            <a:r>
              <a:rPr lang="bn-BD" sz="5400" dirty="0">
                <a:latin typeface="NikoshBAN" panose="02000000000000000000" pitchFamily="2" charset="0"/>
                <a:cs typeface="NikoshBAN" panose="02000000000000000000" pitchFamily="2" charset="0"/>
              </a:rPr>
              <a:t>২।</a:t>
            </a:r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লাইব্রেরী </a:t>
            </a:r>
            <a:r>
              <a:rPr lang="bn-BD" sz="5400" dirty="0">
                <a:latin typeface="NikoshBAN" panose="02000000000000000000" pitchFamily="2" charset="0"/>
                <a:cs typeface="NikoshBAN" panose="02000000000000000000" pitchFamily="2" charset="0"/>
              </a:rPr>
              <a:t>কত প্রকার ও কি কি ?</a:t>
            </a:r>
          </a:p>
          <a:p>
            <a:r>
              <a:rPr lang="bn-BD" sz="5400" dirty="0">
                <a:latin typeface="NikoshBAN" panose="02000000000000000000" pitchFamily="2" charset="0"/>
                <a:cs typeface="NikoshBAN" panose="02000000000000000000" pitchFamily="2" charset="0"/>
              </a:rPr>
              <a:t>৩।</a:t>
            </a:r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লাইব্রেরী </a:t>
            </a:r>
            <a:r>
              <a:rPr lang="bn-BD" sz="5400" dirty="0">
                <a:latin typeface="NikoshBAN" panose="02000000000000000000" pitchFamily="2" charset="0"/>
                <a:cs typeface="NikoshBAN" panose="02000000000000000000" pitchFamily="2" charset="0"/>
              </a:rPr>
              <a:t>ব্যবহারের গুরুত্ব </a:t>
            </a:r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ব্যাখ্যা করো</a:t>
            </a:r>
            <a:r>
              <a:rPr lang="bn-BD" sz="3600" dirty="0" smtClean="0"/>
              <a:t>।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8199231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162966" y="289137"/>
            <a:ext cx="5734594" cy="969778"/>
          </a:xfrm>
          <a:prstGeom prst="roundRect">
            <a:avLst>
              <a:gd name="adj" fmla="val 33975"/>
            </a:avLst>
          </a:prstGeom>
          <a:solidFill>
            <a:srgbClr val="00B0F0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বাড়ীর কাজ</a:t>
            </a:r>
            <a:endParaRPr lang="en-US" sz="8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407820" y="4461203"/>
            <a:ext cx="10744014" cy="2057400"/>
          </a:xfrm>
          <a:prstGeom prst="roundRect">
            <a:avLst/>
          </a:prstGeom>
          <a:solidFill>
            <a:srgbClr val="7030A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ব্যক্তিগত </a:t>
            </a:r>
            <a:r>
              <a:rPr lang="bn-BD" sz="4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লাইব্রেরীর </a:t>
            </a:r>
            <a:r>
              <a:rPr lang="bn-BD" sz="4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ভাল লাগা ও মন্দ লাগা দিকের তুলনা মূলক আলোচনা কর। </a:t>
            </a:r>
            <a:endParaRPr lang="en-US" sz="4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8666" y="1476784"/>
            <a:ext cx="3823193" cy="2862084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42333884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74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36771" y="2532484"/>
            <a:ext cx="50785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i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9600" b="1" i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946790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366</TotalTime>
  <Words>224</Words>
  <Application>Microsoft Office PowerPoint</Application>
  <PresentationFormat>Widescreen</PresentationFormat>
  <Paragraphs>68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8" baseType="lpstr">
      <vt:lpstr>Arial</vt:lpstr>
      <vt:lpstr>Calibri</vt:lpstr>
      <vt:lpstr>Calibri Light</vt:lpstr>
      <vt:lpstr>Nikosh</vt:lpstr>
      <vt:lpstr>NikoshBAN</vt:lpstr>
      <vt:lpstr>Times New Roman</vt:lpstr>
      <vt:lpstr>Vrinda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74</cp:revision>
  <dcterms:created xsi:type="dcterms:W3CDTF">2007-12-31T18:29:01Z</dcterms:created>
  <dcterms:modified xsi:type="dcterms:W3CDTF">2020-02-18T09:05:47Z</dcterms:modified>
</cp:coreProperties>
</file>