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8" r:id="rId12"/>
    <p:sldId id="265" r:id="rId13"/>
    <p:sldId id="266" r:id="rId14"/>
    <p:sldId id="279" r:id="rId15"/>
    <p:sldId id="267" r:id="rId16"/>
    <p:sldId id="269" r:id="rId17"/>
    <p:sldId id="268" r:id="rId18"/>
    <p:sldId id="280" r:id="rId19"/>
    <p:sldId id="271" r:id="rId20"/>
    <p:sldId id="273" r:id="rId21"/>
    <p:sldId id="275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C3B42-03F2-4561-A300-99D8C8B8F3A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ADEFE2-1784-41AC-B8D6-4A8EE2A4E01A}">
      <dgm:prSet phldrT="[Text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en-US" sz="3600" dirty="0" smtClean="0">
              <a:solidFill>
                <a:srgbClr val="7030A0"/>
              </a:solidFill>
            </a:rPr>
            <a:t> Today's lesson</a:t>
          </a:r>
          <a:endParaRPr lang="en-US" sz="3600" dirty="0">
            <a:solidFill>
              <a:srgbClr val="7030A0"/>
            </a:solidFill>
          </a:endParaRPr>
        </a:p>
      </dgm:t>
    </dgm:pt>
    <dgm:pt modelId="{12FECAFF-E9EE-450B-8FA4-2581FB8A7880}" type="parTrans" cxnId="{0CC20F00-997B-40EC-862D-204197B03A90}">
      <dgm:prSet/>
      <dgm:spPr/>
      <dgm:t>
        <a:bodyPr/>
        <a:lstStyle/>
        <a:p>
          <a:endParaRPr lang="en-US"/>
        </a:p>
      </dgm:t>
    </dgm:pt>
    <dgm:pt modelId="{92B5E0B1-0C21-4A4A-81D1-58EF2F657474}" type="sibTrans" cxnId="{0CC20F00-997B-40EC-862D-204197B03A90}">
      <dgm:prSet/>
      <dgm:spPr/>
      <dgm:t>
        <a:bodyPr/>
        <a:lstStyle/>
        <a:p>
          <a:endParaRPr lang="en-US"/>
        </a:p>
      </dgm:t>
    </dgm:pt>
    <dgm:pt modelId="{FCA582EB-0BF1-46EF-96E5-871419B18752}">
      <dgm:prSet phldrT="[Text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n-US" sz="4000" dirty="0" smtClean="0">
              <a:solidFill>
                <a:schemeClr val="tx1"/>
              </a:solidFill>
            </a:rPr>
            <a:t>Punctuation and capital letters</a:t>
          </a:r>
          <a:endParaRPr lang="en-US" sz="4000" dirty="0">
            <a:solidFill>
              <a:schemeClr val="tx1"/>
            </a:solidFill>
          </a:endParaRPr>
        </a:p>
      </dgm:t>
    </dgm:pt>
    <dgm:pt modelId="{DC0A94FD-6CD0-49D7-9ED3-A87B3BD09BFE}" type="parTrans" cxnId="{493E456B-5BF4-48CD-84ED-3579D58429EF}">
      <dgm:prSet/>
      <dgm:spPr/>
      <dgm:t>
        <a:bodyPr/>
        <a:lstStyle/>
        <a:p>
          <a:endParaRPr lang="en-US"/>
        </a:p>
      </dgm:t>
    </dgm:pt>
    <dgm:pt modelId="{975B8762-C565-4344-92CB-30BE54CD49E3}" type="sibTrans" cxnId="{493E456B-5BF4-48CD-84ED-3579D58429EF}">
      <dgm:prSet/>
      <dgm:spPr/>
      <dgm:t>
        <a:bodyPr/>
        <a:lstStyle/>
        <a:p>
          <a:endParaRPr lang="en-US"/>
        </a:p>
      </dgm:t>
    </dgm:pt>
    <dgm:pt modelId="{06AE887D-6BCE-4D21-8AB5-4858A2A14CDF}" type="pres">
      <dgm:prSet presAssocID="{1A3C3B42-03F2-4561-A300-99D8C8B8F3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5CC46E-3CF7-4CD6-8F52-F3837471D538}" type="pres">
      <dgm:prSet presAssocID="{FCA582EB-0BF1-46EF-96E5-871419B18752}" presName="boxAndChildren" presStyleCnt="0"/>
      <dgm:spPr/>
    </dgm:pt>
    <dgm:pt modelId="{858E496D-F915-4EC1-AF65-0B261FBCE46B}" type="pres">
      <dgm:prSet presAssocID="{FCA582EB-0BF1-46EF-96E5-871419B18752}" presName="parentTextBox" presStyleLbl="node1" presStyleIdx="0" presStyleCnt="2" custScaleY="22525"/>
      <dgm:spPr/>
      <dgm:t>
        <a:bodyPr/>
        <a:lstStyle/>
        <a:p>
          <a:endParaRPr lang="en-US"/>
        </a:p>
      </dgm:t>
    </dgm:pt>
    <dgm:pt modelId="{66F25FD4-4B48-444C-96BF-FCC98574232B}" type="pres">
      <dgm:prSet presAssocID="{92B5E0B1-0C21-4A4A-81D1-58EF2F657474}" presName="sp" presStyleCnt="0"/>
      <dgm:spPr/>
    </dgm:pt>
    <dgm:pt modelId="{231DF239-7D05-448F-AB07-F0D3630BCBCD}" type="pres">
      <dgm:prSet presAssocID="{38ADEFE2-1784-41AC-B8D6-4A8EE2A4E01A}" presName="arrowAndChildren" presStyleCnt="0"/>
      <dgm:spPr/>
    </dgm:pt>
    <dgm:pt modelId="{56AF4E4F-4940-40EB-A93B-449FF484662D}" type="pres">
      <dgm:prSet presAssocID="{38ADEFE2-1784-41AC-B8D6-4A8EE2A4E01A}" presName="parentTextArrow" presStyleLbl="node1" presStyleIdx="1" presStyleCnt="2" custScaleY="25877"/>
      <dgm:spPr/>
      <dgm:t>
        <a:bodyPr/>
        <a:lstStyle/>
        <a:p>
          <a:endParaRPr lang="en-US"/>
        </a:p>
      </dgm:t>
    </dgm:pt>
  </dgm:ptLst>
  <dgm:cxnLst>
    <dgm:cxn modelId="{D77EF7F1-564D-4854-BFDB-009EA1D9A791}" type="presOf" srcId="{1A3C3B42-03F2-4561-A300-99D8C8B8F3A0}" destId="{06AE887D-6BCE-4D21-8AB5-4858A2A14CDF}" srcOrd="0" destOrd="0" presId="urn:microsoft.com/office/officeart/2005/8/layout/process4"/>
    <dgm:cxn modelId="{BFAA3B00-6F92-4BA1-B014-6F83E958AE26}" type="presOf" srcId="{FCA582EB-0BF1-46EF-96E5-871419B18752}" destId="{858E496D-F915-4EC1-AF65-0B261FBCE46B}" srcOrd="0" destOrd="0" presId="urn:microsoft.com/office/officeart/2005/8/layout/process4"/>
    <dgm:cxn modelId="{80FB6AE0-7188-4E4E-A1AC-5813DA947F2F}" type="presOf" srcId="{38ADEFE2-1784-41AC-B8D6-4A8EE2A4E01A}" destId="{56AF4E4F-4940-40EB-A93B-449FF484662D}" srcOrd="0" destOrd="0" presId="urn:microsoft.com/office/officeart/2005/8/layout/process4"/>
    <dgm:cxn modelId="{0CC20F00-997B-40EC-862D-204197B03A90}" srcId="{1A3C3B42-03F2-4561-A300-99D8C8B8F3A0}" destId="{38ADEFE2-1784-41AC-B8D6-4A8EE2A4E01A}" srcOrd="0" destOrd="0" parTransId="{12FECAFF-E9EE-450B-8FA4-2581FB8A7880}" sibTransId="{92B5E0B1-0C21-4A4A-81D1-58EF2F657474}"/>
    <dgm:cxn modelId="{493E456B-5BF4-48CD-84ED-3579D58429EF}" srcId="{1A3C3B42-03F2-4561-A300-99D8C8B8F3A0}" destId="{FCA582EB-0BF1-46EF-96E5-871419B18752}" srcOrd="1" destOrd="0" parTransId="{DC0A94FD-6CD0-49D7-9ED3-A87B3BD09BFE}" sibTransId="{975B8762-C565-4344-92CB-30BE54CD49E3}"/>
    <dgm:cxn modelId="{F6828113-607E-4EC4-B0DE-82278BC514B5}" type="presParOf" srcId="{06AE887D-6BCE-4D21-8AB5-4858A2A14CDF}" destId="{045CC46E-3CF7-4CD6-8F52-F3837471D538}" srcOrd="0" destOrd="0" presId="urn:microsoft.com/office/officeart/2005/8/layout/process4"/>
    <dgm:cxn modelId="{DCCC5B11-A43C-47AC-BB1E-8A86C8A392F9}" type="presParOf" srcId="{045CC46E-3CF7-4CD6-8F52-F3837471D538}" destId="{858E496D-F915-4EC1-AF65-0B261FBCE46B}" srcOrd="0" destOrd="0" presId="urn:microsoft.com/office/officeart/2005/8/layout/process4"/>
    <dgm:cxn modelId="{5D9FF0E9-9612-4B18-8D19-CC7CF3479E7E}" type="presParOf" srcId="{06AE887D-6BCE-4D21-8AB5-4858A2A14CDF}" destId="{66F25FD4-4B48-444C-96BF-FCC98574232B}" srcOrd="1" destOrd="0" presId="urn:microsoft.com/office/officeart/2005/8/layout/process4"/>
    <dgm:cxn modelId="{FDFF26D9-443E-4456-BBE8-2F008A94D665}" type="presParOf" srcId="{06AE887D-6BCE-4D21-8AB5-4858A2A14CDF}" destId="{231DF239-7D05-448F-AB07-F0D3630BCBCD}" srcOrd="2" destOrd="0" presId="urn:microsoft.com/office/officeart/2005/8/layout/process4"/>
    <dgm:cxn modelId="{D627D893-F31E-4D83-AE3B-71EF5C43A8B6}" type="presParOf" srcId="{231DF239-7D05-448F-AB07-F0D3630BCBCD}" destId="{56AF4E4F-4940-40EB-A93B-449FF484662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77A32E-D093-444B-A13E-791568C2A31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6D4DC-84BA-493D-89BE-3FB0F567572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3600" dirty="0" smtClean="0">
              <a:solidFill>
                <a:srgbClr val="002060"/>
              </a:solidFill>
            </a:rPr>
            <a:t>Learning outcomes</a:t>
          </a:r>
          <a:endParaRPr lang="en-US" sz="3600" dirty="0"/>
        </a:p>
      </dgm:t>
    </dgm:pt>
    <dgm:pt modelId="{8C7904EC-9090-4A34-ABBE-DCDC6A97CCF9}" type="parTrans" cxnId="{BBA8CBAF-CCC4-4EB6-B502-3EC4E4132DBD}">
      <dgm:prSet/>
      <dgm:spPr/>
      <dgm:t>
        <a:bodyPr/>
        <a:lstStyle/>
        <a:p>
          <a:endParaRPr lang="en-US"/>
        </a:p>
      </dgm:t>
    </dgm:pt>
    <dgm:pt modelId="{C9147D35-EFA4-4F0D-AA09-48EAA7F5026B}" type="sibTrans" cxnId="{BBA8CBAF-CCC4-4EB6-B502-3EC4E4132DBD}">
      <dgm:prSet/>
      <dgm:spPr/>
      <dgm:t>
        <a:bodyPr/>
        <a:lstStyle/>
        <a:p>
          <a:endParaRPr lang="en-US"/>
        </a:p>
      </dgm:t>
    </dgm:pt>
    <dgm:pt modelId="{C3193C00-7AEE-4A20-9D9F-814F81856AC2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Students will be able to </a:t>
          </a:r>
          <a:endParaRPr lang="en-US" sz="3600" dirty="0"/>
        </a:p>
      </dgm:t>
    </dgm:pt>
    <dgm:pt modelId="{E74CA616-8100-45D2-B591-142F52A57C59}" type="parTrans" cxnId="{CD1E8C4F-00C4-4D99-A733-462DA224BB7A}">
      <dgm:prSet/>
      <dgm:spPr/>
      <dgm:t>
        <a:bodyPr/>
        <a:lstStyle/>
        <a:p>
          <a:endParaRPr lang="en-US"/>
        </a:p>
      </dgm:t>
    </dgm:pt>
    <dgm:pt modelId="{6EE39FDE-6E69-458F-B183-730E126E8FD5}" type="sibTrans" cxnId="{CD1E8C4F-00C4-4D99-A733-462DA224BB7A}">
      <dgm:prSet/>
      <dgm:spPr/>
      <dgm:t>
        <a:bodyPr/>
        <a:lstStyle/>
        <a:p>
          <a:endParaRPr lang="en-US"/>
        </a:p>
      </dgm:t>
    </dgm:pt>
    <dgm:pt modelId="{6A24C387-803A-4D73-B80A-35B163070A3E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/>
          <a:r>
            <a:rPr lang="en-US" sz="2800" dirty="0" smtClean="0">
              <a:solidFill>
                <a:schemeClr val="tx1"/>
              </a:solidFill>
            </a:rPr>
            <a:t>Reading: 7.1.1-  recognize punctuation marks,</a:t>
          </a:r>
        </a:p>
        <a:p>
          <a:pPr algn="l"/>
          <a:r>
            <a:rPr lang="en-US" sz="2800" dirty="0" smtClean="0">
              <a:solidFill>
                <a:schemeClr val="tx1"/>
              </a:solidFill>
            </a:rPr>
            <a:t>                     capital letters and read accordingly.</a:t>
          </a:r>
        </a:p>
      </dgm:t>
    </dgm:pt>
    <dgm:pt modelId="{0C2B60B0-A217-4151-8F50-780744A9A49C}" type="parTrans" cxnId="{CBAEEDCF-DBC0-4F7E-B1A4-61EDF7C5DE88}">
      <dgm:prSet/>
      <dgm:spPr/>
      <dgm:t>
        <a:bodyPr/>
        <a:lstStyle/>
        <a:p>
          <a:endParaRPr lang="en-US"/>
        </a:p>
      </dgm:t>
    </dgm:pt>
    <dgm:pt modelId="{13F6F02E-D714-44FF-88DE-DA5208B65AAC}" type="sibTrans" cxnId="{CBAEEDCF-DBC0-4F7E-B1A4-61EDF7C5DE88}">
      <dgm:prSet/>
      <dgm:spPr/>
      <dgm:t>
        <a:bodyPr/>
        <a:lstStyle/>
        <a:p>
          <a:endParaRPr lang="en-US"/>
        </a:p>
      </dgm:t>
    </dgm:pt>
    <dgm:pt modelId="{2AC4E4A5-2E2B-437E-B8B2-836DB7AB04CB}" type="pres">
      <dgm:prSet presAssocID="{C477A32E-D093-444B-A13E-791568C2A31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743E10-48DF-4711-9781-0C59295707AA}" type="pres">
      <dgm:prSet presAssocID="{A286D4DC-84BA-493D-89BE-3FB0F5675727}" presName="root1" presStyleCnt="0"/>
      <dgm:spPr/>
    </dgm:pt>
    <dgm:pt modelId="{7BE281C2-202C-4969-9B1B-8921F7DFEE4D}" type="pres">
      <dgm:prSet presAssocID="{A286D4DC-84BA-493D-89BE-3FB0F5675727}" presName="LevelOneTextNode" presStyleLbl="node0" presStyleIdx="0" presStyleCnt="1" custLinFactNeighborX="-8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7799C9-8614-407A-88F7-0BAD3F14CDFC}" type="pres">
      <dgm:prSet presAssocID="{A286D4DC-84BA-493D-89BE-3FB0F5675727}" presName="level2hierChild" presStyleCnt="0"/>
      <dgm:spPr/>
    </dgm:pt>
    <dgm:pt modelId="{ECF9F11D-89A0-43D5-9F3A-9DDC6FAB38C6}" type="pres">
      <dgm:prSet presAssocID="{E74CA616-8100-45D2-B591-142F52A57C5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CEF131E-1ED2-4DFB-A23C-64B93C3A2235}" type="pres">
      <dgm:prSet presAssocID="{E74CA616-8100-45D2-B591-142F52A57C5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4AA2287-DD69-456C-B100-EAA02C866181}" type="pres">
      <dgm:prSet presAssocID="{C3193C00-7AEE-4A20-9D9F-814F81856AC2}" presName="root2" presStyleCnt="0"/>
      <dgm:spPr/>
    </dgm:pt>
    <dgm:pt modelId="{B8AAD356-EF25-44DB-9C8B-73200D095FCA}" type="pres">
      <dgm:prSet presAssocID="{C3193C00-7AEE-4A20-9D9F-814F81856AC2}" presName="LevelTwoTextNode" presStyleLbl="node2" presStyleIdx="0" presStyleCnt="2" custScaleX="1967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0DE403-5FF2-47BA-AB76-6546387D1769}" type="pres">
      <dgm:prSet presAssocID="{C3193C00-7AEE-4A20-9D9F-814F81856AC2}" presName="level3hierChild" presStyleCnt="0"/>
      <dgm:spPr/>
    </dgm:pt>
    <dgm:pt modelId="{182C5595-7680-4CF0-98E5-136818744D31}" type="pres">
      <dgm:prSet presAssocID="{0C2B60B0-A217-4151-8F50-780744A9A49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87BDAFD-3BA0-4988-9D2D-D6BEC4E6439B}" type="pres">
      <dgm:prSet presAssocID="{0C2B60B0-A217-4151-8F50-780744A9A49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9DD48EB-B504-4E8C-9FE3-8897C68EC2C7}" type="pres">
      <dgm:prSet presAssocID="{6A24C387-803A-4D73-B80A-35B163070A3E}" presName="root2" presStyleCnt="0"/>
      <dgm:spPr/>
    </dgm:pt>
    <dgm:pt modelId="{A4753E6F-3D78-4E12-BF14-D0CE278C32E4}" type="pres">
      <dgm:prSet presAssocID="{6A24C387-803A-4D73-B80A-35B163070A3E}" presName="LevelTwoTextNode" presStyleLbl="node2" presStyleIdx="1" presStyleCnt="2" custScaleX="305061" custScaleY="147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ACAB7E-CE02-4AEB-AC38-75C7D853741C}" type="pres">
      <dgm:prSet presAssocID="{6A24C387-803A-4D73-B80A-35B163070A3E}" presName="level3hierChild" presStyleCnt="0"/>
      <dgm:spPr/>
    </dgm:pt>
  </dgm:ptLst>
  <dgm:cxnLst>
    <dgm:cxn modelId="{8548DDE7-1F54-41C9-BF3D-6B76938C60AE}" type="presOf" srcId="{C477A32E-D093-444B-A13E-791568C2A313}" destId="{2AC4E4A5-2E2B-437E-B8B2-836DB7AB04CB}" srcOrd="0" destOrd="0" presId="urn:microsoft.com/office/officeart/2008/layout/HorizontalMultiLevelHierarchy"/>
    <dgm:cxn modelId="{CBAEEDCF-DBC0-4F7E-B1A4-61EDF7C5DE88}" srcId="{A286D4DC-84BA-493D-89BE-3FB0F5675727}" destId="{6A24C387-803A-4D73-B80A-35B163070A3E}" srcOrd="1" destOrd="0" parTransId="{0C2B60B0-A217-4151-8F50-780744A9A49C}" sibTransId="{13F6F02E-D714-44FF-88DE-DA5208B65AAC}"/>
    <dgm:cxn modelId="{C195A37A-87D0-4EDE-8216-925A9691514A}" type="presOf" srcId="{A286D4DC-84BA-493D-89BE-3FB0F5675727}" destId="{7BE281C2-202C-4969-9B1B-8921F7DFEE4D}" srcOrd="0" destOrd="0" presId="urn:microsoft.com/office/officeart/2008/layout/HorizontalMultiLevelHierarchy"/>
    <dgm:cxn modelId="{5F79014B-3160-45E9-B54B-AD6588995504}" type="presOf" srcId="{E74CA616-8100-45D2-B591-142F52A57C59}" destId="{8CEF131E-1ED2-4DFB-A23C-64B93C3A2235}" srcOrd="1" destOrd="0" presId="urn:microsoft.com/office/officeart/2008/layout/HorizontalMultiLevelHierarchy"/>
    <dgm:cxn modelId="{7CD4628A-3254-43E0-8AB3-361BC6AB2D84}" type="presOf" srcId="{0C2B60B0-A217-4151-8F50-780744A9A49C}" destId="{A87BDAFD-3BA0-4988-9D2D-D6BEC4E6439B}" srcOrd="1" destOrd="0" presId="urn:microsoft.com/office/officeart/2008/layout/HorizontalMultiLevelHierarchy"/>
    <dgm:cxn modelId="{BBA8CBAF-CCC4-4EB6-B502-3EC4E4132DBD}" srcId="{C477A32E-D093-444B-A13E-791568C2A313}" destId="{A286D4DC-84BA-493D-89BE-3FB0F5675727}" srcOrd="0" destOrd="0" parTransId="{8C7904EC-9090-4A34-ABBE-DCDC6A97CCF9}" sibTransId="{C9147D35-EFA4-4F0D-AA09-48EAA7F5026B}"/>
    <dgm:cxn modelId="{11927D83-AE8E-453A-A418-3ACA56F3D542}" type="presOf" srcId="{6A24C387-803A-4D73-B80A-35B163070A3E}" destId="{A4753E6F-3D78-4E12-BF14-D0CE278C32E4}" srcOrd="0" destOrd="0" presId="urn:microsoft.com/office/officeart/2008/layout/HorizontalMultiLevelHierarchy"/>
    <dgm:cxn modelId="{74151812-9E95-4B6C-B1FF-221ACE2DDF1A}" type="presOf" srcId="{C3193C00-7AEE-4A20-9D9F-814F81856AC2}" destId="{B8AAD356-EF25-44DB-9C8B-73200D095FCA}" srcOrd="0" destOrd="0" presId="urn:microsoft.com/office/officeart/2008/layout/HorizontalMultiLevelHierarchy"/>
    <dgm:cxn modelId="{9B1060F2-5122-405A-AAB7-165429AE4C98}" type="presOf" srcId="{E74CA616-8100-45D2-B591-142F52A57C59}" destId="{ECF9F11D-89A0-43D5-9F3A-9DDC6FAB38C6}" srcOrd="0" destOrd="0" presId="urn:microsoft.com/office/officeart/2008/layout/HorizontalMultiLevelHierarchy"/>
    <dgm:cxn modelId="{AD0AF922-F147-42D5-9FEA-183A71FAC549}" type="presOf" srcId="{0C2B60B0-A217-4151-8F50-780744A9A49C}" destId="{182C5595-7680-4CF0-98E5-136818744D31}" srcOrd="0" destOrd="0" presId="urn:microsoft.com/office/officeart/2008/layout/HorizontalMultiLevelHierarchy"/>
    <dgm:cxn modelId="{CD1E8C4F-00C4-4D99-A733-462DA224BB7A}" srcId="{A286D4DC-84BA-493D-89BE-3FB0F5675727}" destId="{C3193C00-7AEE-4A20-9D9F-814F81856AC2}" srcOrd="0" destOrd="0" parTransId="{E74CA616-8100-45D2-B591-142F52A57C59}" sibTransId="{6EE39FDE-6E69-458F-B183-730E126E8FD5}"/>
    <dgm:cxn modelId="{590BACA8-0881-47D2-868E-43F7CF529BBE}" type="presParOf" srcId="{2AC4E4A5-2E2B-437E-B8B2-836DB7AB04CB}" destId="{50743E10-48DF-4711-9781-0C59295707AA}" srcOrd="0" destOrd="0" presId="urn:microsoft.com/office/officeart/2008/layout/HorizontalMultiLevelHierarchy"/>
    <dgm:cxn modelId="{9CCF0F96-5448-4BEC-A7B5-6DEFF0BA6580}" type="presParOf" srcId="{50743E10-48DF-4711-9781-0C59295707AA}" destId="{7BE281C2-202C-4969-9B1B-8921F7DFEE4D}" srcOrd="0" destOrd="0" presId="urn:microsoft.com/office/officeart/2008/layout/HorizontalMultiLevelHierarchy"/>
    <dgm:cxn modelId="{97D843ED-E0C1-42E0-A334-293C63D79BE0}" type="presParOf" srcId="{50743E10-48DF-4711-9781-0C59295707AA}" destId="{5B7799C9-8614-407A-88F7-0BAD3F14CDFC}" srcOrd="1" destOrd="0" presId="urn:microsoft.com/office/officeart/2008/layout/HorizontalMultiLevelHierarchy"/>
    <dgm:cxn modelId="{41D8231F-5E62-4577-A7D3-98B3E94F8A95}" type="presParOf" srcId="{5B7799C9-8614-407A-88F7-0BAD3F14CDFC}" destId="{ECF9F11D-89A0-43D5-9F3A-9DDC6FAB38C6}" srcOrd="0" destOrd="0" presId="urn:microsoft.com/office/officeart/2008/layout/HorizontalMultiLevelHierarchy"/>
    <dgm:cxn modelId="{06C45990-BB4D-41F2-BA9F-FE0EAE80D5D5}" type="presParOf" srcId="{ECF9F11D-89A0-43D5-9F3A-9DDC6FAB38C6}" destId="{8CEF131E-1ED2-4DFB-A23C-64B93C3A2235}" srcOrd="0" destOrd="0" presId="urn:microsoft.com/office/officeart/2008/layout/HorizontalMultiLevelHierarchy"/>
    <dgm:cxn modelId="{FD5DD9E1-A712-48FE-A731-D63A2DC7C8F8}" type="presParOf" srcId="{5B7799C9-8614-407A-88F7-0BAD3F14CDFC}" destId="{14AA2287-DD69-456C-B100-EAA02C866181}" srcOrd="1" destOrd="0" presId="urn:microsoft.com/office/officeart/2008/layout/HorizontalMultiLevelHierarchy"/>
    <dgm:cxn modelId="{73EFB847-923D-4EC6-929C-FACDB4218CD2}" type="presParOf" srcId="{14AA2287-DD69-456C-B100-EAA02C866181}" destId="{B8AAD356-EF25-44DB-9C8B-73200D095FCA}" srcOrd="0" destOrd="0" presId="urn:microsoft.com/office/officeart/2008/layout/HorizontalMultiLevelHierarchy"/>
    <dgm:cxn modelId="{A4D50BEB-B974-49B5-A2FE-41028D26C182}" type="presParOf" srcId="{14AA2287-DD69-456C-B100-EAA02C866181}" destId="{1F0DE403-5FF2-47BA-AB76-6546387D1769}" srcOrd="1" destOrd="0" presId="urn:microsoft.com/office/officeart/2008/layout/HorizontalMultiLevelHierarchy"/>
    <dgm:cxn modelId="{24DE81D2-9F22-46D4-ABD1-12DC95B89089}" type="presParOf" srcId="{5B7799C9-8614-407A-88F7-0BAD3F14CDFC}" destId="{182C5595-7680-4CF0-98E5-136818744D31}" srcOrd="2" destOrd="0" presId="urn:microsoft.com/office/officeart/2008/layout/HorizontalMultiLevelHierarchy"/>
    <dgm:cxn modelId="{BCCD328E-39B1-431B-9663-83EBFC2BDBA8}" type="presParOf" srcId="{182C5595-7680-4CF0-98E5-136818744D31}" destId="{A87BDAFD-3BA0-4988-9D2D-D6BEC4E6439B}" srcOrd="0" destOrd="0" presId="urn:microsoft.com/office/officeart/2008/layout/HorizontalMultiLevelHierarchy"/>
    <dgm:cxn modelId="{CCBC252B-F81B-45CA-A50D-A29CA56F5C7B}" type="presParOf" srcId="{5B7799C9-8614-407A-88F7-0BAD3F14CDFC}" destId="{B9DD48EB-B504-4E8C-9FE3-8897C68EC2C7}" srcOrd="3" destOrd="0" presId="urn:microsoft.com/office/officeart/2008/layout/HorizontalMultiLevelHierarchy"/>
    <dgm:cxn modelId="{3B3EE38E-9F5D-4426-9196-0BEB4E05817C}" type="presParOf" srcId="{B9DD48EB-B504-4E8C-9FE3-8897C68EC2C7}" destId="{A4753E6F-3D78-4E12-BF14-D0CE278C32E4}" srcOrd="0" destOrd="0" presId="urn:microsoft.com/office/officeart/2008/layout/HorizontalMultiLevelHierarchy"/>
    <dgm:cxn modelId="{7161549C-75CB-4CE2-A689-FD247AF3CC2B}" type="presParOf" srcId="{B9DD48EB-B504-4E8C-9FE3-8897C68EC2C7}" destId="{C9ACAB7E-CE02-4AEB-AC38-75C7D853741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6C78B-1D38-4442-8593-AB04350B0CF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3C847-64B3-44A6-9CA7-1A8A608C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7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cs typeface="NikoshBAN" pitchFamily="2" charset="0"/>
              </a:rPr>
              <a:t>T: Who I am?   </a:t>
            </a:r>
            <a:r>
              <a:rPr lang="en-US" sz="1200" dirty="0" err="1" smtClean="0">
                <a:cs typeface="NikoshBAN" pitchFamily="2" charset="0"/>
              </a:rPr>
              <a:t>Ss</a:t>
            </a:r>
            <a:r>
              <a:rPr lang="en-US" sz="1200" dirty="0" smtClean="0">
                <a:cs typeface="NikoshBAN" pitchFamily="2" charset="0"/>
              </a:rPr>
              <a:t>: You’re a teacher.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3C847-64B3-44A6-9CA7-1A8A608C0D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4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3C847-64B3-44A6-9CA7-1A8A608C0D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9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4465" y="131952"/>
            <a:ext cx="3620005" cy="3810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0" y="227215"/>
            <a:ext cx="3620005" cy="3810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263" y="2771417"/>
            <a:ext cx="3620005" cy="3810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29" y="2737631"/>
            <a:ext cx="3620005" cy="38105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51" l="0" r="9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66456"/>
            <a:ext cx="5334000" cy="56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3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99" y="309725"/>
            <a:ext cx="4876801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NikoshBAN" pitchFamily="2" charset="0"/>
              </a:rPr>
              <a:t>What do you see in the picture?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899" y="5830669"/>
            <a:ext cx="7131958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cs typeface="NikoshBAN" pitchFamily="2" charset="0"/>
              </a:rPr>
              <a:t>The river is very big.</a:t>
            </a:r>
            <a:endParaRPr lang="en-US" sz="3600" dirty="0"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1143000" y="990600"/>
            <a:ext cx="7093856" cy="46553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785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671512"/>
            <a:ext cx="6604000" cy="495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57299" y="5675293"/>
            <a:ext cx="6591301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NikoshBAN" pitchFamily="2" charset="0"/>
              </a:rPr>
              <a:t>In June, July and August, there is a lot of rain in Bangladesh.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7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9" y="166688"/>
            <a:ext cx="4876801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NikoshBAN" pitchFamily="2" charset="0"/>
              </a:rPr>
              <a:t>What do you see in the picture?</a:t>
            </a:r>
            <a:endParaRPr lang="en-US" sz="24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724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Open your book at page 64.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56" y="1600200"/>
            <a:ext cx="3545487" cy="47244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0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9979" y="558225"/>
            <a:ext cx="589142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cs typeface="NikoshBAN" pitchFamily="2" charset="0"/>
              </a:rPr>
              <a:t>Everybody listen and say after me.</a:t>
            </a:r>
            <a:endParaRPr lang="en-US" sz="3200" dirty="0"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9978" y="1689466"/>
            <a:ext cx="581522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Maliha</a:t>
            </a:r>
            <a:r>
              <a:rPr lang="en-US" sz="4800" dirty="0" smtClean="0"/>
              <a:t> is Bangladeshi. 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800600"/>
            <a:ext cx="80772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Dhaka is the capital of Bangladesh.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499979" y="3192959"/>
            <a:ext cx="6043821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She comes from Dhaka.</a:t>
            </a:r>
            <a:endParaRPr lang="en-US" sz="4800" dirty="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76400" y="2362200"/>
            <a:ext cx="4572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00488" y="2366963"/>
            <a:ext cx="4572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99979" y="3871911"/>
            <a:ext cx="405021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38800" y="3886199"/>
            <a:ext cx="442912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00720" y="5443536"/>
            <a:ext cx="342904" cy="14288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5800" y="5457824"/>
            <a:ext cx="3048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10400" y="2366963"/>
            <a:ext cx="2286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2337" y="3886199"/>
            <a:ext cx="2286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2000" y="5429248"/>
            <a:ext cx="2286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7924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Maliha</a:t>
            </a:r>
            <a:r>
              <a:rPr lang="en-US" sz="4000" dirty="0" smtClean="0"/>
              <a:t> lives near the </a:t>
            </a:r>
            <a:r>
              <a:rPr lang="en-US" sz="4000" dirty="0" err="1" smtClean="0"/>
              <a:t>Buriganga</a:t>
            </a:r>
            <a:r>
              <a:rPr lang="en-US" sz="4000" dirty="0" smtClean="0"/>
              <a:t> River.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963650"/>
            <a:ext cx="7696200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 June, July and August, there is a lot rain in Bangladesh.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109580" y="2659559"/>
            <a:ext cx="482462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river is very big.</a:t>
            </a:r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19152" y="1843088"/>
            <a:ext cx="4572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81600" y="1814512"/>
            <a:ext cx="381000" cy="14288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28644" y="3324224"/>
            <a:ext cx="32882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6838" y="4619624"/>
            <a:ext cx="2286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71776" y="4619624"/>
            <a:ext cx="3048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24400" y="4605336"/>
            <a:ext cx="4572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19624" y="5286376"/>
            <a:ext cx="347664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10448" y="1833560"/>
            <a:ext cx="3048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358186" y="1821656"/>
            <a:ext cx="304800" cy="7144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0" y="4619624"/>
            <a:ext cx="2286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48452" y="3302792"/>
            <a:ext cx="190500" cy="14288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19950" y="5272088"/>
            <a:ext cx="190500" cy="14288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9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34590" y="2492100"/>
            <a:ext cx="2652209" cy="1788210"/>
            <a:chOff x="5372104" y="876299"/>
            <a:chExt cx="1341495" cy="1341495"/>
          </a:xfrm>
        </p:grpSpPr>
        <p:sp>
          <p:nvSpPr>
            <p:cNvPr id="3" name="Oval 2"/>
            <p:cNvSpPr/>
            <p:nvPr/>
          </p:nvSpPr>
          <p:spPr>
            <a:xfrm>
              <a:off x="5372104" y="876299"/>
              <a:ext cx="1341495" cy="13414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5568561" y="1072756"/>
              <a:ext cx="948581" cy="948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algn="ctr"/>
              <a:r>
                <a:rPr lang="en-US" sz="2400" dirty="0"/>
                <a:t>Dhaka is the capital of Bangladesh.</a:t>
              </a:r>
            </a:p>
            <a:p>
              <a:pPr algn="ctr"/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19958" y="272965"/>
            <a:ext cx="2210249" cy="1637015"/>
            <a:chOff x="3024952" y="2531"/>
            <a:chExt cx="1341495" cy="1341495"/>
          </a:xfrm>
        </p:grpSpPr>
        <p:sp>
          <p:nvSpPr>
            <p:cNvPr id="9" name="Oval 8"/>
            <p:cNvSpPr/>
            <p:nvPr/>
          </p:nvSpPr>
          <p:spPr>
            <a:xfrm>
              <a:off x="3024952" y="2531"/>
              <a:ext cx="1341495" cy="13414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3213301" y="215951"/>
              <a:ext cx="1051418" cy="1061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algn="ctr"/>
              <a:r>
                <a:rPr lang="en-US" sz="2400" dirty="0"/>
                <a:t>She comes from Dhaka.</a:t>
              </a:r>
            </a:p>
            <a:p>
              <a:pPr algn="ctr"/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15575" y="5033024"/>
            <a:ext cx="2819016" cy="1520176"/>
            <a:chOff x="3024952" y="4066173"/>
            <a:chExt cx="1341495" cy="1341495"/>
          </a:xfrm>
        </p:grpSpPr>
        <p:sp>
          <p:nvSpPr>
            <p:cNvPr id="12" name="Oval 11"/>
            <p:cNvSpPr/>
            <p:nvPr/>
          </p:nvSpPr>
          <p:spPr>
            <a:xfrm>
              <a:off x="3024952" y="4066173"/>
              <a:ext cx="1341495" cy="13414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221409" y="4448620"/>
              <a:ext cx="948581" cy="948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algn="ctr"/>
              <a:r>
                <a:rPr lang="en-US" sz="2400" dirty="0" err="1"/>
                <a:t>Maliha</a:t>
              </a:r>
              <a:r>
                <a:rPr lang="en-US" sz="2400" dirty="0"/>
                <a:t> lives near the </a:t>
              </a:r>
              <a:r>
                <a:rPr lang="en-US" sz="2400" dirty="0" err="1"/>
                <a:t>Buriganga</a:t>
              </a:r>
              <a:r>
                <a:rPr lang="en-US" sz="2400" dirty="0"/>
                <a:t> River.</a:t>
              </a:r>
            </a:p>
            <a:p>
              <a:pPr algn="ctr"/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8066" y="2406615"/>
            <a:ext cx="2767509" cy="2129774"/>
            <a:chOff x="237915" y="1425327"/>
            <a:chExt cx="1478325" cy="1452657"/>
          </a:xfrm>
        </p:grpSpPr>
        <p:sp>
          <p:nvSpPr>
            <p:cNvPr id="15" name="Oval 14"/>
            <p:cNvSpPr/>
            <p:nvPr/>
          </p:nvSpPr>
          <p:spPr>
            <a:xfrm>
              <a:off x="237915" y="1425327"/>
              <a:ext cx="1478325" cy="145265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445847" y="1673093"/>
              <a:ext cx="1062462" cy="9571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r>
                <a:rPr lang="en-US" sz="2400" dirty="0" smtClean="0"/>
                <a:t>He works in a primary school in </a:t>
              </a:r>
              <a:r>
                <a:rPr lang="en-US" sz="2400" dirty="0" err="1" smtClean="0"/>
                <a:t>Narail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0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18964128">
            <a:off x="6362223" y="-296"/>
            <a:ext cx="1122547" cy="2587296"/>
          </a:xfrm>
          <a:prstGeom prst="curvedLeftArrow">
            <a:avLst>
              <a:gd name="adj1" fmla="val 25000"/>
              <a:gd name="adj2" fmla="val 48877"/>
              <a:gd name="adj3" fmla="val 25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2397860">
            <a:off x="6555198" y="4339766"/>
            <a:ext cx="1122547" cy="2587296"/>
          </a:xfrm>
          <a:prstGeom prst="curvedLeftArrow">
            <a:avLst>
              <a:gd name="adj1" fmla="val 25000"/>
              <a:gd name="adj2" fmla="val 48877"/>
              <a:gd name="adj3" fmla="val 25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 rot="7648019">
            <a:off x="1286103" y="4266488"/>
            <a:ext cx="1122547" cy="2587296"/>
          </a:xfrm>
          <a:prstGeom prst="curvedLeftArrow">
            <a:avLst>
              <a:gd name="adj1" fmla="val 25000"/>
              <a:gd name="adj2" fmla="val 48877"/>
              <a:gd name="adj3" fmla="val 25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13983584">
            <a:off x="1741652" y="-111542"/>
            <a:ext cx="1122547" cy="2587296"/>
          </a:xfrm>
          <a:prstGeom prst="curvedLeftArrow">
            <a:avLst>
              <a:gd name="adj1" fmla="val 25000"/>
              <a:gd name="adj2" fmla="val 48877"/>
              <a:gd name="adj3" fmla="val 25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19958" y="2753977"/>
            <a:ext cx="2210249" cy="1637015"/>
            <a:chOff x="3024952" y="2531"/>
            <a:chExt cx="1341495" cy="1341495"/>
          </a:xfrm>
        </p:grpSpPr>
        <p:sp>
          <p:nvSpPr>
            <p:cNvPr id="23" name="Oval 22"/>
            <p:cNvSpPr/>
            <p:nvPr/>
          </p:nvSpPr>
          <p:spPr>
            <a:xfrm>
              <a:off x="3024952" y="2531"/>
              <a:ext cx="1341495" cy="13414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3213301" y="215951"/>
              <a:ext cx="1051418" cy="1061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algn="ctr"/>
              <a:r>
                <a:rPr lang="en-US" sz="2400" dirty="0" err="1"/>
                <a:t>Maliha</a:t>
              </a:r>
              <a:r>
                <a:rPr lang="en-US" sz="2400" dirty="0"/>
                <a:t> is Bangladeshi. </a:t>
              </a:r>
            </a:p>
            <a:p>
              <a:pPr algn="ctr"/>
              <a:endParaRPr lang="en-US" sz="24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4019552" y="990600"/>
            <a:ext cx="1905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95812" y="1357312"/>
            <a:ext cx="1905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43378" y="3471502"/>
            <a:ext cx="247650" cy="51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62726" y="3728678"/>
            <a:ext cx="247650" cy="51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48438" y="2990848"/>
            <a:ext cx="247650" cy="51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57624" y="3823926"/>
            <a:ext cx="247650" cy="51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00488" y="5424126"/>
            <a:ext cx="247650" cy="51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09624" y="3276600"/>
            <a:ext cx="247650" cy="51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62400" y="6167078"/>
            <a:ext cx="247650" cy="51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09664" y="3990614"/>
            <a:ext cx="247650" cy="51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10050" y="6486166"/>
            <a:ext cx="247650" cy="51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72100" y="1357312"/>
            <a:ext cx="1905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95912" y="3829048"/>
            <a:ext cx="1905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15286" y="3728678"/>
            <a:ext cx="247650" cy="51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879446" y="3980728"/>
            <a:ext cx="247650" cy="51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76800" y="6521929"/>
            <a:ext cx="247650" cy="51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30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572869"/>
            <a:ext cx="56769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Student’s </a:t>
            </a:r>
            <a:r>
              <a:rPr lang="en-US" sz="3600" dirty="0"/>
              <a:t>reading </a:t>
            </a:r>
            <a:r>
              <a:rPr lang="en-US" sz="3600" dirty="0" smtClean="0"/>
              <a:t>silently</a:t>
            </a:r>
            <a:endParaRPr lang="en-US" sz="36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371600"/>
            <a:ext cx="7833360" cy="48958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1631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24200" y="2777536"/>
            <a:ext cx="3124200" cy="1809289"/>
            <a:chOff x="3586291" y="1041401"/>
            <a:chExt cx="1976311" cy="1981197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5" name="Oval 4"/>
            <p:cNvSpPr/>
            <p:nvPr/>
          </p:nvSpPr>
          <p:spPr>
            <a:xfrm>
              <a:off x="3586291" y="1041401"/>
              <a:ext cx="1976311" cy="198119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875715" y="1331541"/>
              <a:ext cx="1397463" cy="14009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/>
                <a:t>Bangladeshi</a:t>
              </a:r>
              <a:endParaRPr lang="en-US" sz="32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61749" y="2630537"/>
            <a:ext cx="2096451" cy="1828797"/>
            <a:chOff x="3586291" y="1041401"/>
            <a:chExt cx="1976311" cy="1981197"/>
          </a:xfrm>
        </p:grpSpPr>
        <p:sp>
          <p:nvSpPr>
            <p:cNvPr id="8" name="Oval 7"/>
            <p:cNvSpPr/>
            <p:nvPr/>
          </p:nvSpPr>
          <p:spPr>
            <a:xfrm>
              <a:off x="3586291" y="1041401"/>
              <a:ext cx="1976311" cy="19811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875715" y="1331541"/>
              <a:ext cx="1397463" cy="1400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smtClean="0"/>
                <a:t>Capital</a:t>
              </a:r>
              <a:endParaRPr lang="en-US" sz="36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52799" y="4800600"/>
            <a:ext cx="2661395" cy="1828797"/>
            <a:chOff x="3586291" y="1102639"/>
            <a:chExt cx="1976311" cy="1981197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11" name="Oval 10"/>
            <p:cNvSpPr/>
            <p:nvPr/>
          </p:nvSpPr>
          <p:spPr>
            <a:xfrm>
              <a:off x="3586291" y="1102639"/>
              <a:ext cx="1976311" cy="198119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875715" y="1517822"/>
              <a:ext cx="1397463" cy="14009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 smtClean="0">
                  <a:solidFill>
                    <a:schemeClr val="tx1"/>
                  </a:solidFill>
                </a:rPr>
                <a:t>Buriganga</a:t>
              </a:r>
              <a:endParaRPr lang="en-US" sz="3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5800" y="2896731"/>
            <a:ext cx="2183252" cy="1980069"/>
            <a:chOff x="3586291" y="1041401"/>
            <a:chExt cx="1976311" cy="1981197"/>
          </a:xfrm>
        </p:grpSpPr>
        <p:sp>
          <p:nvSpPr>
            <p:cNvPr id="14" name="Oval 13"/>
            <p:cNvSpPr/>
            <p:nvPr/>
          </p:nvSpPr>
          <p:spPr>
            <a:xfrm>
              <a:off x="3586291" y="1041401"/>
              <a:ext cx="1976311" cy="19811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3875715" y="1331541"/>
              <a:ext cx="1397463" cy="1400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smtClean="0"/>
                <a:t>River</a:t>
              </a:r>
              <a:endParaRPr lang="en-US" sz="40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83846" y="685803"/>
            <a:ext cx="1888699" cy="1981197"/>
            <a:chOff x="3586291" y="1041401"/>
            <a:chExt cx="1976311" cy="1981197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17" name="Oval 16"/>
            <p:cNvSpPr/>
            <p:nvPr/>
          </p:nvSpPr>
          <p:spPr>
            <a:xfrm>
              <a:off x="3586291" y="1041401"/>
              <a:ext cx="1976311" cy="198119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875715" y="1331541"/>
              <a:ext cx="1397463" cy="14009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smtClean="0">
                  <a:solidFill>
                    <a:schemeClr val="tx1"/>
                  </a:solidFill>
                </a:rPr>
                <a:t>Dhaka</a:t>
              </a:r>
              <a:endParaRPr lang="en-US" sz="3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Curved Left Arrow 18"/>
          <p:cNvSpPr/>
          <p:nvPr/>
        </p:nvSpPr>
        <p:spPr>
          <a:xfrm rot="18877495">
            <a:off x="6107493" y="346834"/>
            <a:ext cx="1122547" cy="2587296"/>
          </a:xfrm>
          <a:prstGeom prst="curvedLeftArrow">
            <a:avLst>
              <a:gd name="adj1" fmla="val 25000"/>
              <a:gd name="adj2" fmla="val 48877"/>
              <a:gd name="adj3" fmla="val 25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2500225">
            <a:off x="6351554" y="4481144"/>
            <a:ext cx="1122547" cy="2587296"/>
          </a:xfrm>
          <a:prstGeom prst="curvedLeftArrow">
            <a:avLst>
              <a:gd name="adj1" fmla="val 25000"/>
              <a:gd name="adj2" fmla="val 48877"/>
              <a:gd name="adj3" fmla="val 25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 rot="7689620">
            <a:off x="1644319" y="4580015"/>
            <a:ext cx="1122547" cy="2587296"/>
          </a:xfrm>
          <a:prstGeom prst="curvedLeftArrow">
            <a:avLst>
              <a:gd name="adj1" fmla="val 25000"/>
              <a:gd name="adj2" fmla="val 48877"/>
              <a:gd name="adj3" fmla="val 25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rot="13476288">
            <a:off x="1996968" y="321833"/>
            <a:ext cx="1122547" cy="2587296"/>
          </a:xfrm>
          <a:prstGeom prst="curvedLeftArrow">
            <a:avLst>
              <a:gd name="adj1" fmla="val 25000"/>
              <a:gd name="adj2" fmla="val 48877"/>
              <a:gd name="adj3" fmla="val 25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2255" y="147935"/>
            <a:ext cx="3939536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cs typeface="NikoshBAN" pitchFamily="2" charset="0"/>
              </a:rPr>
              <a:t>Let us find out new words </a:t>
            </a:r>
            <a:endParaRPr lang="en-US" sz="2400" dirty="0">
              <a:cs typeface="NikoshBAN" pitchFamily="2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86825"/>
            <a:ext cx="695607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Find the punctuation and capital letters.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9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13464"/>
            <a:ext cx="39624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Maliha</a:t>
            </a:r>
            <a:r>
              <a:rPr lang="en-US" sz="3200" dirty="0" smtClean="0"/>
              <a:t> is Bangladeshi.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113664"/>
            <a:ext cx="59436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Dhaka is the capital of Bangladesh.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351664"/>
            <a:ext cx="413882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She comes from Dhaka.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894535"/>
            <a:ext cx="56007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Maliha</a:t>
            </a:r>
            <a:r>
              <a:rPr lang="en-US" sz="2800" dirty="0" smtClean="0"/>
              <a:t> lives near the </a:t>
            </a:r>
            <a:r>
              <a:rPr lang="en-US" sz="2800" dirty="0" err="1" smtClean="0"/>
              <a:t>Buriganga</a:t>
            </a:r>
            <a:r>
              <a:rPr lang="en-US" sz="2800" dirty="0" smtClean="0"/>
              <a:t> River.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475864"/>
            <a:ext cx="53340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 June, July and August, there is a lot rain in Bangladesh.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637664"/>
            <a:ext cx="482462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river is very big.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038516" y="1483876"/>
            <a:ext cx="63362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00580" y="1487269"/>
            <a:ext cx="6336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222409"/>
            <a:ext cx="45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.</a:t>
            </a:r>
            <a:endParaRPr lang="en-US" sz="13800" dirty="0"/>
          </a:p>
        </p:txBody>
      </p:sp>
      <p:sp>
        <p:nvSpPr>
          <p:cNvPr id="13" name="Right Arrow 12"/>
          <p:cNvSpPr/>
          <p:nvPr/>
        </p:nvSpPr>
        <p:spPr>
          <a:xfrm>
            <a:off x="4419600" y="1665864"/>
            <a:ext cx="5334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715000" y="1665864"/>
            <a:ext cx="5334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981618" y="1666531"/>
            <a:ext cx="5334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24252" y="2291566"/>
            <a:ext cx="63362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486316" y="2294959"/>
            <a:ext cx="6336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7577136" y="1032033"/>
            <a:ext cx="45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.</a:t>
            </a:r>
            <a:endParaRPr lang="en-US" sz="13800" dirty="0"/>
          </a:p>
        </p:txBody>
      </p:sp>
      <p:sp>
        <p:nvSpPr>
          <p:cNvPr id="19" name="Right Arrow 18"/>
          <p:cNvSpPr/>
          <p:nvPr/>
        </p:nvSpPr>
        <p:spPr>
          <a:xfrm>
            <a:off x="4605336" y="2473554"/>
            <a:ext cx="5334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900736" y="2473554"/>
            <a:ext cx="5334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167354" y="2474221"/>
            <a:ext cx="5334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76104" y="3129766"/>
            <a:ext cx="63362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0" y="3133159"/>
            <a:ext cx="6336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0" y="1879761"/>
            <a:ext cx="45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.</a:t>
            </a:r>
            <a:endParaRPr lang="en-US" sz="13800" dirty="0"/>
          </a:p>
        </p:txBody>
      </p:sp>
      <p:sp>
        <p:nvSpPr>
          <p:cNvPr id="25" name="Right Arrow 24"/>
          <p:cNvSpPr/>
          <p:nvPr/>
        </p:nvSpPr>
        <p:spPr>
          <a:xfrm>
            <a:off x="6386052" y="3311754"/>
            <a:ext cx="2667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337840" y="3311754"/>
            <a:ext cx="2667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8301038" y="3312421"/>
            <a:ext cx="2667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273132" y="3958651"/>
            <a:ext cx="508668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096794" y="3962044"/>
            <a:ext cx="44700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8458200" y="2617945"/>
            <a:ext cx="45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.</a:t>
            </a:r>
            <a:endParaRPr lang="en-US" sz="13800" dirty="0"/>
          </a:p>
        </p:txBody>
      </p:sp>
      <p:sp>
        <p:nvSpPr>
          <p:cNvPr id="31" name="Right Arrow 30"/>
          <p:cNvSpPr/>
          <p:nvPr/>
        </p:nvSpPr>
        <p:spPr>
          <a:xfrm>
            <a:off x="6019800" y="4073130"/>
            <a:ext cx="2667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824664" y="4073130"/>
            <a:ext cx="2667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7581900" y="4073797"/>
            <a:ext cx="2667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825458" y="3962044"/>
            <a:ext cx="44700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5" name="Right Arrow 34"/>
          <p:cNvSpPr/>
          <p:nvPr/>
        </p:nvSpPr>
        <p:spPr>
          <a:xfrm>
            <a:off x="8329614" y="4063275"/>
            <a:ext cx="2667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931590" y="4637664"/>
            <a:ext cx="63362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7" name="Right Arrow 36"/>
          <p:cNvSpPr/>
          <p:nvPr/>
        </p:nvSpPr>
        <p:spPr>
          <a:xfrm>
            <a:off x="5312674" y="4819652"/>
            <a:ext cx="5334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458200" y="4489609"/>
            <a:ext cx="45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.</a:t>
            </a:r>
            <a:endParaRPr lang="en-US" sz="13800" dirty="0"/>
          </a:p>
        </p:txBody>
      </p:sp>
      <p:sp>
        <p:nvSpPr>
          <p:cNvPr id="39" name="TextBox 38"/>
          <p:cNvSpPr txBox="1"/>
          <p:nvPr/>
        </p:nvSpPr>
        <p:spPr>
          <a:xfrm>
            <a:off x="7010400" y="3375185"/>
            <a:ext cx="45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.</a:t>
            </a:r>
            <a:endParaRPr lang="en-US" sz="13800" dirty="0"/>
          </a:p>
        </p:txBody>
      </p:sp>
      <p:sp>
        <p:nvSpPr>
          <p:cNvPr id="40" name="Right Arrow 39"/>
          <p:cNvSpPr/>
          <p:nvPr/>
        </p:nvSpPr>
        <p:spPr>
          <a:xfrm>
            <a:off x="6648036" y="4830631"/>
            <a:ext cx="5334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5758197" y="5913090"/>
            <a:ext cx="2667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6415088" y="5913090"/>
            <a:ext cx="2667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7115176" y="5913757"/>
            <a:ext cx="2667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7862888" y="5917523"/>
            <a:ext cx="266700" cy="28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049629" y="5796049"/>
            <a:ext cx="33642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6710360" y="5772679"/>
            <a:ext cx="34745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7391400" y="5772679"/>
            <a:ext cx="44700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8172777" y="5801254"/>
            <a:ext cx="44700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3048000" y="231638"/>
            <a:ext cx="292699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Group work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3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0" y="304800"/>
            <a:ext cx="45339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Let’s work in group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731520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Read the text again &amp; again and say punctuation and capital letters.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" y="3614678"/>
            <a:ext cx="8305800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Maliha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is Bangladeshi. She comes from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D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haka. Dhaka is the capital of Bangladesh.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Maliha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lives near the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Buriganga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River. The river is very big. In June, July and August, there is lot of rain in Bangladesh.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2" r="12539"/>
          <a:stretch/>
        </p:blipFill>
        <p:spPr>
          <a:xfrm>
            <a:off x="3124200" y="1447800"/>
            <a:ext cx="2743200" cy="20892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978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35" y="2831758"/>
            <a:ext cx="388620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tx1"/>
              </a:solidFill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cs typeface="NikoshBAN" pitchFamily="2" charset="0"/>
              </a:rPr>
              <a:t>Bipresh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NikoshBAN" pitchFamily="2" charset="0"/>
              </a:rPr>
              <a:t>Chanda</a:t>
            </a:r>
            <a:endParaRPr lang="en-US" sz="2400" dirty="0" smtClean="0">
              <a:solidFill>
                <a:schemeClr val="tx1"/>
              </a:solidFill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Assistant Teacher</a:t>
            </a:r>
          </a:p>
          <a:p>
            <a:r>
              <a:rPr lang="en-US" sz="2000" dirty="0" err="1" smtClean="0">
                <a:solidFill>
                  <a:schemeClr val="tx1"/>
                </a:solidFill>
                <a:cs typeface="NikoshBAN" pitchFamily="2" charset="0"/>
              </a:rPr>
              <a:t>Brahmonjulia</a:t>
            </a:r>
            <a:r>
              <a:rPr lang="en-US" sz="2000" dirty="0" smtClean="0">
                <a:solidFill>
                  <a:schemeClr val="tx1"/>
                </a:solidFill>
                <a:cs typeface="NikoshBAN" pitchFamily="2" charset="0"/>
              </a:rPr>
              <a:t> Govt. primary School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.</a:t>
            </a:r>
          </a:p>
          <a:p>
            <a:r>
              <a:rPr lang="en-US" sz="2400" dirty="0" err="1" smtClean="0">
                <a:solidFill>
                  <a:schemeClr val="tx1"/>
                </a:solidFill>
                <a:cs typeface="NikoshBAN" pitchFamily="2" charset="0"/>
              </a:rPr>
              <a:t>Chhatak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cs typeface="NikoshBAN" pitchFamily="2" charset="0"/>
              </a:rPr>
              <a:t>Sunamgonj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.</a:t>
            </a:r>
            <a:endParaRPr lang="en-US" sz="2400" dirty="0">
              <a:solidFill>
                <a:schemeClr val="tx1"/>
              </a:solidFill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4100" y="2795534"/>
            <a:ext cx="270510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Class : Three</a:t>
            </a:r>
            <a:endParaRPr lang="en-US" sz="2400" dirty="0" smtClean="0">
              <a:solidFill>
                <a:schemeClr val="tx1"/>
              </a:solidFill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Subject: English</a:t>
            </a:r>
          </a:p>
          <a:p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Lesson: 1 - 3</a:t>
            </a:r>
          </a:p>
          <a:p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Lesson Unit: 32 </a:t>
            </a:r>
          </a:p>
          <a:p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Time: 45 minutes</a:t>
            </a:r>
            <a:endParaRPr lang="en-US" sz="2400" dirty="0">
              <a:solidFill>
                <a:schemeClr val="tx1"/>
              </a:solidFill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649069"/>
            <a:ext cx="2362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cs typeface="NikoshBAN" pitchFamily="2" charset="0"/>
              </a:rPr>
              <a:t>Introducing</a:t>
            </a:r>
            <a:endParaRPr lang="en-US" sz="3600" dirty="0"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0"/>
          <a:stretch/>
        </p:blipFill>
        <p:spPr>
          <a:xfrm>
            <a:off x="304800" y="4922311"/>
            <a:ext cx="8534400" cy="1783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85305"/>
            <a:ext cx="2826628" cy="5098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83756"/>
            <a:ext cx="1548384" cy="1908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414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9" y="506490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Individual Work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381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play bingo game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429000" y="4591432"/>
            <a:ext cx="2133600" cy="1809368"/>
          </a:xfrm>
          <a:custGeom>
            <a:avLst/>
            <a:gdLst>
              <a:gd name="connsiteX0" fmla="*/ 0 w 2051037"/>
              <a:gd name="connsiteY0" fmla="*/ 1025519 h 2051037"/>
              <a:gd name="connsiteX1" fmla="*/ 1025519 w 2051037"/>
              <a:gd name="connsiteY1" fmla="*/ 0 h 2051037"/>
              <a:gd name="connsiteX2" fmla="*/ 2051038 w 2051037"/>
              <a:gd name="connsiteY2" fmla="*/ 1025519 h 2051037"/>
              <a:gd name="connsiteX3" fmla="*/ 1025519 w 2051037"/>
              <a:gd name="connsiteY3" fmla="*/ 2051038 h 2051037"/>
              <a:gd name="connsiteX4" fmla="*/ 0 w 2051037"/>
              <a:gd name="connsiteY4" fmla="*/ 1025519 h 205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037" h="2051037">
                <a:moveTo>
                  <a:pt x="0" y="1025519"/>
                </a:moveTo>
                <a:cubicBezTo>
                  <a:pt x="0" y="459140"/>
                  <a:pt x="459140" y="0"/>
                  <a:pt x="1025519" y="0"/>
                </a:cubicBezTo>
                <a:cubicBezTo>
                  <a:pt x="1591898" y="0"/>
                  <a:pt x="2051038" y="459140"/>
                  <a:pt x="2051038" y="1025519"/>
                </a:cubicBezTo>
                <a:cubicBezTo>
                  <a:pt x="2051038" y="1591898"/>
                  <a:pt x="1591898" y="2051038"/>
                  <a:pt x="1025519" y="2051038"/>
                </a:cubicBezTo>
                <a:cubicBezTo>
                  <a:pt x="459140" y="2051038"/>
                  <a:pt x="0" y="1591898"/>
                  <a:pt x="0" y="1025519"/>
                </a:cubicBezTo>
                <a:close/>
              </a:path>
            </a:pathLst>
          </a:cu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6087" tIns="346087" rIns="346087" bIns="346087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400" dirty="0">
              <a:solidFill>
                <a:schemeClr val="bg1"/>
              </a:solidFill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971800" y="768100"/>
            <a:ext cx="3124200" cy="1746500"/>
          </a:xfrm>
          <a:custGeom>
            <a:avLst/>
            <a:gdLst>
              <a:gd name="connsiteX0" fmla="*/ 0 w 1998918"/>
              <a:gd name="connsiteY0" fmla="*/ 1033407 h 2066814"/>
              <a:gd name="connsiteX1" fmla="*/ 999459 w 1998918"/>
              <a:gd name="connsiteY1" fmla="*/ 0 h 2066814"/>
              <a:gd name="connsiteX2" fmla="*/ 1998918 w 1998918"/>
              <a:gd name="connsiteY2" fmla="*/ 1033407 h 2066814"/>
              <a:gd name="connsiteX3" fmla="*/ 999459 w 1998918"/>
              <a:gd name="connsiteY3" fmla="*/ 2066814 h 2066814"/>
              <a:gd name="connsiteX4" fmla="*/ 0 w 1998918"/>
              <a:gd name="connsiteY4" fmla="*/ 1033407 h 206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918" h="2066814">
                <a:moveTo>
                  <a:pt x="0" y="1033407"/>
                </a:moveTo>
                <a:cubicBezTo>
                  <a:pt x="0" y="462672"/>
                  <a:pt x="447473" y="0"/>
                  <a:pt x="999459" y="0"/>
                </a:cubicBezTo>
                <a:cubicBezTo>
                  <a:pt x="1551445" y="0"/>
                  <a:pt x="1998918" y="462672"/>
                  <a:pt x="1998918" y="1033407"/>
                </a:cubicBezTo>
                <a:cubicBezTo>
                  <a:pt x="1998918" y="1604142"/>
                  <a:pt x="1551445" y="2066814"/>
                  <a:pt x="999459" y="2066814"/>
                </a:cubicBezTo>
                <a:cubicBezTo>
                  <a:pt x="447473" y="2066814"/>
                  <a:pt x="0" y="1604142"/>
                  <a:pt x="0" y="1033407"/>
                </a:cubicBez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15" tIns="333158" rIns="323215" bIns="333158" numCol="1" spcCol="1270" anchor="ctr" anchorCtr="0">
            <a:no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Bangladesh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91200" y="2667000"/>
            <a:ext cx="2362200" cy="1752600"/>
          </a:xfrm>
          <a:custGeom>
            <a:avLst/>
            <a:gdLst>
              <a:gd name="connsiteX0" fmla="*/ 0 w 2279229"/>
              <a:gd name="connsiteY0" fmla="*/ 991929 h 1983857"/>
              <a:gd name="connsiteX1" fmla="*/ 1139615 w 2279229"/>
              <a:gd name="connsiteY1" fmla="*/ 0 h 1983857"/>
              <a:gd name="connsiteX2" fmla="*/ 2279230 w 2279229"/>
              <a:gd name="connsiteY2" fmla="*/ 991929 h 1983857"/>
              <a:gd name="connsiteX3" fmla="*/ 1139615 w 2279229"/>
              <a:gd name="connsiteY3" fmla="*/ 1983858 h 1983857"/>
              <a:gd name="connsiteX4" fmla="*/ 0 w 2279229"/>
              <a:gd name="connsiteY4" fmla="*/ 991929 h 198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229" h="1983857">
                <a:moveTo>
                  <a:pt x="0" y="991929"/>
                </a:moveTo>
                <a:cubicBezTo>
                  <a:pt x="0" y="444102"/>
                  <a:pt x="510223" y="0"/>
                  <a:pt x="1139615" y="0"/>
                </a:cubicBezTo>
                <a:cubicBezTo>
                  <a:pt x="1769007" y="0"/>
                  <a:pt x="2279230" y="444102"/>
                  <a:pt x="2279230" y="991929"/>
                </a:cubicBezTo>
                <a:cubicBezTo>
                  <a:pt x="2279230" y="1539756"/>
                  <a:pt x="1769007" y="1983858"/>
                  <a:pt x="1139615" y="1983858"/>
                </a:cubicBezTo>
                <a:cubicBezTo>
                  <a:pt x="510223" y="1983858"/>
                  <a:pt x="0" y="1539756"/>
                  <a:pt x="0" y="991929"/>
                </a:cubicBez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345" tIns="326089" rIns="369345" bIns="326089" numCol="1" spcCol="1270" anchor="ctr" anchorCtr="0">
            <a:noAutofit/>
          </a:bodyPr>
          <a:lstStyle/>
          <a:p>
            <a:pPr algn="ctr"/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352800" y="2743200"/>
            <a:ext cx="2286000" cy="1676400"/>
          </a:xfrm>
          <a:custGeom>
            <a:avLst/>
            <a:gdLst>
              <a:gd name="connsiteX0" fmla="*/ 0 w 2209798"/>
              <a:gd name="connsiteY0" fmla="*/ 872914 h 1745828"/>
              <a:gd name="connsiteX1" fmla="*/ 1104899 w 2209798"/>
              <a:gd name="connsiteY1" fmla="*/ 0 h 1745828"/>
              <a:gd name="connsiteX2" fmla="*/ 2209798 w 2209798"/>
              <a:gd name="connsiteY2" fmla="*/ 872914 h 1745828"/>
              <a:gd name="connsiteX3" fmla="*/ 1104899 w 2209798"/>
              <a:gd name="connsiteY3" fmla="*/ 1745828 h 1745828"/>
              <a:gd name="connsiteX4" fmla="*/ 0 w 2209798"/>
              <a:gd name="connsiteY4" fmla="*/ 872914 h 174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798" h="1745828">
                <a:moveTo>
                  <a:pt x="0" y="872914"/>
                </a:moveTo>
                <a:cubicBezTo>
                  <a:pt x="0" y="390817"/>
                  <a:pt x="494680" y="0"/>
                  <a:pt x="1104899" y="0"/>
                </a:cubicBezTo>
                <a:cubicBezTo>
                  <a:pt x="1715118" y="0"/>
                  <a:pt x="2209798" y="390817"/>
                  <a:pt x="2209798" y="872914"/>
                </a:cubicBezTo>
                <a:cubicBezTo>
                  <a:pt x="2209798" y="1355011"/>
                  <a:pt x="1715118" y="1745828"/>
                  <a:pt x="1104899" y="1745828"/>
                </a:cubicBezTo>
                <a:cubicBezTo>
                  <a:pt x="494680" y="1745828"/>
                  <a:pt x="0" y="1355011"/>
                  <a:pt x="0" y="872914"/>
                </a:cubicBezTo>
                <a:close/>
              </a:path>
            </a:pathLst>
          </a:cu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337" tIns="301391" rIns="369337" bIns="301391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 smtClean="0"/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62000" y="2743198"/>
            <a:ext cx="2514600" cy="1905001"/>
          </a:xfrm>
          <a:custGeom>
            <a:avLst/>
            <a:gdLst>
              <a:gd name="connsiteX0" fmla="*/ 0 w 2162275"/>
              <a:gd name="connsiteY0" fmla="*/ 991929 h 1983857"/>
              <a:gd name="connsiteX1" fmla="*/ 1081138 w 2162275"/>
              <a:gd name="connsiteY1" fmla="*/ 0 h 1983857"/>
              <a:gd name="connsiteX2" fmla="*/ 2162276 w 2162275"/>
              <a:gd name="connsiteY2" fmla="*/ 991929 h 1983857"/>
              <a:gd name="connsiteX3" fmla="*/ 1081138 w 2162275"/>
              <a:gd name="connsiteY3" fmla="*/ 1983858 h 1983857"/>
              <a:gd name="connsiteX4" fmla="*/ 0 w 2162275"/>
              <a:gd name="connsiteY4" fmla="*/ 991929 h 198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275" h="1983857">
                <a:moveTo>
                  <a:pt x="0" y="991929"/>
                </a:moveTo>
                <a:cubicBezTo>
                  <a:pt x="0" y="444102"/>
                  <a:pt x="484042" y="0"/>
                  <a:pt x="1081138" y="0"/>
                </a:cubicBezTo>
                <a:cubicBezTo>
                  <a:pt x="1678234" y="0"/>
                  <a:pt x="2162276" y="444102"/>
                  <a:pt x="2162276" y="991929"/>
                </a:cubicBezTo>
                <a:cubicBezTo>
                  <a:pt x="2162276" y="1539756"/>
                  <a:pt x="1678234" y="1983858"/>
                  <a:pt x="1081138" y="1983858"/>
                </a:cubicBezTo>
                <a:cubicBezTo>
                  <a:pt x="484042" y="1983858"/>
                  <a:pt x="0" y="1539756"/>
                  <a:pt x="0" y="991929"/>
                </a:cubicBez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7458" tIns="341329" rIns="367458" bIns="341329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4" y="2971800"/>
            <a:ext cx="1549400" cy="1162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r="2500"/>
          <a:stretch/>
        </p:blipFill>
        <p:spPr>
          <a:xfrm>
            <a:off x="3744925" y="5003234"/>
            <a:ext cx="1501750" cy="985764"/>
          </a:xfrm>
          <a:prstGeom prst="rect">
            <a:avLst/>
          </a:prstGeom>
        </p:spPr>
      </p:pic>
      <p:pic>
        <p:nvPicPr>
          <p:cNvPr id="14" name="Picture 3" descr="E:\Mobile Camera\.thumbnails\135699859148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9" b="100000" l="9877" r="89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3" r="26543"/>
          <a:stretch/>
        </p:blipFill>
        <p:spPr bwMode="auto">
          <a:xfrm>
            <a:off x="4174552" y="2819400"/>
            <a:ext cx="702248" cy="14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24200"/>
            <a:ext cx="1752600" cy="11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381000"/>
            <a:ext cx="3429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Checking learning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45720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1.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r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ahin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is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bangladeshi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14600"/>
            <a:ext cx="5562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2.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h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e comes from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chittagong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607" y="3276600"/>
            <a:ext cx="762779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3. Chittagong is a big city in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bangladesh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606" y="1066800"/>
            <a:ext cx="435119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Correct the sentences.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606" y="4114800"/>
            <a:ext cx="7627794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4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.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n august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september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and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october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a lot of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   rain in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chittagong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2" y="5334000"/>
            <a:ext cx="59197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5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. the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jamuna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river is very big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4465" y="131952"/>
            <a:ext cx="3620005" cy="3810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0" y="227215"/>
            <a:ext cx="3620005" cy="3810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263" y="2771417"/>
            <a:ext cx="3620005" cy="3810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29" y="2737631"/>
            <a:ext cx="3620005" cy="3810532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0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54" y="1343776"/>
            <a:ext cx="7008446" cy="391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649069"/>
            <a:ext cx="3810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cs typeface="NikoshBAN" pitchFamily="2" charset="0"/>
              </a:rPr>
              <a:t>Let’s enjoy a video</a:t>
            </a:r>
            <a:endParaRPr lang="en-US" sz="3600" dirty="0"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10574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6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19474864"/>
              </p:ext>
            </p:extLst>
          </p:nvPr>
        </p:nvGraphicFramePr>
        <p:xfrm>
          <a:off x="533400" y="990600"/>
          <a:ext cx="8001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94202866"/>
              </p:ext>
            </p:extLst>
          </p:nvPr>
        </p:nvGraphicFramePr>
        <p:xfrm>
          <a:off x="533400" y="609600"/>
          <a:ext cx="8153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875" y="772180"/>
            <a:ext cx="3927325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Good morning, students.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845074" y="2067580"/>
            <a:ext cx="369872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Good morning, teacher. 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2743200" y="5753100"/>
            <a:ext cx="1015008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ight Arrow 5"/>
          <p:cNvSpPr/>
          <p:nvPr/>
        </p:nvSpPr>
        <p:spPr>
          <a:xfrm>
            <a:off x="2762134" y="2135122"/>
            <a:ext cx="1015008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3810000" y="3277284"/>
            <a:ext cx="3200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How are you today?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42858" y="4505980"/>
            <a:ext cx="2557942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Fine. and you?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>
            <a:off x="2784765" y="3390900"/>
            <a:ext cx="1015008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ight Arrow 10"/>
          <p:cNvSpPr/>
          <p:nvPr/>
        </p:nvSpPr>
        <p:spPr>
          <a:xfrm>
            <a:off x="2794992" y="4610100"/>
            <a:ext cx="1015008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TextBox 13"/>
          <p:cNvSpPr txBox="1"/>
          <p:nvPr/>
        </p:nvSpPr>
        <p:spPr>
          <a:xfrm>
            <a:off x="3810000" y="5725180"/>
            <a:ext cx="2557942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Fine, thank you.</a:t>
            </a:r>
            <a:endParaRPr lang="en-US" sz="2800" dirty="0"/>
          </a:p>
        </p:txBody>
      </p:sp>
      <p:sp>
        <p:nvSpPr>
          <p:cNvPr id="15" name="Right Arrow 14"/>
          <p:cNvSpPr/>
          <p:nvPr/>
        </p:nvSpPr>
        <p:spPr>
          <a:xfrm>
            <a:off x="2704844" y="876300"/>
            <a:ext cx="1015008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24609" r="49689" b="17739"/>
          <a:stretch/>
        </p:blipFill>
        <p:spPr>
          <a:xfrm>
            <a:off x="1616916" y="1973197"/>
            <a:ext cx="1050084" cy="742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24609" r="49689" b="17739"/>
          <a:stretch/>
        </p:blipFill>
        <p:spPr>
          <a:xfrm>
            <a:off x="1616916" y="4505980"/>
            <a:ext cx="1050084" cy="742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03" y="647327"/>
            <a:ext cx="909696" cy="11210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3085233"/>
            <a:ext cx="929053" cy="11448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31" y="5325258"/>
            <a:ext cx="929053" cy="11448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684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599" y="304800"/>
            <a:ext cx="4343401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NikoshBAN" pitchFamily="2" charset="0"/>
              </a:rPr>
              <a:t>What do you see in the picture?</a:t>
            </a:r>
            <a:endParaRPr lang="en-US" sz="2400" dirty="0"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 descr="E:\Mobile Camera\.thumbnails\13569985914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9" b="100000" l="9877" r="89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3" r="26543"/>
          <a:stretch/>
        </p:blipFill>
        <p:spPr bwMode="auto">
          <a:xfrm>
            <a:off x="3562350" y="823054"/>
            <a:ext cx="1543050" cy="40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57374" y="4953000"/>
            <a:ext cx="482917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cs typeface="NikoshBAN" pitchFamily="2" charset="0"/>
              </a:rPr>
              <a:t>Maliha</a:t>
            </a:r>
            <a:r>
              <a:rPr lang="en-US" sz="3600" dirty="0" smtClean="0">
                <a:cs typeface="NikoshBAN" pitchFamily="2" charset="0"/>
              </a:rPr>
              <a:t> is Bangladeshi.</a:t>
            </a:r>
            <a:endParaRPr lang="en-US" sz="3600" dirty="0"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6424" y="5754469"/>
            <a:ext cx="482917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cs typeface="NikoshBAN" pitchFamily="2" charset="0"/>
              </a:rPr>
              <a:t>She comes from Dhaka.</a:t>
            </a:r>
            <a:endParaRPr lang="en-US" sz="36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99" y="309725"/>
            <a:ext cx="4876801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NikoshBAN" pitchFamily="2" charset="0"/>
              </a:rPr>
              <a:t>What do you see in the picture?</a:t>
            </a:r>
            <a:endParaRPr lang="en-US" sz="2800" dirty="0"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715000"/>
            <a:ext cx="71628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cs typeface="NikoshBAN" pitchFamily="2" charset="0"/>
              </a:rPr>
              <a:t>Dhaka is the capital of Bangladesh.</a:t>
            </a:r>
            <a:endParaRPr lang="en-US" sz="3600" dirty="0"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0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781800" cy="45098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470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599" y="5844957"/>
            <a:ext cx="7162801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cs typeface="NikoshBAN" pitchFamily="2" charset="0"/>
              </a:rPr>
              <a:t>Maliha</a:t>
            </a:r>
            <a:r>
              <a:rPr lang="en-US" sz="3600" dirty="0" smtClean="0">
                <a:cs typeface="NikoshBAN" pitchFamily="2" charset="0"/>
              </a:rPr>
              <a:t> lives near the </a:t>
            </a:r>
            <a:r>
              <a:rPr lang="en-US" sz="3600" dirty="0" err="1" smtClean="0">
                <a:cs typeface="NikoshBAN" pitchFamily="2" charset="0"/>
              </a:rPr>
              <a:t>Buriganga</a:t>
            </a:r>
            <a:r>
              <a:rPr lang="en-US" sz="3600" dirty="0" smtClean="0">
                <a:cs typeface="NikoshBAN" pitchFamily="2" charset="0"/>
              </a:rPr>
              <a:t> River.</a:t>
            </a:r>
            <a:endParaRPr lang="en-US" sz="3600" dirty="0"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5715001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Look at the picture and think about it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r="2500"/>
          <a:stretch/>
        </p:blipFill>
        <p:spPr>
          <a:xfrm>
            <a:off x="930529" y="923815"/>
            <a:ext cx="7299071" cy="47911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3" descr="E:\Mobile Camera\.thumbnails\13569985914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9" b="100000" l="9877" r="89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3" r="26543"/>
          <a:stretch/>
        </p:blipFill>
        <p:spPr bwMode="auto">
          <a:xfrm>
            <a:off x="6781800" y="2379979"/>
            <a:ext cx="1299813" cy="33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6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488</Words>
  <Application>Microsoft Office PowerPoint</Application>
  <PresentationFormat>On-screen Show (4:3)</PresentationFormat>
  <Paragraphs>104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158</cp:revision>
  <dcterms:created xsi:type="dcterms:W3CDTF">2006-08-16T00:00:00Z</dcterms:created>
  <dcterms:modified xsi:type="dcterms:W3CDTF">2020-02-08T08:45:00Z</dcterms:modified>
</cp:coreProperties>
</file>