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9" r:id="rId4"/>
    <p:sldId id="258" r:id="rId5"/>
    <p:sldId id="274" r:id="rId6"/>
    <p:sldId id="260" r:id="rId7"/>
    <p:sldId id="265" r:id="rId8"/>
    <p:sldId id="273" r:id="rId9"/>
    <p:sldId id="261" r:id="rId10"/>
    <p:sldId id="262" r:id="rId11"/>
    <p:sldId id="263" r:id="rId12"/>
    <p:sldId id="264" r:id="rId13"/>
    <p:sldId id="275" r:id="rId14"/>
    <p:sldId id="267" r:id="rId15"/>
    <p:sldId id="276" r:id="rId16"/>
    <p:sldId id="266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72F6BB-D2C5-4A83-9D6F-D37566767608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E8ED13-D268-4CD4-8227-50E195849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904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200" dirty="0" err="1">
                <a:latin typeface="ParashMJ" pitchFamily="2" charset="0"/>
                <a:cs typeface="Siyam Rupali" pitchFamily="2" charset="0"/>
              </a:rPr>
              <a:t>শিক্ষক</a:t>
            </a:r>
            <a:r>
              <a:rPr lang="en-US" sz="1200" dirty="0">
                <a:latin typeface="ParashMJ" pitchFamily="2" charset="0"/>
                <a:cs typeface="Siyam Rupali" pitchFamily="2" charset="0"/>
              </a:rPr>
              <a:t> </a:t>
            </a:r>
            <a:r>
              <a:rPr lang="en-US" sz="1200" dirty="0" err="1">
                <a:latin typeface="ParashMJ" pitchFamily="2" charset="0"/>
                <a:cs typeface="Siyam Rupali" pitchFamily="2" charset="0"/>
              </a:rPr>
              <a:t>শিক্ষার্থীকে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 </a:t>
            </a:r>
            <a:r>
              <a:rPr lang="en-US" sz="1200" baseline="0" dirty="0" err="1">
                <a:latin typeface="ParashMJ" pitchFamily="2" charset="0"/>
                <a:cs typeface="Siyam Rupali" pitchFamily="2" charset="0"/>
              </a:rPr>
              <a:t>এক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 </a:t>
            </a:r>
            <a:r>
              <a:rPr lang="en-US" sz="1200" baseline="0" dirty="0" err="1">
                <a:latin typeface="ParashMJ" pitchFamily="2" charset="0"/>
                <a:cs typeface="Siyam Rupali" pitchFamily="2" charset="0"/>
              </a:rPr>
              <a:t>একটি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 </a:t>
            </a:r>
            <a:r>
              <a:rPr lang="en-US" sz="1200" baseline="0" dirty="0" err="1">
                <a:latin typeface="ParashMJ" pitchFamily="2" charset="0"/>
                <a:cs typeface="Siyam Rupali" pitchFamily="2" charset="0"/>
              </a:rPr>
              <a:t>ছবি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 </a:t>
            </a:r>
            <a:r>
              <a:rPr lang="en-US" sz="1200" baseline="0" dirty="0" err="1">
                <a:latin typeface="ParashMJ" pitchFamily="2" charset="0"/>
                <a:cs typeface="Siyam Rupali" pitchFamily="2" charset="0"/>
              </a:rPr>
              <a:t>দেখিয়ে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 </a:t>
            </a:r>
            <a:r>
              <a:rPr lang="en-US" sz="1200" baseline="0" dirty="0" err="1">
                <a:latin typeface="ParashMJ" pitchFamily="2" charset="0"/>
                <a:cs typeface="Siyam Rupali" pitchFamily="2" charset="0"/>
              </a:rPr>
              <a:t>প্রশ্ন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 </a:t>
            </a:r>
            <a:r>
              <a:rPr lang="en-US" sz="1200" baseline="0" dirty="0" err="1">
                <a:latin typeface="ParashMJ" pitchFamily="2" charset="0"/>
                <a:cs typeface="Siyam Rupali" pitchFamily="2" charset="0"/>
              </a:rPr>
              <a:t>করবেন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। এ </a:t>
            </a:r>
            <a:r>
              <a:rPr lang="en-US" sz="1200" baseline="0" dirty="0" err="1">
                <a:latin typeface="ParashMJ" pitchFamily="2" charset="0"/>
                <a:cs typeface="Siyam Rupali" pitchFamily="2" charset="0"/>
              </a:rPr>
              <a:t>ছবিটি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 </a:t>
            </a:r>
            <a:r>
              <a:rPr lang="en-US" sz="1200" baseline="0" dirty="0" err="1">
                <a:latin typeface="ParashMJ" pitchFamily="2" charset="0"/>
                <a:cs typeface="Siyam Rupali" pitchFamily="2" charset="0"/>
              </a:rPr>
              <a:t>কিসের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? </a:t>
            </a:r>
            <a:r>
              <a:rPr lang="en-US" sz="1200" baseline="0" dirty="0" err="1">
                <a:latin typeface="ParashMJ" pitchFamily="2" charset="0"/>
                <a:cs typeface="Siyam Rupali" pitchFamily="2" charset="0"/>
              </a:rPr>
              <a:t>একে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 </a:t>
            </a:r>
            <a:r>
              <a:rPr lang="en-US" sz="1200" baseline="0" dirty="0" err="1">
                <a:latin typeface="ParashMJ" pitchFamily="2" charset="0"/>
                <a:cs typeface="Siyam Rupali" pitchFamily="2" charset="0"/>
              </a:rPr>
              <a:t>একে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 </a:t>
            </a:r>
            <a:r>
              <a:rPr lang="en-US" sz="1200" baseline="0" dirty="0" err="1">
                <a:latin typeface="ParashMJ" pitchFamily="2" charset="0"/>
                <a:cs typeface="Siyam Rupali" pitchFamily="2" charset="0"/>
              </a:rPr>
              <a:t>সকল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 </a:t>
            </a:r>
            <a:r>
              <a:rPr lang="en-US" sz="1200" baseline="0" dirty="0" err="1">
                <a:latin typeface="ParashMJ" pitchFamily="2" charset="0"/>
                <a:cs typeface="Siyam Rupali" pitchFamily="2" charset="0"/>
              </a:rPr>
              <a:t>ছবি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 </a:t>
            </a:r>
            <a:r>
              <a:rPr lang="en-US" sz="1200" baseline="0" dirty="0" err="1">
                <a:latin typeface="ParashMJ" pitchFamily="2" charset="0"/>
                <a:cs typeface="Siyam Rupali" pitchFamily="2" charset="0"/>
              </a:rPr>
              <a:t>দেখিয়ে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 </a:t>
            </a:r>
            <a:r>
              <a:rPr lang="en-US" sz="1200" baseline="0" dirty="0" err="1">
                <a:latin typeface="ParashMJ" pitchFamily="2" charset="0"/>
                <a:cs typeface="Siyam Rupali" pitchFamily="2" charset="0"/>
              </a:rPr>
              <a:t>প্রশ্ন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 </a:t>
            </a:r>
            <a:r>
              <a:rPr lang="en-US" sz="1200" baseline="0" dirty="0" err="1">
                <a:latin typeface="ParashMJ" pitchFamily="2" charset="0"/>
                <a:cs typeface="Siyam Rupali" pitchFamily="2" charset="0"/>
              </a:rPr>
              <a:t>করবেন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 </a:t>
            </a:r>
            <a:r>
              <a:rPr lang="en-US" sz="1200" baseline="0" dirty="0" err="1">
                <a:latin typeface="ParashMJ" pitchFamily="2" charset="0"/>
                <a:cs typeface="Siyam Rupali" pitchFamily="2" charset="0"/>
              </a:rPr>
              <a:t>এবং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 </a:t>
            </a:r>
            <a:r>
              <a:rPr lang="en-US" sz="1200" baseline="0" dirty="0" err="1">
                <a:latin typeface="ParashMJ" pitchFamily="2" charset="0"/>
                <a:cs typeface="Siyam Rupali" pitchFamily="2" charset="0"/>
              </a:rPr>
              <a:t>শিক্ষার্থীদের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 </a:t>
            </a:r>
            <a:r>
              <a:rPr lang="en-US" sz="1200" baseline="0" dirty="0" err="1">
                <a:latin typeface="ParashMJ" pitchFamily="2" charset="0"/>
                <a:cs typeface="Siyam Rupali" pitchFamily="2" charset="0"/>
              </a:rPr>
              <a:t>নিকট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 </a:t>
            </a:r>
            <a:r>
              <a:rPr lang="en-US" sz="1200" baseline="0" dirty="0" err="1">
                <a:latin typeface="ParashMJ" pitchFamily="2" charset="0"/>
                <a:cs typeface="Siyam Rupali" pitchFamily="2" charset="0"/>
              </a:rPr>
              <a:t>থেকে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 </a:t>
            </a:r>
            <a:r>
              <a:rPr lang="en-US" sz="1200" baseline="0" dirty="0" err="1">
                <a:latin typeface="ParashMJ" pitchFamily="2" charset="0"/>
                <a:cs typeface="Siyam Rupali" pitchFamily="2" charset="0"/>
              </a:rPr>
              <a:t>জবাব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 </a:t>
            </a:r>
            <a:r>
              <a:rPr lang="en-US" sz="1200" baseline="0" dirty="0" err="1">
                <a:latin typeface="ParashMJ" pitchFamily="2" charset="0"/>
                <a:cs typeface="Siyam Rupali" pitchFamily="2" charset="0"/>
              </a:rPr>
              <a:t>নেয়ার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 </a:t>
            </a:r>
            <a:r>
              <a:rPr lang="en-US" sz="1200" baseline="0" dirty="0" err="1">
                <a:latin typeface="ParashMJ" pitchFamily="2" charset="0"/>
                <a:cs typeface="Siyam Rupali" pitchFamily="2" charset="0"/>
              </a:rPr>
              <a:t>চেষ্টা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 </a:t>
            </a:r>
            <a:r>
              <a:rPr lang="en-US" sz="1200" baseline="0" dirty="0" err="1">
                <a:latin typeface="ParashMJ" pitchFamily="2" charset="0"/>
                <a:cs typeface="Siyam Rupali" pitchFamily="2" charset="0"/>
              </a:rPr>
              <a:t>করবেন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। </a:t>
            </a:r>
            <a:r>
              <a:rPr lang="en-US" sz="1200" baseline="0" dirty="0" err="1">
                <a:latin typeface="ParashMJ" pitchFamily="2" charset="0"/>
                <a:cs typeface="Siyam Rupali" pitchFamily="2" charset="0"/>
              </a:rPr>
              <a:t>জবাবসমূহ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 </a:t>
            </a:r>
            <a:r>
              <a:rPr lang="en-US" sz="1200" baseline="0" dirty="0" err="1">
                <a:latin typeface="ParashMJ" pitchFamily="2" charset="0"/>
                <a:cs typeface="Siyam Rupali" pitchFamily="2" charset="0"/>
              </a:rPr>
              <a:t>হবে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 </a:t>
            </a:r>
            <a:r>
              <a:rPr lang="bn-BD" sz="1200" dirty="0">
                <a:latin typeface="ParashMJ" pitchFamily="2" charset="0"/>
                <a:cs typeface="Siyam Rupali" pitchFamily="2" charset="0"/>
              </a:rPr>
              <a:t>সার্ভার</a:t>
            </a:r>
            <a:r>
              <a:rPr lang="en-US" sz="1200" dirty="0">
                <a:latin typeface="ParashMJ" pitchFamily="2" charset="0"/>
                <a:cs typeface="Siyam Rupali" pitchFamily="2" charset="0"/>
              </a:rPr>
              <a:t> ,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 </a:t>
            </a:r>
            <a:r>
              <a:rPr lang="bn-BD" sz="1200" dirty="0">
                <a:latin typeface="ParashMJ" pitchFamily="2" charset="0"/>
                <a:cs typeface="Siyam Rupali" pitchFamily="2" charset="0"/>
              </a:rPr>
              <a:t>ক্লায়েন্ট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, </a:t>
            </a:r>
            <a:r>
              <a:rPr lang="bn-BD" sz="1200" dirty="0">
                <a:latin typeface="ParashMJ" pitchFamily="2" charset="0"/>
                <a:cs typeface="Siyam Rupali" pitchFamily="2" charset="0"/>
              </a:rPr>
              <a:t>মিডিয়া</a:t>
            </a:r>
            <a:r>
              <a:rPr lang="en-US" sz="1200" dirty="0">
                <a:latin typeface="ParashMJ" pitchFamily="2" charset="0"/>
                <a:cs typeface="Siyam Rupali" pitchFamily="2" charset="0"/>
              </a:rPr>
              <a:t>,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 </a:t>
            </a:r>
            <a:r>
              <a:rPr lang="bn-BD" sz="1200" dirty="0">
                <a:latin typeface="ParashMJ" pitchFamily="2" charset="0"/>
                <a:cs typeface="Siyam Rupali" pitchFamily="2" charset="0"/>
              </a:rPr>
              <a:t>নেটওয়ার্ক এডাপ্টার</a:t>
            </a:r>
            <a:r>
              <a:rPr lang="en-US" sz="1200" dirty="0">
                <a:latin typeface="ParashMJ" pitchFamily="2" charset="0"/>
                <a:cs typeface="Siyam Rupali" pitchFamily="2" charset="0"/>
              </a:rPr>
              <a:t>,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 </a:t>
            </a:r>
            <a:r>
              <a:rPr lang="bn-BD" sz="1200" dirty="0">
                <a:latin typeface="ParashMJ" pitchFamily="2" charset="0"/>
                <a:cs typeface="Siyam Rupali" pitchFamily="2" charset="0"/>
              </a:rPr>
              <a:t>রিসোর্স</a:t>
            </a:r>
            <a:r>
              <a:rPr lang="en-US" sz="1200" dirty="0">
                <a:latin typeface="ParashMJ" pitchFamily="2" charset="0"/>
                <a:cs typeface="Siyam Rupali" pitchFamily="2" charset="0"/>
              </a:rPr>
              <a:t>,</a:t>
            </a:r>
            <a:r>
              <a:rPr lang="en-US" sz="1200" baseline="0" dirty="0">
                <a:latin typeface="ParashMJ" pitchFamily="2" charset="0"/>
                <a:cs typeface="Siyam Rupali" pitchFamily="2" charset="0"/>
              </a:rPr>
              <a:t> </a:t>
            </a:r>
            <a:r>
              <a:rPr lang="bn-BD" sz="1200" dirty="0">
                <a:latin typeface="ParashMJ" pitchFamily="2" charset="0"/>
                <a:cs typeface="Siyam Rupali" pitchFamily="2" charset="0"/>
              </a:rPr>
              <a:t>ইউজার</a:t>
            </a:r>
            <a:r>
              <a:rPr lang="en-US" sz="1200" dirty="0">
                <a:latin typeface="ParashMJ" pitchFamily="2" charset="0"/>
                <a:cs typeface="Siyam Rupali" pitchFamily="2" charset="0"/>
              </a:rPr>
              <a:t>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04585-0A00-47D8-BD44-CFD23EEBFDCA}" type="slidenum">
              <a:rPr lang="en-US" smtClean="0"/>
              <a:t>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F47084E-C12B-4405-8CE3-A7E8931E9E9D}" type="datetime1">
              <a:rPr lang="en-US" smtClean="0"/>
              <a:t>2/19/2020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41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CF17B-DE88-4175-AD9B-293D973A16CF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6FABCD9-C9AD-4AE6-B22D-C6E68C804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012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CF17B-DE88-4175-AD9B-293D973A16CF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BCD9-C9AD-4AE6-B22D-C6E68C804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83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CF17B-DE88-4175-AD9B-293D973A16CF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6FABCD9-C9AD-4AE6-B22D-C6E68C804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10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CF17B-DE88-4175-AD9B-293D973A16CF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6FABCD9-C9AD-4AE6-B22D-C6E68C804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09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CF17B-DE88-4175-AD9B-293D973A16CF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6FABCD9-C9AD-4AE6-B22D-C6E68C804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500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CF17B-DE88-4175-AD9B-293D973A16CF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BCD9-C9AD-4AE6-B22D-C6E68C804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660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CF17B-DE88-4175-AD9B-293D973A16CF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BCD9-C9AD-4AE6-B22D-C6E68C804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708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CF17B-DE88-4175-AD9B-293D973A16CF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BCD9-C9AD-4AE6-B22D-C6E68C804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821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CF17B-DE88-4175-AD9B-293D973A16CF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6FABCD9-C9AD-4AE6-B22D-C6E68C804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469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CF17B-DE88-4175-AD9B-293D973A16CF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6FABCD9-C9AD-4AE6-B22D-C6E68C804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616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CF17B-DE88-4175-AD9B-293D973A16CF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6FABCD9-C9AD-4AE6-B22D-C6E68C804B9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0346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CF17B-DE88-4175-AD9B-293D973A16CF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6FABCD9-C9AD-4AE6-B22D-C6E68C804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050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CF17B-DE88-4175-AD9B-293D973A16CF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6FABCD9-C9AD-4AE6-B22D-C6E68C804B9D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075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CF17B-DE88-4175-AD9B-293D973A16CF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6FABCD9-C9AD-4AE6-B22D-C6E68C804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0022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CF17B-DE88-4175-AD9B-293D973A16CF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BCD9-C9AD-4AE6-B22D-C6E68C804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1279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CF17B-DE88-4175-AD9B-293D973A16CF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ABCD9-C9AD-4AE6-B22D-C6E68C804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706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CF17B-DE88-4175-AD9B-293D973A16CF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6FABCD9-C9AD-4AE6-B22D-C6E68C804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28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9DF54847-8107-4D39-B5B6-ED7DEF43A12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4497" y="128789"/>
            <a:ext cx="12067503" cy="6729211"/>
          </a:xfrm>
          <a:prstGeom prst="rect">
            <a:avLst/>
          </a:prstGeom>
          <a:ln w="76200">
            <a:solidFill>
              <a:srgbClr val="92D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A803CDBB-DD5F-4B94-8702-4CC1D4E5FE06}"/>
              </a:ext>
            </a:extLst>
          </p:cNvPr>
          <p:cNvSpPr/>
          <p:nvPr/>
        </p:nvSpPr>
        <p:spPr>
          <a:xfrm>
            <a:off x="6529588" y="1764405"/>
            <a:ext cx="2704563" cy="1674254"/>
          </a:xfrm>
          <a:prstGeom prst="ellipse">
            <a:avLst/>
          </a:prstGeom>
          <a:ln w="57150">
            <a:solidFill>
              <a:srgbClr val="92D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5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92747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3C82192-E97E-4295-94FE-07B3C9D2F44E}"/>
              </a:ext>
            </a:extLst>
          </p:cNvPr>
          <p:cNvSpPr txBox="1"/>
          <p:nvPr/>
        </p:nvSpPr>
        <p:spPr>
          <a:xfrm>
            <a:off x="3478369" y="224307"/>
            <a:ext cx="5181600" cy="1323439"/>
          </a:xfrm>
          <a:prstGeom prst="rect">
            <a:avLst/>
          </a:prstGeom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8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0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CBB937-E773-4BFB-8DC3-03978277BBBC}"/>
              </a:ext>
            </a:extLst>
          </p:cNvPr>
          <p:cNvSpPr txBox="1"/>
          <p:nvPr/>
        </p:nvSpPr>
        <p:spPr>
          <a:xfrm>
            <a:off x="304800" y="2524259"/>
            <a:ext cx="4254321" cy="31604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ওমর</a:t>
            </a:r>
            <a:r>
              <a:rPr lang="en-US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ফারুক</a:t>
            </a:r>
            <a:r>
              <a:rPr lang="en-US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IN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সহকারি  শিক্ষক ( </a:t>
            </a:r>
            <a:r>
              <a:rPr lang="en-US" sz="3200" b="1" dirty="0" err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)</a:t>
            </a:r>
            <a:r>
              <a:rPr lang="bn-IN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3200" b="1" dirty="0" err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দারুল</a:t>
            </a:r>
            <a:r>
              <a:rPr lang="en-US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ফালাহ</a:t>
            </a:r>
            <a:r>
              <a:rPr lang="en-US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আলিম</a:t>
            </a:r>
            <a:r>
              <a:rPr lang="en-US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মাদরাসা</a:t>
            </a:r>
            <a:r>
              <a:rPr lang="en-US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এন্ড</a:t>
            </a:r>
            <a:r>
              <a:rPr lang="en-US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বিএম</a:t>
            </a:r>
            <a:r>
              <a:rPr lang="en-US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, </a:t>
            </a:r>
            <a:r>
              <a:rPr lang="en-US" sz="3200" b="1" dirty="0" err="1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চিরিরবন্দর</a:t>
            </a:r>
            <a:r>
              <a:rPr lang="en-US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দিনাজপুর</a:t>
            </a:r>
            <a:r>
              <a:rPr lang="bn-IN" sz="36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bn-IN" sz="36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860B5D-4896-444E-A3E6-B485E7785E8E}"/>
              </a:ext>
            </a:extLst>
          </p:cNvPr>
          <p:cNvSpPr txBox="1"/>
          <p:nvPr/>
        </p:nvSpPr>
        <p:spPr>
          <a:xfrm>
            <a:off x="7889383" y="2486696"/>
            <a:ext cx="3886200" cy="32624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NikoshBAN" pitchFamily="2" charset="0"/>
                <a:cs typeface="NikoshBAN" pitchFamily="2" charset="0"/>
              </a:rPr>
              <a:t>৮ম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 শ্রেণি</a:t>
            </a:r>
          </a:p>
          <a:p>
            <a:pPr algn="ctr"/>
            <a:r>
              <a:rPr lang="en-US" sz="4400" dirty="0" err="1">
                <a:latin typeface="NikoshBAN" pitchFamily="2" charset="0"/>
                <a:cs typeface="NikoshBAN" pitchFamily="2" charset="0"/>
              </a:rPr>
              <a:t>আই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সি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400" dirty="0">
                <a:latin typeface="NikoshBAN" pitchFamily="2" charset="0"/>
                <a:cs typeface="NikoshBAN" pitchFamily="2" charset="0"/>
              </a:rPr>
              <a:t>অধ্যায়-০২</a:t>
            </a:r>
          </a:p>
          <a:p>
            <a:pPr algn="ctr"/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12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98BAD7-5FF7-4E89-8325-54E9A309DC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73" y="2485623"/>
            <a:ext cx="2704562" cy="3206839"/>
          </a:xfrm>
          <a:prstGeom prst="rect">
            <a:avLst/>
          </a:prstGeom>
          <a:ln w="5715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35816341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>
            <a:hlinkClick r:id="" action="ppaction://ole?verb=0"/>
            <a:extLst>
              <a:ext uri="{FF2B5EF4-FFF2-40B4-BE49-F238E27FC236}">
                <a16:creationId xmlns:a16="http://schemas.microsoft.com/office/drawing/2014/main" id="{20C9AB7B-4682-41D6-BD02-A605A10D1E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0828502"/>
              </p:ext>
            </p:extLst>
          </p:nvPr>
        </p:nvGraphicFramePr>
        <p:xfrm>
          <a:off x="283334" y="3271235"/>
          <a:ext cx="11243257" cy="7598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Packager Shell Object" showAsIcon="1" r:id="rId3" imgW="9065880" imgH="488520" progId="Package">
                  <p:embed/>
                </p:oleObj>
              </mc:Choice>
              <mc:Fallback>
                <p:oleObj name="Packager Shell Object" showAsIcon="1" r:id="rId3" imgW="9065880" imgH="48852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3334" y="3271235"/>
                        <a:ext cx="11243257" cy="7598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939A6BC-00AA-4843-9CAF-3BDC67606DC1}"/>
              </a:ext>
            </a:extLst>
          </p:cNvPr>
          <p:cNvSpPr txBox="1"/>
          <p:nvPr/>
        </p:nvSpPr>
        <p:spPr>
          <a:xfrm>
            <a:off x="3258354" y="1262131"/>
            <a:ext cx="5280338" cy="646331"/>
          </a:xfrm>
          <a:prstGeom prst="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ো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ভি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ড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িও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েখি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642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Down 4">
            <a:extLst>
              <a:ext uri="{FF2B5EF4-FFF2-40B4-BE49-F238E27FC236}">
                <a16:creationId xmlns:a16="http://schemas.microsoft.com/office/drawing/2014/main" id="{74F7BD68-1B9D-480D-98E0-47E901E311E4}"/>
              </a:ext>
            </a:extLst>
          </p:cNvPr>
          <p:cNvSpPr/>
          <p:nvPr/>
        </p:nvSpPr>
        <p:spPr>
          <a:xfrm>
            <a:off x="978794" y="669701"/>
            <a:ext cx="8937938" cy="5705341"/>
          </a:xfrm>
          <a:prstGeom prst="downArrow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নেটওয়া</a:t>
            </a:r>
            <a:r>
              <a:rPr lang="as-IN" sz="6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্কে</a:t>
            </a:r>
            <a:r>
              <a:rPr lang="as-IN" sz="6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6600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6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6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55108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18B2E5D-1287-4B91-B2DB-90CF691EBFAF}"/>
              </a:ext>
            </a:extLst>
          </p:cNvPr>
          <p:cNvGrpSpPr/>
          <p:nvPr/>
        </p:nvGrpSpPr>
        <p:grpSpPr>
          <a:xfrm>
            <a:off x="1996226" y="1401098"/>
            <a:ext cx="9994005" cy="5274295"/>
            <a:chOff x="203347" y="240162"/>
            <a:chExt cx="11459562" cy="5591289"/>
          </a:xfrm>
        </p:grpSpPr>
        <p:sp>
          <p:nvSpPr>
            <p:cNvPr id="5" name="Rounded Rectangle 45">
              <a:extLst>
                <a:ext uri="{FF2B5EF4-FFF2-40B4-BE49-F238E27FC236}">
                  <a16:creationId xmlns:a16="http://schemas.microsoft.com/office/drawing/2014/main" id="{756031ED-5282-4A4E-93C7-5A21F70AB88C}"/>
                </a:ext>
              </a:extLst>
            </p:cNvPr>
            <p:cNvSpPr/>
            <p:nvPr/>
          </p:nvSpPr>
          <p:spPr>
            <a:xfrm>
              <a:off x="203347" y="240162"/>
              <a:ext cx="11158620" cy="5304822"/>
            </a:xfrm>
            <a:prstGeom prst="roundRect">
              <a:avLst/>
            </a:prstGeom>
            <a:noFill/>
            <a:ln w="101600" cmpd="sng">
              <a:solidFill>
                <a:srgbClr val="FF66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ed Rectangle 46">
              <a:extLst>
                <a:ext uri="{FF2B5EF4-FFF2-40B4-BE49-F238E27FC236}">
                  <a16:creationId xmlns:a16="http://schemas.microsoft.com/office/drawing/2014/main" id="{6F708F43-F7C6-4017-BD6E-3F3305594E3C}"/>
                </a:ext>
              </a:extLst>
            </p:cNvPr>
            <p:cNvSpPr/>
            <p:nvPr/>
          </p:nvSpPr>
          <p:spPr>
            <a:xfrm>
              <a:off x="303661" y="335103"/>
              <a:ext cx="11158620" cy="5304822"/>
            </a:xfrm>
            <a:prstGeom prst="roundRect">
              <a:avLst/>
            </a:prstGeom>
            <a:noFill/>
            <a:ln w="101600">
              <a:solidFill>
                <a:srgbClr val="FEBEF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47">
              <a:extLst>
                <a:ext uri="{FF2B5EF4-FFF2-40B4-BE49-F238E27FC236}">
                  <a16:creationId xmlns:a16="http://schemas.microsoft.com/office/drawing/2014/main" id="{9812B043-014A-42DB-9692-0F06AA85F2DB}"/>
                </a:ext>
              </a:extLst>
            </p:cNvPr>
            <p:cNvSpPr/>
            <p:nvPr/>
          </p:nvSpPr>
          <p:spPr>
            <a:xfrm>
              <a:off x="403975" y="430043"/>
              <a:ext cx="11158620" cy="5304822"/>
            </a:xfrm>
            <a:prstGeom prst="roundRect">
              <a:avLst/>
            </a:prstGeom>
            <a:noFill/>
            <a:ln w="101600">
              <a:solidFill>
                <a:srgbClr val="66CC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48">
              <a:extLst>
                <a:ext uri="{FF2B5EF4-FFF2-40B4-BE49-F238E27FC236}">
                  <a16:creationId xmlns:a16="http://schemas.microsoft.com/office/drawing/2014/main" id="{7FFED906-475E-48D8-8FE9-1411C4BFBE35}"/>
                </a:ext>
              </a:extLst>
            </p:cNvPr>
            <p:cNvSpPr/>
            <p:nvPr/>
          </p:nvSpPr>
          <p:spPr>
            <a:xfrm>
              <a:off x="504289" y="526629"/>
              <a:ext cx="11158620" cy="5304822"/>
            </a:xfrm>
            <a:prstGeom prst="roundRect">
              <a:avLst/>
            </a:prstGeom>
            <a:noFill/>
            <a:ln w="101600">
              <a:solidFill>
                <a:srgbClr val="FFFF9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EB935EB-EAFC-4EE6-AD04-C1D663C46847}"/>
              </a:ext>
            </a:extLst>
          </p:cNvPr>
          <p:cNvGrpSpPr/>
          <p:nvPr/>
        </p:nvGrpSpPr>
        <p:grpSpPr>
          <a:xfrm>
            <a:off x="876465" y="1365160"/>
            <a:ext cx="1079881" cy="5254581"/>
            <a:chOff x="203347" y="240162"/>
            <a:chExt cx="11459562" cy="5591289"/>
          </a:xfrm>
        </p:grpSpPr>
        <p:sp>
          <p:nvSpPr>
            <p:cNvPr id="10" name="Rounded Rectangle 40">
              <a:extLst>
                <a:ext uri="{FF2B5EF4-FFF2-40B4-BE49-F238E27FC236}">
                  <a16:creationId xmlns:a16="http://schemas.microsoft.com/office/drawing/2014/main" id="{2029344D-3CCD-482B-BCDB-1D345415C717}"/>
                </a:ext>
              </a:extLst>
            </p:cNvPr>
            <p:cNvSpPr/>
            <p:nvPr/>
          </p:nvSpPr>
          <p:spPr>
            <a:xfrm>
              <a:off x="203347" y="240162"/>
              <a:ext cx="11158620" cy="5304822"/>
            </a:xfrm>
            <a:prstGeom prst="roundRect">
              <a:avLst/>
            </a:prstGeom>
            <a:noFill/>
            <a:ln w="101600" cmpd="sng">
              <a:solidFill>
                <a:srgbClr val="FF66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le 41">
              <a:extLst>
                <a:ext uri="{FF2B5EF4-FFF2-40B4-BE49-F238E27FC236}">
                  <a16:creationId xmlns:a16="http://schemas.microsoft.com/office/drawing/2014/main" id="{743D0968-6F3C-4847-84A5-1E3F80764DF8}"/>
                </a:ext>
              </a:extLst>
            </p:cNvPr>
            <p:cNvSpPr/>
            <p:nvPr/>
          </p:nvSpPr>
          <p:spPr>
            <a:xfrm>
              <a:off x="303661" y="335103"/>
              <a:ext cx="11158620" cy="5304822"/>
            </a:xfrm>
            <a:prstGeom prst="roundRect">
              <a:avLst/>
            </a:prstGeom>
            <a:noFill/>
            <a:ln w="101600">
              <a:solidFill>
                <a:srgbClr val="FEBEF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42">
              <a:extLst>
                <a:ext uri="{FF2B5EF4-FFF2-40B4-BE49-F238E27FC236}">
                  <a16:creationId xmlns:a16="http://schemas.microsoft.com/office/drawing/2014/main" id="{A1B48265-760E-49DC-A34C-FD3B42F81805}"/>
                </a:ext>
              </a:extLst>
            </p:cNvPr>
            <p:cNvSpPr/>
            <p:nvPr/>
          </p:nvSpPr>
          <p:spPr>
            <a:xfrm>
              <a:off x="403975" y="430043"/>
              <a:ext cx="11158620" cy="5304822"/>
            </a:xfrm>
            <a:prstGeom prst="roundRect">
              <a:avLst/>
            </a:prstGeom>
            <a:noFill/>
            <a:ln w="101600">
              <a:solidFill>
                <a:srgbClr val="66CC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ounded Rectangle 43">
              <a:extLst>
                <a:ext uri="{FF2B5EF4-FFF2-40B4-BE49-F238E27FC236}">
                  <a16:creationId xmlns:a16="http://schemas.microsoft.com/office/drawing/2014/main" id="{FD7F9FA7-3CEF-48A9-8036-F36291307D81}"/>
                </a:ext>
              </a:extLst>
            </p:cNvPr>
            <p:cNvSpPr/>
            <p:nvPr/>
          </p:nvSpPr>
          <p:spPr>
            <a:xfrm>
              <a:off x="504289" y="526629"/>
              <a:ext cx="11158620" cy="5304822"/>
            </a:xfrm>
            <a:prstGeom prst="roundRect">
              <a:avLst/>
            </a:prstGeom>
            <a:noFill/>
            <a:ln w="101600">
              <a:solidFill>
                <a:srgbClr val="FFFF9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FC4ED05F-78BD-4598-9C81-BEB668E502F7}"/>
              </a:ext>
            </a:extLst>
          </p:cNvPr>
          <p:cNvSpPr/>
          <p:nvPr/>
        </p:nvSpPr>
        <p:spPr>
          <a:xfrm>
            <a:off x="770097" y="2047648"/>
            <a:ext cx="1280479" cy="3883502"/>
          </a:xfrm>
          <a:prstGeom prst="rect">
            <a:avLst/>
          </a:prstGeom>
        </p:spPr>
        <p:txBody>
          <a:bodyPr vert="wordArtVert"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>
              <a:spcBef>
                <a:spcPct val="0"/>
              </a:spcBef>
            </a:pPr>
            <a:r>
              <a:rPr lang="bn-BD" sz="6000" b="1" dirty="0">
                <a:solidFill>
                  <a:srgbClr val="6F149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 </a:t>
            </a:r>
            <a:endParaRPr lang="en-US" sz="6000" b="1" dirty="0">
              <a:solidFill>
                <a:srgbClr val="6F1494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9C29C60-8D46-4228-B25D-26DDC8C366A4}"/>
                  </a:ext>
                </a:extLst>
              </p:cNvPr>
              <p:cNvSpPr/>
              <p:nvPr/>
            </p:nvSpPr>
            <p:spPr>
              <a:xfrm>
                <a:off x="2369713" y="1666569"/>
                <a:ext cx="9169757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US" sz="4800" i="1" dirty="0">
                  <a:solidFill>
                    <a:srgbClr val="C00000"/>
                  </a:solidFill>
                  <a:latin typeface="Cambria Math" panose="02040503050406030204" pitchFamily="18" charset="0"/>
                  <a:cs typeface="NikoshBAN" pitchFamily="2" charset="0"/>
                  <a:sym typeface="Wingdings 2" panose="05020102010507070707" pitchFamily="18" charset="2"/>
                </a:endParaRPr>
              </a:p>
              <a:p>
                <a:endParaRPr lang="en-US" sz="2000" i="1" dirty="0">
                  <a:solidFill>
                    <a:srgbClr val="C00000"/>
                  </a:solidFill>
                  <a:latin typeface="Cambria Math" panose="02040503050406030204" pitchFamily="18" charset="0"/>
                  <a:cs typeface="NikoshBAN" pitchFamily="2" charset="0"/>
                  <a:sym typeface="Wingdings 2" panose="05020102010507070707" pitchFamily="18" charset="2"/>
                </a:endParaRPr>
              </a:p>
              <a:p>
                <a14:m>
                  <m:oMath xmlns:m="http://schemas.openxmlformats.org/officeDocument/2006/math">
                    <m:r>
                      <a:rPr lang="bn-BD" sz="48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NikoshBAN" pitchFamily="2" charset="0"/>
                        <a:sym typeface="Wingdings 2" panose="05020102010507070707" pitchFamily="18" charset="2"/>
                      </a:rPr>
                      <m:t></m:t>
                    </m:r>
                  </m:oMath>
                </a14:m>
                <a:r>
                  <a:rPr lang="bn-BD" sz="4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4800" dirty="0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কম্পিউটার নেটওয়ার্ক কী বলতে পারবে।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bn-BD" sz="48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NikoshBAN" pitchFamily="2" charset="0"/>
                        <a:sym typeface="Wingdings 2" panose="05020102010507070707" pitchFamily="18" charset="2"/>
                      </a:rPr>
                      <m:t></m:t>
                    </m:r>
                  </m:oMath>
                </a14:m>
                <a:r>
                  <a:rPr lang="bn-BD" sz="4800" dirty="0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কম্পিউটার নেটওয়ার্কের প্রয়োজনীয় যন্ত্রপাতি </a:t>
                </a:r>
                <a:r>
                  <a:rPr lang="en-US" sz="4800" dirty="0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</a:p>
              <a:p>
                <a:pPr algn="just"/>
                <a:r>
                  <a:rPr lang="en-US" sz="4800" dirty="0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     </a:t>
                </a:r>
                <a:r>
                  <a:rPr lang="bn-BD" sz="4800" dirty="0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সমূহ</a:t>
                </a:r>
                <a:r>
                  <a:rPr lang="en-US" sz="4800" dirty="0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dirty="0" err="1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উল্লেখ</a:t>
                </a:r>
                <a:r>
                  <a:rPr lang="en-US" sz="4800" dirty="0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dirty="0" err="1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করতে</a:t>
                </a:r>
                <a:r>
                  <a:rPr lang="en-US" sz="4800" dirty="0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dirty="0" err="1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পারবে</a:t>
                </a:r>
                <a:r>
                  <a:rPr lang="en-US" sz="4800" dirty="0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 ।</a:t>
                </a:r>
              </a:p>
              <a:p>
                <a:pPr algn="just"/>
                <a:endParaRPr lang="bn-BD" sz="4800" dirty="0">
                  <a:solidFill>
                    <a:srgbClr val="7030A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9C29C60-8D46-4228-B25D-26DDC8C366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9713" y="1666569"/>
                <a:ext cx="9169757" cy="4154984"/>
              </a:xfrm>
              <a:prstGeom prst="rect">
                <a:avLst/>
              </a:prstGeom>
              <a:blipFill>
                <a:blip r:embed="rId2"/>
                <a:stretch>
                  <a:fillRect r="-24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0503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A57F316-1422-4E51-AC75-D6092D7223A9}"/>
              </a:ext>
            </a:extLst>
          </p:cNvPr>
          <p:cNvSpPr txBox="1"/>
          <p:nvPr/>
        </p:nvSpPr>
        <p:spPr>
          <a:xfrm>
            <a:off x="1622739" y="257577"/>
            <a:ext cx="10354613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তোধিক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 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োগায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োন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জুড়ে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 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ধ্যে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কিৎবা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আাদান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তখন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নেটওয়া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্ক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ি ।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60F90F-3141-40C9-AE6C-9C94190F7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702" y="2962141"/>
            <a:ext cx="2975020" cy="2794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80383E-F1B2-45E8-B702-BC5E47F2E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466" y="3039413"/>
            <a:ext cx="3155323" cy="2665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95A981-D383-4F66-8803-C4A6F34241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482" y="2897745"/>
            <a:ext cx="3271234" cy="27818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6704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88D481-EEAB-4C2A-9D57-55D08392A946}"/>
              </a:ext>
            </a:extLst>
          </p:cNvPr>
          <p:cNvSpPr txBox="1"/>
          <p:nvPr/>
        </p:nvSpPr>
        <p:spPr>
          <a:xfrm>
            <a:off x="2292439" y="296214"/>
            <a:ext cx="7804598" cy="1015663"/>
          </a:xfrm>
          <a:prstGeom prst="rect">
            <a:avLst/>
          </a:pr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561587-7041-4F83-82AA-FE21B3F81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228" y="1609858"/>
            <a:ext cx="2781837" cy="4711429"/>
          </a:xfrm>
          <a:prstGeom prst="rect">
            <a:avLst/>
          </a:prstGeom>
          <a:ln w="57150">
            <a:solidFill>
              <a:schemeClr val="accent6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https://cs.wmich.edu/%7Eyang/tlt/cs555/token_ring_animation.gif">
            <a:extLst>
              <a:ext uri="{FF2B5EF4-FFF2-40B4-BE49-F238E27FC236}">
                <a16:creationId xmlns:a16="http://schemas.microsoft.com/office/drawing/2014/main" id="{D1FA7B9A-5638-4FB5-8149-A96685F0352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329" y="1548002"/>
            <a:ext cx="3737693" cy="4679399"/>
          </a:xfrm>
          <a:prstGeom prst="rect">
            <a:avLst/>
          </a:prstGeom>
          <a:ln w="57150">
            <a:solidFill>
              <a:schemeClr val="accent6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8C2B28-528D-4952-B22B-7006C9A994F0}"/>
              </a:ext>
            </a:extLst>
          </p:cNvPr>
          <p:cNvSpPr txBox="1"/>
          <p:nvPr/>
        </p:nvSpPr>
        <p:spPr>
          <a:xfrm>
            <a:off x="3857502" y="3664691"/>
            <a:ext cx="3805053" cy="584775"/>
          </a:xfrm>
          <a:prstGeom prst="rect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ম্প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নেটওয়া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্ক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ী? </a:t>
            </a:r>
          </a:p>
        </p:txBody>
      </p:sp>
    </p:spTree>
    <p:extLst>
      <p:ext uri="{BB962C8B-B14F-4D97-AF65-F5344CB8AC3E}">
        <p14:creationId xmlns:p14="http://schemas.microsoft.com/office/powerpoint/2010/main" val="89835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961861" y="741777"/>
            <a:ext cx="8229600" cy="868363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" pitchFamily="2" charset="0"/>
                <a:cs typeface="Nikosh" pitchFamily="2" charset="0"/>
              </a:rPr>
              <a:t>নেটওয়ার্কের </a:t>
            </a:r>
            <a:r>
              <a:rPr lang="en-US" sz="4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" pitchFamily="2" charset="0"/>
                <a:cs typeface="Nikosh" pitchFamily="2" charset="0"/>
              </a:rPr>
              <a:t>সংশ্লিষ্ট</a:t>
            </a:r>
            <a:r>
              <a:rPr lang="en-US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" pitchFamily="2" charset="0"/>
                <a:cs typeface="Nikosh" pitchFamily="2" charset="0"/>
              </a:rPr>
              <a:t> </a:t>
            </a:r>
            <a:r>
              <a:rPr lang="en-US" sz="4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" pitchFamily="2" charset="0"/>
                <a:cs typeface="Nikosh" pitchFamily="2" charset="0"/>
              </a:rPr>
              <a:t>উপকরণ</a:t>
            </a:r>
            <a:endParaRPr lang="en-U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8C56D-7A2C-4D4D-9231-51FF08072692}" type="datetime1">
              <a:rPr lang="en-US" smtClean="0"/>
              <a:t>2/19/2020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74AC-816D-4F58-812C-2E176D27206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450572" y="2464904"/>
            <a:ext cx="1219200" cy="980661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800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  <a:p>
            <a:pPr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সার্ভার</a:t>
            </a:r>
            <a:endParaRPr lang="en-US" sz="2800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ound Diagonal Corner Rectangle 4"/>
          <p:cNvSpPr/>
          <p:nvPr/>
        </p:nvSpPr>
        <p:spPr bwMode="auto">
          <a:xfrm>
            <a:off x="3823252" y="2458278"/>
            <a:ext cx="1562100" cy="990601"/>
          </a:xfrm>
          <a:prstGeom prst="round2Diag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14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মিডিয়া</a:t>
            </a:r>
            <a:r>
              <a:rPr lang="en-US" sz="2800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1888435" y="2484782"/>
            <a:ext cx="1676400" cy="990601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11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ক্লায়েন্ট</a:t>
            </a:r>
            <a:endParaRPr lang="en-US" sz="28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7550427" y="2438398"/>
            <a:ext cx="1219200" cy="98066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11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রিসোর্স</a:t>
            </a:r>
            <a:endParaRPr lang="en-US" sz="40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8926166" y="2425150"/>
            <a:ext cx="1357522" cy="96740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14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ইউজার</a:t>
            </a:r>
            <a:endParaRPr lang="en-US" sz="40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0" name="Round Diagonal Corner Rectangle 4">
            <a:extLst>
              <a:ext uri="{FF2B5EF4-FFF2-40B4-BE49-F238E27FC236}">
                <a16:creationId xmlns:a16="http://schemas.microsoft.com/office/drawing/2014/main" id="{BC1A4117-30E0-42EE-BB50-C52BC1DED00B}"/>
              </a:ext>
            </a:extLst>
          </p:cNvPr>
          <p:cNvSpPr/>
          <p:nvPr/>
        </p:nvSpPr>
        <p:spPr bwMode="auto">
          <a:xfrm>
            <a:off x="5599044" y="2445024"/>
            <a:ext cx="1702904" cy="990601"/>
          </a:xfrm>
          <a:prstGeom prst="round2Diag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নেটওয়ার্ক</a:t>
            </a:r>
            <a:r>
              <a:rPr lang="en-US" sz="2800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এডাপ্টার</a:t>
            </a:r>
            <a:endParaRPr lang="en-US" sz="28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F2C75B5-932A-42B4-A0C5-2368BD66A94A}"/>
              </a:ext>
            </a:extLst>
          </p:cNvPr>
          <p:cNvSpPr/>
          <p:nvPr/>
        </p:nvSpPr>
        <p:spPr bwMode="auto">
          <a:xfrm>
            <a:off x="10423662" y="2438402"/>
            <a:ext cx="1357522" cy="96740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14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প্র</a:t>
            </a:r>
            <a:r>
              <a:rPr lang="as-IN" sz="2800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ট</a:t>
            </a:r>
            <a:r>
              <a:rPr lang="en-US" sz="2800" dirty="0" err="1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োকল</a:t>
            </a:r>
            <a:r>
              <a:rPr lang="en-US" sz="2800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endParaRPr lang="en-US" sz="40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8023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2" grpId="0" animBg="1"/>
      <p:bldP spid="5" grpId="0" animBg="1"/>
      <p:bldP spid="9" grpId="0" animBg="1"/>
      <p:bldP spid="14" grpId="0" animBg="1"/>
      <p:bldP spid="28" grpId="0" animBg="1"/>
      <p:bldP spid="20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CF919-8015-4AE8-95BA-AC115F926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8055" y="313609"/>
            <a:ext cx="10430813" cy="1325563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আস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নেটওয়া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্কে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ু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নেটওয়া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্ক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ংশ্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ু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যন্ত্রপাতির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েই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877530-832F-48A3-BE03-201409C0E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68" y="1898895"/>
            <a:ext cx="3433964" cy="2260981"/>
          </a:xfrm>
          <a:prstGeom prst="rect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2D660D9D-3F53-4151-A4D3-D0259365CB44}"/>
              </a:ext>
            </a:extLst>
          </p:cNvPr>
          <p:cNvSpPr/>
          <p:nvPr/>
        </p:nvSpPr>
        <p:spPr>
          <a:xfrm>
            <a:off x="4610635" y="1931831"/>
            <a:ext cx="2627290" cy="2305317"/>
          </a:xfrm>
          <a:prstGeom prst="rightArrow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7C669E-EFA6-48C0-AF55-13D3320BE0D6}"/>
              </a:ext>
            </a:extLst>
          </p:cNvPr>
          <p:cNvSpPr txBox="1"/>
          <p:nvPr/>
        </p:nvSpPr>
        <p:spPr>
          <a:xfrm>
            <a:off x="7328079" y="1918951"/>
            <a:ext cx="4430333" cy="2062103"/>
          </a:xfrm>
          <a:prstGeom prst="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চ্ছে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ক্তিশালী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নেটওয়া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্কে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য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ম্প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BC0FEA-1124-463D-8332-9F505E1641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369" y="4630012"/>
            <a:ext cx="3433964" cy="1744235"/>
          </a:xfrm>
          <a:prstGeom prst="rect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0B261D07-90AB-4F9F-84A9-45C32BFF3C3F}"/>
              </a:ext>
            </a:extLst>
          </p:cNvPr>
          <p:cNvSpPr/>
          <p:nvPr/>
        </p:nvSpPr>
        <p:spPr>
          <a:xfrm>
            <a:off x="4597756" y="4404575"/>
            <a:ext cx="2627290" cy="2305317"/>
          </a:xfrm>
          <a:prstGeom prst="rightArrow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ক্লায়েন্ট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B9595F-D008-4EE4-8D36-199A5F17FE57}"/>
              </a:ext>
            </a:extLst>
          </p:cNvPr>
          <p:cNvSpPr txBox="1"/>
          <p:nvPr/>
        </p:nvSpPr>
        <p:spPr>
          <a:xfrm>
            <a:off x="7405352" y="4803818"/>
            <a:ext cx="4430333" cy="1569660"/>
          </a:xfrm>
          <a:prstGeom prst="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ব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ম্প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ক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ক্লায়েন্ট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886240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360AA8-370D-4259-9E86-71B264B01B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40" y="309091"/>
            <a:ext cx="2533650" cy="2859111"/>
          </a:xfrm>
          <a:prstGeom prst="rect">
            <a:avLst/>
          </a:prstGeom>
          <a:ln w="38100">
            <a:solidFill>
              <a:srgbClr val="92D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5B6C78-E8DB-4C11-8B93-064150C172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086" y="283335"/>
            <a:ext cx="2653920" cy="2884868"/>
          </a:xfrm>
          <a:prstGeom prst="rect">
            <a:avLst/>
          </a:prstGeom>
          <a:ln w="38100">
            <a:solidFill>
              <a:srgbClr val="92D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0DD456-11A6-4FAE-8C55-91126DEBCD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073" y="327806"/>
            <a:ext cx="2717444" cy="2827517"/>
          </a:xfrm>
          <a:prstGeom prst="rect">
            <a:avLst/>
          </a:prstGeom>
          <a:ln w="38100">
            <a:solidFill>
              <a:srgbClr val="92D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16BD18E-B3FB-4917-9F23-F9FCD1D6D0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700" y="347730"/>
            <a:ext cx="2488104" cy="2807594"/>
          </a:xfrm>
          <a:prstGeom prst="rect">
            <a:avLst/>
          </a:prstGeom>
          <a:ln w="38100">
            <a:solidFill>
              <a:srgbClr val="92D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5479825-A53E-4944-877C-DB3F1EA6AFAD}"/>
              </a:ext>
            </a:extLst>
          </p:cNvPr>
          <p:cNvSpPr txBox="1"/>
          <p:nvPr/>
        </p:nvSpPr>
        <p:spPr>
          <a:xfrm>
            <a:off x="4481849" y="3515932"/>
            <a:ext cx="2923504" cy="646331"/>
          </a:xfrm>
          <a:prstGeom prst="rect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ড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4F62C5-29FA-46C4-A5F5-317504B7705A}"/>
              </a:ext>
            </a:extLst>
          </p:cNvPr>
          <p:cNvSpPr txBox="1"/>
          <p:nvPr/>
        </p:nvSpPr>
        <p:spPr>
          <a:xfrm>
            <a:off x="296214" y="4623515"/>
            <a:ext cx="11784169" cy="2123658"/>
          </a:xfrm>
          <a:prstGeom prst="rect">
            <a:avLst/>
          </a:prstGeom>
          <a:ln w="571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ম্প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ো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জু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েও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া 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সেটা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মিডিয়া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ারে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সেটা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বৈদ্যুতিক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, ক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- এ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্সিয়াল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অপটিক্যাল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ফাইবার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িহিন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ওয়াই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ফা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</p:txBody>
      </p:sp>
    </p:spTree>
    <p:extLst>
      <p:ext uri="{BB962C8B-B14F-4D97-AF65-F5344CB8AC3E}">
        <p14:creationId xmlns:p14="http://schemas.microsoft.com/office/powerpoint/2010/main" val="2630213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A4FA9CE-D12D-4EFA-BEFF-AA0DCC4EA1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62" y="313520"/>
            <a:ext cx="3632378" cy="2867562"/>
          </a:xfrm>
          <a:prstGeom prst="rect">
            <a:avLst/>
          </a:prstGeom>
          <a:ln w="38100">
            <a:solidFill>
              <a:srgbClr val="92D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46152F4B-51EC-4779-83EA-303050B4C3A1}"/>
              </a:ext>
            </a:extLst>
          </p:cNvPr>
          <p:cNvSpPr/>
          <p:nvPr/>
        </p:nvSpPr>
        <p:spPr>
          <a:xfrm>
            <a:off x="4250025" y="721217"/>
            <a:ext cx="2627290" cy="2305317"/>
          </a:xfrm>
          <a:prstGeom prst="rightArrow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নেটওয়া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্ক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এডা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231D5C-6D23-447B-BB73-E889B06E25F7}"/>
              </a:ext>
            </a:extLst>
          </p:cNvPr>
          <p:cNvSpPr txBox="1"/>
          <p:nvPr/>
        </p:nvSpPr>
        <p:spPr>
          <a:xfrm>
            <a:off x="6915956" y="515153"/>
            <a:ext cx="4842456" cy="2554545"/>
          </a:xfrm>
          <a:prstGeom prst="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ম্পিউটার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ে 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োজাসুজি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নেটওয়া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্কে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ে 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ুড়ে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 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নেটওয়া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্ক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রফেস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্ড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(NIC)  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য় ।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0E012CF-9F97-4182-9C90-CDCC5C2793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77" y="3631842"/>
            <a:ext cx="1622738" cy="2833352"/>
          </a:xfrm>
          <a:prstGeom prst="rect">
            <a:avLst/>
          </a:prstGeom>
          <a:ln w="38100">
            <a:solidFill>
              <a:srgbClr val="92D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7EC767B5-3461-4DE5-90EC-B9D86FF54C6A}"/>
              </a:ext>
            </a:extLst>
          </p:cNvPr>
          <p:cNvSpPr/>
          <p:nvPr/>
        </p:nvSpPr>
        <p:spPr>
          <a:xfrm>
            <a:off x="4224267" y="3979572"/>
            <a:ext cx="2627290" cy="2305317"/>
          </a:xfrm>
          <a:prstGeom prst="rightArrow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রিসোর্স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F90140-2393-414A-9000-85DD5BE3FC52}"/>
              </a:ext>
            </a:extLst>
          </p:cNvPr>
          <p:cNvSpPr txBox="1"/>
          <p:nvPr/>
        </p:nvSpPr>
        <p:spPr>
          <a:xfrm>
            <a:off x="6941713" y="3940935"/>
            <a:ext cx="4842456" cy="2062103"/>
          </a:xfrm>
          <a:prstGeom prst="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ক্লায়েন্টের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সুযোগ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রিসোর্স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ফ্যাক্স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মেশিন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প্রিন্টার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। 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5A07D66-F59F-413A-87D0-508E649038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076" y="3644722"/>
            <a:ext cx="1687133" cy="2820473"/>
          </a:xfrm>
          <a:prstGeom prst="rect">
            <a:avLst/>
          </a:prstGeom>
          <a:ln w="38100">
            <a:solidFill>
              <a:srgbClr val="92D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1522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D25E2A-3C71-489B-BE3B-521A92901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34" y="248387"/>
            <a:ext cx="3799268" cy="2649359"/>
          </a:xfrm>
          <a:prstGeom prst="rect">
            <a:avLst/>
          </a:prstGeom>
          <a:ln w="38100">
            <a:solidFill>
              <a:srgbClr val="92D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398B2E-2462-4CA9-B05C-C9C555487F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92" y="3981852"/>
            <a:ext cx="3721994" cy="2406069"/>
          </a:xfrm>
          <a:prstGeom prst="rect">
            <a:avLst/>
          </a:prstGeom>
          <a:ln w="57150">
            <a:solidFill>
              <a:srgbClr val="92D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54BA82E6-3B82-4677-8E38-BBE744F3F21D}"/>
              </a:ext>
            </a:extLst>
          </p:cNvPr>
          <p:cNvSpPr/>
          <p:nvPr/>
        </p:nvSpPr>
        <p:spPr>
          <a:xfrm>
            <a:off x="4468966" y="399245"/>
            <a:ext cx="2627290" cy="2305317"/>
          </a:xfrm>
          <a:prstGeom prst="rightArrow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 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BCDEAB-6A49-489C-9D0C-7D1CB22298E5}"/>
              </a:ext>
            </a:extLst>
          </p:cNvPr>
          <p:cNvSpPr txBox="1"/>
          <p:nvPr/>
        </p:nvSpPr>
        <p:spPr>
          <a:xfrm>
            <a:off x="7160653" y="1081825"/>
            <a:ext cx="4790941" cy="954107"/>
          </a:xfrm>
          <a:prstGeom prst="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ক্লায়েন্ট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্স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ে  ই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49A3D2-7396-4BD5-BF8A-42BC55D91708}"/>
              </a:ext>
            </a:extLst>
          </p:cNvPr>
          <p:cNvSpPr txBox="1"/>
          <p:nvPr/>
        </p:nvSpPr>
        <p:spPr>
          <a:xfrm>
            <a:off x="7134897" y="3940935"/>
            <a:ext cx="4842456" cy="2246769"/>
          </a:xfrm>
          <a:prstGeom prst="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ভিন্ন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ম্পিউটারকে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একসাথে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ক 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ম্পিউটা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ে  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য 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ম্প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ারের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 য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নিদি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্ষ্ট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ম  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য় । 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এসব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নিয়ম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মে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েই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ন –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ন  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। য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যোগেরে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এসব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প্রট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 ই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ট 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বহার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প্রট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ল  (hyper text transfer protocol-http) । 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D1B83E46-3E7B-4C5E-9A73-89F3376437DF}"/>
              </a:ext>
            </a:extLst>
          </p:cNvPr>
          <p:cNvSpPr/>
          <p:nvPr/>
        </p:nvSpPr>
        <p:spPr>
          <a:xfrm>
            <a:off x="4456088" y="3940935"/>
            <a:ext cx="2627290" cy="2305317"/>
          </a:xfrm>
          <a:prstGeom prst="rightArrow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টোকল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192878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3908D23-FAD9-40B7-8CD9-81F98FB40B0F}"/>
              </a:ext>
            </a:extLst>
          </p:cNvPr>
          <p:cNvSpPr txBox="1"/>
          <p:nvPr/>
        </p:nvSpPr>
        <p:spPr>
          <a:xfrm>
            <a:off x="1751527" y="2189408"/>
            <a:ext cx="10161431" cy="3108543"/>
          </a:xfrm>
          <a:prstGeom prst="rect">
            <a:avLst/>
          </a:prstGeom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ক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িডিয়ায়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ি?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২। http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ি?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। সার্ভার কি?</a:t>
            </a:r>
          </a:p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৪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। রিসোর্স কাকে বলে?</a:t>
            </a:r>
          </a:p>
          <a:p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FD374B-043D-4C48-AA4B-3C52A11313DC}"/>
              </a:ext>
            </a:extLst>
          </p:cNvPr>
          <p:cNvSpPr/>
          <p:nvPr/>
        </p:nvSpPr>
        <p:spPr>
          <a:xfrm>
            <a:off x="5331852" y="412124"/>
            <a:ext cx="3078051" cy="115909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8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8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8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8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8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8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8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8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1742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Any Questi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739" y="142186"/>
            <a:ext cx="10444766" cy="6580586"/>
          </a:xfrm>
          <a:prstGeom prst="rect">
            <a:avLst/>
          </a:prstGeom>
          <a:noFill/>
          <a:ln w="57150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4536D-18AD-4D6D-BA32-8D004A776B00}" type="datetime1">
              <a:rPr lang="en-US" smtClean="0"/>
              <a:t>2/19/2020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74AC-816D-4F58-812C-2E176D27206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36B83F4-A003-4353-8BB0-64D3B8F6EEC2}"/>
              </a:ext>
            </a:extLst>
          </p:cNvPr>
          <p:cNvGrpSpPr/>
          <p:nvPr/>
        </p:nvGrpSpPr>
        <p:grpSpPr>
          <a:xfrm>
            <a:off x="1683914" y="275796"/>
            <a:ext cx="8574913" cy="4135218"/>
            <a:chOff x="1683914" y="275796"/>
            <a:chExt cx="8574913" cy="413521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A266292-FED0-4BFA-A5B8-87F9221DF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3914" y="601014"/>
              <a:ext cx="6829021" cy="3810000"/>
            </a:xfrm>
            <a:prstGeom prst="rect">
              <a:avLst/>
            </a:prstGeom>
          </p:spPr>
        </p:pic>
        <p:pic>
          <p:nvPicPr>
            <p:cNvPr id="5" name="Picture 4" descr="EDCN024.WMF">
              <a:extLst>
                <a:ext uri="{FF2B5EF4-FFF2-40B4-BE49-F238E27FC236}">
                  <a16:creationId xmlns:a16="http://schemas.microsoft.com/office/drawing/2014/main" id="{F1F9CEAE-7809-41A9-AB28-DCA01A16EE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86977" y="1057636"/>
              <a:ext cx="3371850" cy="2698702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1258AED-4E27-4140-8FC7-6189EABAF698}"/>
                </a:ext>
              </a:extLst>
            </p:cNvPr>
            <p:cNvSpPr/>
            <p:nvPr/>
          </p:nvSpPr>
          <p:spPr>
            <a:xfrm>
              <a:off x="5396309" y="275796"/>
              <a:ext cx="2798572" cy="70788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bn-BD" sz="4000" b="1" dirty="0">
                  <a:ln w="12700">
                    <a:solidFill>
                      <a:srgbClr val="1485A4">
                        <a:satMod val="155000"/>
                      </a:srgbClr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বাড়ির কাজ</a:t>
              </a:r>
              <a:endParaRPr lang="en-US" sz="4000" b="1" dirty="0">
                <a:ln w="12700">
                  <a:solidFill>
                    <a:srgbClr val="1485A4">
                      <a:satMod val="155000"/>
                    </a:srgb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7" name="Snip Same Side Corner Rectangle 1">
            <a:extLst>
              <a:ext uri="{FF2B5EF4-FFF2-40B4-BE49-F238E27FC236}">
                <a16:creationId xmlns:a16="http://schemas.microsoft.com/office/drawing/2014/main" id="{49FCF7C8-68CF-4D8B-9652-710DA224C27A}"/>
              </a:ext>
            </a:extLst>
          </p:cNvPr>
          <p:cNvSpPr/>
          <p:nvPr/>
        </p:nvSpPr>
        <p:spPr>
          <a:xfrm>
            <a:off x="1463898" y="4527997"/>
            <a:ext cx="10564970" cy="1219200"/>
          </a:xfrm>
          <a:prstGeom prst="snip2Same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১।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মাদরাসায়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গুলেোকে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নেট্ওয়ার্কিং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আ্ওতায়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আনাতে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রিসোর্স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889793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2132153-5840-4C34-AC23-CD05A05FF13F}"/>
              </a:ext>
            </a:extLst>
          </p:cNvPr>
          <p:cNvGrpSpPr/>
          <p:nvPr/>
        </p:nvGrpSpPr>
        <p:grpSpPr>
          <a:xfrm>
            <a:off x="1545464" y="0"/>
            <a:ext cx="10444767" cy="6555346"/>
            <a:chOff x="1332628" y="1434457"/>
            <a:chExt cx="9109992" cy="451451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6D82950-81DB-444C-B23B-F07C46B3C175}"/>
                </a:ext>
              </a:extLst>
            </p:cNvPr>
            <p:cNvGrpSpPr/>
            <p:nvPr/>
          </p:nvGrpSpPr>
          <p:grpSpPr>
            <a:xfrm>
              <a:off x="1393792" y="1689399"/>
              <a:ext cx="9048828" cy="4259569"/>
              <a:chOff x="2350488" y="1697567"/>
              <a:chExt cx="9048828" cy="4259569"/>
            </a:xfrm>
          </p:grpSpPr>
          <p:sp>
            <p:nvSpPr>
              <p:cNvPr id="7" name="Rounded Rectangle 15">
                <a:extLst>
                  <a:ext uri="{FF2B5EF4-FFF2-40B4-BE49-F238E27FC236}">
                    <a16:creationId xmlns:a16="http://schemas.microsoft.com/office/drawing/2014/main" id="{3178C5C4-9752-49F9-9A00-A6FCF378EDFF}"/>
                  </a:ext>
                </a:extLst>
              </p:cNvPr>
              <p:cNvSpPr/>
              <p:nvPr/>
            </p:nvSpPr>
            <p:spPr>
              <a:xfrm>
                <a:off x="2350488" y="1697567"/>
                <a:ext cx="8503920" cy="3657600"/>
              </a:xfrm>
              <a:prstGeom prst="roundRect">
                <a:avLst/>
              </a:prstGeom>
              <a:noFill/>
              <a:ln w="101600" cmpd="sng">
                <a:solidFill>
                  <a:srgbClr val="FF66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ounded Rectangle 16">
                <a:extLst>
                  <a:ext uri="{FF2B5EF4-FFF2-40B4-BE49-F238E27FC236}">
                    <a16:creationId xmlns:a16="http://schemas.microsoft.com/office/drawing/2014/main" id="{8E38EDCA-8CEB-4FA3-B9CF-6D4BB0FBE1DE}"/>
                  </a:ext>
                </a:extLst>
              </p:cNvPr>
              <p:cNvSpPr/>
              <p:nvPr/>
            </p:nvSpPr>
            <p:spPr>
              <a:xfrm>
                <a:off x="2532124" y="1893880"/>
                <a:ext cx="8503920" cy="3657600"/>
              </a:xfrm>
              <a:prstGeom prst="roundRect">
                <a:avLst/>
              </a:prstGeom>
              <a:noFill/>
              <a:ln w="101600">
                <a:solidFill>
                  <a:srgbClr val="FEBEF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ounded Rectangle 17">
                <a:extLst>
                  <a:ext uri="{FF2B5EF4-FFF2-40B4-BE49-F238E27FC236}">
                    <a16:creationId xmlns:a16="http://schemas.microsoft.com/office/drawing/2014/main" id="{D56651A2-5A88-4A8C-86A3-F5518F8DD06E}"/>
                  </a:ext>
                </a:extLst>
              </p:cNvPr>
              <p:cNvSpPr/>
              <p:nvPr/>
            </p:nvSpPr>
            <p:spPr>
              <a:xfrm>
                <a:off x="2713760" y="2090193"/>
                <a:ext cx="8503920" cy="3657600"/>
              </a:xfrm>
              <a:prstGeom prst="roundRect">
                <a:avLst/>
              </a:prstGeom>
              <a:noFill/>
              <a:ln w="101600">
                <a:solidFill>
                  <a:srgbClr val="66CC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ounded Rectangle 18">
                <a:extLst>
                  <a:ext uri="{FF2B5EF4-FFF2-40B4-BE49-F238E27FC236}">
                    <a16:creationId xmlns:a16="http://schemas.microsoft.com/office/drawing/2014/main" id="{3A7E6E29-8A44-4FB8-B7C9-EBF0681EBC86}"/>
                  </a:ext>
                </a:extLst>
              </p:cNvPr>
              <p:cNvSpPr/>
              <p:nvPr/>
            </p:nvSpPr>
            <p:spPr>
              <a:xfrm>
                <a:off x="2895396" y="2299536"/>
                <a:ext cx="8503920" cy="3657600"/>
              </a:xfrm>
              <a:prstGeom prst="roundRect">
                <a:avLst/>
              </a:prstGeom>
              <a:noFill/>
              <a:ln w="101600">
                <a:solidFill>
                  <a:srgbClr val="FFFF99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14A3A27-442A-4A58-8221-B6F91A65B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11961" y="1555124"/>
              <a:ext cx="3829050" cy="3587715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A5293BC2-9A2D-4DE2-A3A3-45B01999E4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389" y="1918953"/>
            <a:ext cx="7173532" cy="251138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D0FA7BD-DBBF-44EE-A330-D92DA8F2A0DB}"/>
              </a:ext>
            </a:extLst>
          </p:cNvPr>
          <p:cNvSpPr/>
          <p:nvPr/>
        </p:nvSpPr>
        <p:spPr>
          <a:xfrm>
            <a:off x="6078828" y="4387966"/>
            <a:ext cx="4479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7200" b="1" i="1" dirty="0">
                <a:ln w="6600">
                  <a:solidFill>
                    <a:srgbClr val="7030A0"/>
                  </a:solidFill>
                  <a:prstDash val="solid"/>
                </a:ln>
                <a:gradFill flip="none" rotWithShape="1">
                  <a:gsLst>
                    <a:gs pos="37000">
                      <a:srgbClr val="B519CE"/>
                    </a:gs>
                    <a:gs pos="45000">
                      <a:srgbClr val="00B0F0"/>
                    </a:gs>
                    <a:gs pos="87000">
                      <a:srgbClr val="FF6600"/>
                    </a:gs>
                    <a:gs pos="72000">
                      <a:srgbClr val="D2BD33"/>
                    </a:gs>
                    <a:gs pos="63000">
                      <a:srgbClr val="FFFF00"/>
                    </a:gs>
                    <a:gs pos="56000">
                      <a:srgbClr val="00CCFF"/>
                    </a:gs>
                    <a:gs pos="100000">
                      <a:srgbClr val="7030A0"/>
                    </a:gs>
                    <a:gs pos="10000">
                      <a:srgbClr val="FF00FF"/>
                    </a:gs>
                    <a:gs pos="20000">
                      <a:srgbClr val="DB0CE7"/>
                    </a:gs>
                  </a:gsLst>
                  <a:lin ang="16200000" scaled="1"/>
                  <a:tileRect/>
                </a:gradFill>
                <a:latin typeface="Matura MT Script Capitals" panose="03020802060602070202" pitchFamily="66" charset="0"/>
                <a:cs typeface="NikoshBAN" panose="02000000000000000000" pitchFamily="2" charset="0"/>
              </a:rPr>
              <a:t>To  All</a:t>
            </a:r>
          </a:p>
        </p:txBody>
      </p:sp>
    </p:spTree>
    <p:extLst>
      <p:ext uri="{BB962C8B-B14F-4D97-AF65-F5344CB8AC3E}">
        <p14:creationId xmlns:p14="http://schemas.microsoft.com/office/powerpoint/2010/main" val="550908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4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75E-6 -2.96296E-6 L 3.75E-6 -0.07222 " pathEditMode="relative" rAng="0" ptsTypes="AA">
                                      <p:cBhvr>
                                        <p:cTn id="21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5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293</TotalTime>
  <Words>805</Words>
  <Application>Microsoft Office PowerPoint</Application>
  <PresentationFormat>Widescreen</PresentationFormat>
  <Paragraphs>69</Paragraphs>
  <Slides>16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Calibri</vt:lpstr>
      <vt:lpstr>Cambria Math</vt:lpstr>
      <vt:lpstr>Century Gothic</vt:lpstr>
      <vt:lpstr>Matura MT Script Capitals</vt:lpstr>
      <vt:lpstr>Nikosh</vt:lpstr>
      <vt:lpstr>NikoshBAN</vt:lpstr>
      <vt:lpstr>ParashMJ</vt:lpstr>
      <vt:lpstr>Wingdings 3</vt:lpstr>
      <vt:lpstr>Wisp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নেটওয়ার্কের সংশ্লিষ্ট উপকরণ</vt:lpstr>
      <vt:lpstr>এবার আস- নেটওয়ার্কের ধারনা পেতে হলে কিছু নেটওয়ার্ক সংশ্লিষ্ট কিছু যন্ত্রপাতির কথা আমরা জেনে নেই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7</cp:revision>
  <dcterms:created xsi:type="dcterms:W3CDTF">2020-02-16T08:21:48Z</dcterms:created>
  <dcterms:modified xsi:type="dcterms:W3CDTF">2020-02-19T09:39:01Z</dcterms:modified>
</cp:coreProperties>
</file>