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5DF-2C41-E34C-9578-C7F517AD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DC63B-F51C-FA49-8D7E-37E8A27B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319D8-1A33-B84E-976C-87FCE9D6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08C0-03F4-754E-BC0C-76337CA7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EFD2-A036-1B4B-B470-57BFFC04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4933-1711-2147-A247-6950E541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0CAD6-B76F-E447-B8DE-1E7A9FE25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9367-1EF4-BB4F-A08A-DF0F79C3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684E-3B3C-3D4C-85BF-7A676829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DF7D-5684-7547-A8B0-B418290C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902B2-F3A3-3845-AF14-4620C8A4D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22944-AD43-7445-80E5-324EDD42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BFB22-30CE-504E-8A32-44F6D087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0D125-36DC-3345-9B48-880471B9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66F0-7A1A-E546-81C9-7523FCE2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4AE6-D80B-9746-A3ED-0E783098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1B13-F595-1141-98D1-FEF16BC4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BCE3-A441-CE4E-A153-1D93D3C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3A03-7A30-D445-8601-56609238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4772-CF17-394F-B67F-E01B2242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FD69-E9C2-8044-B19A-E7CED8B7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966FD-A491-6343-98BB-14D849D36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18F7-4E97-C74E-8829-1BC37519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3189D-57BA-7D4E-A9A0-54BD7869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F57D-C94C-7248-A620-4DA0CF4A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CAB9-A673-884B-83B0-FC7F05F8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2561-F503-C04D-8143-58B766204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844A1-EC37-5D47-A2C5-2D08D6B6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0F11-F90F-7A48-A328-A16D1B5D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F7A8-B566-EB4C-8917-C4352D9A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C98C3-9C5C-2E4B-80D5-F912AD6D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28F0-F27A-2D44-986A-A5493125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8E50-A5DD-BC49-A932-135CF252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51C0-6D02-764E-A1D5-25F2FFF4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F4A1F-202B-1043-8CB8-65A568F8C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2A47B-4FB5-E24E-B861-51B804F6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E4A78-D1D0-6241-A4FC-2AB34CC7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43D00-F560-F349-B285-AB5E85B4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B969B-41A3-5142-B61A-2F9EF93B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7002-2D25-A246-B57D-6001DA31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4EFE3-BAEB-ED4E-B159-6644EDA8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7B218-0D44-8245-9D1C-0DEC95D8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CD6BC-2466-1C49-8E10-74B6BFE7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B4EF1E-E281-544D-A2EA-D99CEE9A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BFF4-40CD-B646-B021-16AC9963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8E27-24AD-884B-9AA0-13ACC568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6197-6F4B-7844-9C78-7B6DDD18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57C9-98DF-5543-B0EA-CC1EAAAB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24E1F-83D3-C143-90BA-C3E265AF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B154A-2076-8045-A815-E0760C21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A7090-D0FE-D541-BD1B-D6FE5177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6ACC-8B36-6F48-B168-31405EE8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826-CB4D-5648-BED8-A08BCC5A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1626F-B146-FD4B-AAD9-83449B26E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81806-B632-9A4F-90D9-84862E95F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97CF4-75DF-4649-A65A-1809A19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926EF-6AE3-444E-A227-805E6A4D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6A23-D8E0-EA40-A9C4-CAC556BC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AA8B4-36DC-B745-BD9A-F6D955E9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15B00-E505-BD48-BF96-3386EE56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6939-9EE0-2048-8D8A-FD77B6A1C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1726-F7C3-4C4B-B43B-DA19D668AE7B}" type="datetimeFigureOut">
              <a:rPr lang="en-US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72B6-49E5-D541-A861-620A15280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B24A7-D942-7B41-9DF7-72D29F173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CBBBAB-0C98-E840-9F26-7B137CC0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" y="2024062"/>
            <a:ext cx="12138422" cy="4833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C0497-25AF-4346-A3C3-C0CC67CA8B00}"/>
              </a:ext>
            </a:extLst>
          </p:cNvPr>
          <p:cNvSpPr txBox="1"/>
          <p:nvPr/>
        </p:nvSpPr>
        <p:spPr>
          <a:xfrm rot="10800000" flipV="1">
            <a:off x="4125218" y="217289"/>
            <a:ext cx="3995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>
                <a:solidFill>
                  <a:srgbClr val="FF0000"/>
                </a:solidFill>
              </a:rPr>
              <a:t>স্বাগতম 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682A900-B43D-684C-A017-A754DEF1A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90110" cy="37326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CF3641E-881E-D446-A3A0-E90555347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84" y="0"/>
            <a:ext cx="5459016" cy="3732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644EB-D52F-A24A-BF98-F97F6E52D5E5}"/>
              </a:ext>
            </a:extLst>
          </p:cNvPr>
          <p:cNvSpPr txBox="1"/>
          <p:nvPr/>
        </p:nvSpPr>
        <p:spPr>
          <a:xfrm rot="10800000" flipV="1">
            <a:off x="-1" y="4003053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সিংহ চিহ্নিত আসন=সিংহাসন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DBEE8-35BB-0C40-AFBF-2E284B9BC81E}"/>
              </a:ext>
            </a:extLst>
          </p:cNvPr>
          <p:cNvSpPr txBox="1"/>
          <p:nvPr/>
        </p:nvSpPr>
        <p:spPr>
          <a:xfrm rot="10800000" flipV="1">
            <a:off x="6590109" y="4003054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মহান যে রাজা =মহারাজা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1B0AD-5119-2641-9D52-D025F2ECEE68}"/>
              </a:ext>
            </a:extLst>
          </p:cNvPr>
          <p:cNvSpPr txBox="1"/>
          <p:nvPr/>
        </p:nvSpPr>
        <p:spPr>
          <a:xfrm rot="10800000" flipV="1">
            <a:off x="162222" y="4919008"/>
            <a:ext cx="11867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যেসমাসে বিশেষ্য/বিশেষন</a:t>
            </a:r>
            <a:r>
              <a:rPr lang="en-GB" sz="4000" b="1">
                <a:solidFill>
                  <a:srgbClr val="FF0000"/>
                </a:solidFill>
              </a:rPr>
              <a:t>(সিংহ,মহান)+</a:t>
            </a:r>
            <a:r>
              <a:rPr lang="en-GB" sz="4000" b="1"/>
              <a:t>বিশেষ্য/বিশেষন</a:t>
            </a:r>
            <a:r>
              <a:rPr lang="en-GB" sz="4000" b="1">
                <a:solidFill>
                  <a:srgbClr val="FF0000"/>
                </a:solidFill>
              </a:rPr>
              <a:t>(আসন/রাজা)</a:t>
            </a:r>
            <a:r>
              <a:rPr lang="en-GB" sz="4000" b="1"/>
              <a:t>থাকে, তাকে 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3474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F3D5B3-EA8C-6841-A88F-2407FFA91A64}"/>
              </a:ext>
            </a:extLst>
          </p:cNvPr>
          <p:cNvSpPr txBox="1"/>
          <p:nvPr/>
        </p:nvSpPr>
        <p:spPr>
          <a:xfrm rot="10800000" flipV="1">
            <a:off x="2408039" y="441261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কর্মধারয় সমাসের শ্রেনিবিভাগ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2F0F5-B7AB-294D-8392-78A679FF4498}"/>
              </a:ext>
            </a:extLst>
          </p:cNvPr>
          <p:cNvSpPr txBox="1"/>
          <p:nvPr/>
        </p:nvSpPr>
        <p:spPr>
          <a:xfrm rot="10800000" flipV="1">
            <a:off x="2408039" y="2058129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মধ্যপদলোপী কর্মধারয় সমাস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384AE-71FC-CA4C-A8C6-A0E6A29204F8}"/>
              </a:ext>
            </a:extLst>
          </p:cNvPr>
          <p:cNvSpPr txBox="1"/>
          <p:nvPr/>
        </p:nvSpPr>
        <p:spPr>
          <a:xfrm rot="10800000" flipV="1">
            <a:off x="2550914" y="3174814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উপমান কর্মধারয় সমাস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AA867-3A24-B443-8DE4-3FCDB2792236}"/>
              </a:ext>
            </a:extLst>
          </p:cNvPr>
          <p:cNvSpPr txBox="1"/>
          <p:nvPr/>
        </p:nvSpPr>
        <p:spPr>
          <a:xfrm rot="10800000" flipV="1">
            <a:off x="2550914" y="4386163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উপমিত কর্মধারয় সমাস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460AB-9299-C345-9421-2FD54E4C7574}"/>
              </a:ext>
            </a:extLst>
          </p:cNvPr>
          <p:cNvSpPr txBox="1"/>
          <p:nvPr/>
        </p:nvSpPr>
        <p:spPr>
          <a:xfrm rot="10800000" flipV="1">
            <a:off x="2693789" y="5708854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রুপক কর্মধারয় সমাস </a:t>
            </a:r>
          </a:p>
        </p:txBody>
      </p:sp>
    </p:spTree>
    <p:extLst>
      <p:ext uri="{BB962C8B-B14F-4D97-AF65-F5344CB8AC3E}">
        <p14:creationId xmlns:p14="http://schemas.microsoft.com/office/powerpoint/2010/main" val="25823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929B9F-EFB5-6C4A-8CE4-22E7A18A0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68641" cy="28575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CCA3883-CCDC-D44B-9E33-01045B255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2" y="0"/>
            <a:ext cx="5786438" cy="285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A149A-AE89-4C4C-B95B-5D9EC7F46B29}"/>
              </a:ext>
            </a:extLst>
          </p:cNvPr>
          <p:cNvSpPr txBox="1"/>
          <p:nvPr/>
        </p:nvSpPr>
        <p:spPr>
          <a:xfrm rot="10800000" flipV="1">
            <a:off x="-160736" y="3292614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স্মৃতির </a:t>
            </a:r>
            <a:r>
              <a:rPr lang="bn-BD" sz="4000" b="1">
                <a:solidFill>
                  <a:srgbClr val="FF0000"/>
                </a:solidFill>
              </a:rPr>
              <a:t>রক্ষার্থে</a:t>
            </a:r>
            <a:r>
              <a:rPr lang="en-GB" sz="4000" b="1">
                <a:solidFill>
                  <a:srgbClr val="FF0000"/>
                </a:solidFill>
              </a:rPr>
              <a:t>সৌধ=স্মৃতিসৌধ</a:t>
            </a:r>
            <a:r>
              <a:rPr lang="en-GB" sz="4000" b="1"/>
              <a:t>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9834C-952E-E14A-AD63-F7405FCE383A}"/>
              </a:ext>
            </a:extLst>
          </p:cNvPr>
          <p:cNvSpPr txBox="1"/>
          <p:nvPr/>
        </p:nvSpPr>
        <p:spPr>
          <a:xfrm rot="10800000" flipV="1">
            <a:off x="5903117" y="3292615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সিংহ চিহ্নিত আসন=সিংহাসন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3DCF1-3280-F74C-9E4D-B11973A2692A}"/>
              </a:ext>
            </a:extLst>
          </p:cNvPr>
          <p:cNvSpPr txBox="1"/>
          <p:nvPr/>
        </p:nvSpPr>
        <p:spPr>
          <a:xfrm rot="10800000" flipV="1">
            <a:off x="139895" y="4827263"/>
            <a:ext cx="12052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মধ্যের পদ </a:t>
            </a:r>
            <a:r>
              <a:rPr lang="en-GB" sz="4000" b="1">
                <a:solidFill>
                  <a:srgbClr val="FF0000"/>
                </a:solidFill>
              </a:rPr>
              <a:t>(</a:t>
            </a:r>
            <a:r>
              <a:rPr lang="bn-BD" sz="4000" b="1">
                <a:solidFill>
                  <a:srgbClr val="FF0000"/>
                </a:solidFill>
              </a:rPr>
              <a:t>রক্ষার্থে </a:t>
            </a:r>
            <a:r>
              <a:rPr lang="en-GB" sz="4000" b="1">
                <a:solidFill>
                  <a:srgbClr val="FF0000"/>
                </a:solidFill>
              </a:rPr>
              <a:t>/চিহ্নিত)</a:t>
            </a:r>
            <a:r>
              <a:rPr lang="en-GB" sz="4000" b="1"/>
              <a:t>লোপ পায়, তাকে মধ্যপদলোপী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1600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AF9252B-D873-564F-B073-91032386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93" y="0"/>
            <a:ext cx="8483203" cy="4036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EDBDD-5A03-6F44-AF7E-9677EDE528E9}"/>
              </a:ext>
            </a:extLst>
          </p:cNvPr>
          <p:cNvSpPr txBox="1"/>
          <p:nvPr/>
        </p:nvSpPr>
        <p:spPr>
          <a:xfrm rot="10800000" flipV="1">
            <a:off x="1893093" y="4417756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বকের ন্যায় ধার্মিক =বক ধার্মিক</a:t>
            </a:r>
            <a:r>
              <a:rPr lang="en-GB" sz="4000" b="1"/>
              <a:t> </a:t>
            </a:r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37356-BB61-4248-8EB2-0C09198A1FA7}"/>
              </a:ext>
            </a:extLst>
          </p:cNvPr>
          <p:cNvSpPr txBox="1"/>
          <p:nvPr/>
        </p:nvSpPr>
        <p:spPr>
          <a:xfrm rot="10800000" flipV="1">
            <a:off x="0" y="5026167"/>
            <a:ext cx="12052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তুলনা বোঝায় এবং সে তুলনা </a:t>
            </a:r>
            <a:r>
              <a:rPr lang="en-GB" sz="4000" b="1">
                <a:solidFill>
                  <a:srgbClr val="FF0000"/>
                </a:solidFill>
              </a:rPr>
              <a:t>বাস্তবতার</a:t>
            </a:r>
            <a:r>
              <a:rPr lang="en-GB" sz="4000" b="1"/>
              <a:t> সাথে মিল আছে,তাকে </a:t>
            </a:r>
            <a:r>
              <a:rPr lang="en-GB" sz="4000" b="1">
                <a:solidFill>
                  <a:srgbClr val="FF0000"/>
                </a:solidFill>
              </a:rPr>
              <a:t>উপমান</a:t>
            </a:r>
            <a:r>
              <a:rPr lang="en-GB" sz="4000" b="1"/>
              <a:t>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536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6C885E-5D8D-0740-8D27-6266019A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" y="136920"/>
            <a:ext cx="5840016" cy="32920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7EED82A-0FC9-FB49-AE58-1C3C0CB0C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030"/>
            <a:ext cx="6096000" cy="3829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45410-FCB4-C840-A976-BF743A31F1F3}"/>
              </a:ext>
            </a:extLst>
          </p:cNvPr>
          <p:cNvSpPr txBox="1"/>
          <p:nvPr/>
        </p:nvSpPr>
        <p:spPr>
          <a:xfrm rot="10800000" flipV="1">
            <a:off x="6226969" y="1782959"/>
            <a:ext cx="57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মুখ </a:t>
            </a:r>
            <a:r>
              <a:rPr lang="en-GB" sz="4000" b="1">
                <a:solidFill>
                  <a:srgbClr val="FF0000"/>
                </a:solidFill>
              </a:rPr>
              <a:t>চন্দ্রের </a:t>
            </a:r>
            <a:r>
              <a:rPr lang="en-GB" sz="4000" b="1"/>
              <a:t>ন্যায়=মুখচন্দ্র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6ADBE-C3E6-0647-A36D-187E2DDB3730}"/>
              </a:ext>
            </a:extLst>
          </p:cNvPr>
          <p:cNvSpPr txBox="1"/>
          <p:nvPr/>
        </p:nvSpPr>
        <p:spPr>
          <a:xfrm rot="10800000" flipV="1">
            <a:off x="6226968" y="3428999"/>
            <a:ext cx="57090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তুলনা করা হয় এবং সে তুলনা অবাস্তব</a:t>
            </a:r>
            <a:r>
              <a:rPr lang="en-GB" sz="4000" b="1">
                <a:solidFill>
                  <a:srgbClr val="FF0000"/>
                </a:solidFill>
              </a:rPr>
              <a:t>( চন্দ্র ও মুখ)</a:t>
            </a:r>
            <a:r>
              <a:rPr lang="en-GB" sz="4000" b="1"/>
              <a:t>, তাকে উপমিত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1738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123BCB9-8204-FE4E-ABB1-FD8E3953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4" y="0"/>
            <a:ext cx="8072438" cy="3579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A7E58-29F5-9B4B-A0D6-FB5BA132C7AF}"/>
              </a:ext>
            </a:extLst>
          </p:cNvPr>
          <p:cNvSpPr txBox="1"/>
          <p:nvPr/>
        </p:nvSpPr>
        <p:spPr>
          <a:xfrm rot="10800000" flipV="1">
            <a:off x="2485429" y="3961803"/>
            <a:ext cx="57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মন  </a:t>
            </a:r>
            <a:r>
              <a:rPr lang="en-GB" sz="4000" b="1">
                <a:solidFill>
                  <a:srgbClr val="FF0000"/>
                </a:solidFill>
              </a:rPr>
              <a:t>রুপ </a:t>
            </a:r>
            <a:r>
              <a:rPr lang="en-GB" sz="4000" b="1"/>
              <a:t>মাঝি=মনমাঝি</a:t>
            </a:r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507C2-3E96-AB47-AED5-58A7A7B142DC}"/>
              </a:ext>
            </a:extLst>
          </p:cNvPr>
          <p:cNvSpPr txBox="1"/>
          <p:nvPr/>
        </p:nvSpPr>
        <p:spPr>
          <a:xfrm rot="10800000" flipV="1">
            <a:off x="553640" y="5052342"/>
            <a:ext cx="11638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ব্যাসবাক্যের মাঝে </a:t>
            </a:r>
            <a:r>
              <a:rPr lang="en-GB" sz="4000" b="1">
                <a:solidFill>
                  <a:srgbClr val="FF0000"/>
                </a:solidFill>
              </a:rPr>
              <a:t>( রুপ </a:t>
            </a:r>
            <a:r>
              <a:rPr lang="en-GB" sz="4000" b="1"/>
              <a:t>) হয় , তাকে রুপক কর্মধারয় সমাস বলে।</a:t>
            </a:r>
          </a:p>
        </p:txBody>
      </p:sp>
    </p:spTree>
    <p:extLst>
      <p:ext uri="{BB962C8B-B14F-4D97-AF65-F5344CB8AC3E}">
        <p14:creationId xmlns:p14="http://schemas.microsoft.com/office/powerpoint/2010/main" val="28693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BA18D-5590-D84C-A0A8-C8B82DA04548}"/>
              </a:ext>
            </a:extLst>
          </p:cNvPr>
          <p:cNvSpPr txBox="1"/>
          <p:nvPr/>
        </p:nvSpPr>
        <p:spPr>
          <a:xfrm rot="10800000" flipV="1">
            <a:off x="4301132" y="333643"/>
            <a:ext cx="387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মূল্যায়ন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A26E6-D5A0-B644-878B-BDB92FFFB5E8}"/>
              </a:ext>
            </a:extLst>
          </p:cNvPr>
          <p:cNvSpPr txBox="1"/>
          <p:nvPr/>
        </p:nvSpPr>
        <p:spPr>
          <a:xfrm rot="10800000" flipV="1">
            <a:off x="3469926" y="1065074"/>
            <a:ext cx="55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92D8B-4A98-0C48-8AF9-422C66041E8A}"/>
              </a:ext>
            </a:extLst>
          </p:cNvPr>
          <p:cNvSpPr txBox="1"/>
          <p:nvPr/>
        </p:nvSpPr>
        <p:spPr>
          <a:xfrm rot="10800000" flipV="1">
            <a:off x="1723727" y="2198427"/>
            <a:ext cx="8744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১।সমাস কত প্রকার ও কি কি? </a:t>
            </a:r>
          </a:p>
          <a:p>
            <a:pPr algn="l"/>
            <a:r>
              <a:rPr lang="en-GB" sz="4000" b="1"/>
              <a:t>২। ব্যাসবাক্য সহ সমাস নির্নয় কর –</a:t>
            </a:r>
          </a:p>
          <a:p>
            <a:pPr algn="l"/>
            <a:r>
              <a:rPr lang="en-GB" sz="4000" b="1"/>
              <a:t>(ক) হাটবাজার   (খ)মহানবী</a:t>
            </a:r>
          </a:p>
          <a:p>
            <a:pPr algn="l"/>
            <a:r>
              <a:rPr lang="en-GB" sz="4000" b="1"/>
              <a:t>(গ)শতাব্দী  (ঘ) ভ্রমর কালো</a:t>
            </a:r>
          </a:p>
          <a:p>
            <a:pPr algn="l"/>
            <a:r>
              <a:rPr lang="en-GB" sz="4000" b="1"/>
              <a:t>(ঙ)বিষাদসিন্ধু (চ) লাভক্ষতি</a:t>
            </a:r>
          </a:p>
          <a:p>
            <a:pPr algn="l"/>
            <a:r>
              <a:rPr lang="en-GB" sz="4000" b="1"/>
              <a:t>(ছ)ত্রিভুজ  (জ) পলান্ন </a:t>
            </a:r>
          </a:p>
        </p:txBody>
      </p:sp>
    </p:spTree>
    <p:extLst>
      <p:ext uri="{BB962C8B-B14F-4D97-AF65-F5344CB8AC3E}">
        <p14:creationId xmlns:p14="http://schemas.microsoft.com/office/powerpoint/2010/main" val="8222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66D87A-A523-B34F-A949-A4D7BBD14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C636A-1051-7C49-9948-D6A03A928F84}"/>
              </a:ext>
            </a:extLst>
          </p:cNvPr>
          <p:cNvSpPr txBox="1"/>
          <p:nvPr/>
        </p:nvSpPr>
        <p:spPr>
          <a:xfrm rot="10800000" flipV="1">
            <a:off x="232172" y="349731"/>
            <a:ext cx="1375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FF0000"/>
                </a:solidFill>
              </a:rPr>
              <a:t>ধন্যবাদ</a:t>
            </a:r>
            <a:r>
              <a:rPr lang="en-GB" sz="4000" b="1">
                <a:solidFill>
                  <a:srgbClr val="FF0000"/>
                </a:solidFill>
              </a:rPr>
              <a:t>                              </a:t>
            </a:r>
            <a:r>
              <a:rPr lang="en-GB" sz="9600" b="1">
                <a:solidFill>
                  <a:srgbClr val="FF0000"/>
                </a:solidFill>
              </a:rPr>
              <a:t>ধন্যবাদ </a:t>
            </a:r>
            <a:endParaRPr lang="en-GB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4298B4-855B-0248-918C-086AEC89673D}"/>
              </a:ext>
            </a:extLst>
          </p:cNvPr>
          <p:cNvSpPr txBox="1"/>
          <p:nvPr/>
        </p:nvSpPr>
        <p:spPr>
          <a:xfrm rot="10800000" flipV="1">
            <a:off x="4786312" y="387221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পরিচিতি </a:t>
            </a:r>
            <a:endParaRPr lang="en-US" sz="4000" b="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AF69B5-7055-BF4D-B54F-1E336A0597F5}"/>
              </a:ext>
            </a:extLst>
          </p:cNvPr>
          <p:cNvCxnSpPr>
            <a:cxnSpLocks/>
          </p:cNvCxnSpPr>
          <p:nvPr/>
        </p:nvCxnSpPr>
        <p:spPr>
          <a:xfrm>
            <a:off x="5464969" y="14108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102CAE-DB80-5F44-9067-392B7EDF9D23}"/>
              </a:ext>
            </a:extLst>
          </p:cNvPr>
          <p:cNvCxnSpPr>
            <a:cxnSpLocks/>
          </p:cNvCxnSpPr>
          <p:nvPr/>
        </p:nvCxnSpPr>
        <p:spPr>
          <a:xfrm>
            <a:off x="5617369" y="15632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5AC22-C223-AB44-A1AA-DAED5BB8B867}"/>
              </a:ext>
            </a:extLst>
          </p:cNvPr>
          <p:cNvCxnSpPr>
            <a:cxnSpLocks/>
          </p:cNvCxnSpPr>
          <p:nvPr/>
        </p:nvCxnSpPr>
        <p:spPr>
          <a:xfrm>
            <a:off x="5769769" y="17156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44C5AD4E-0BD7-4544-B564-75805F6D6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8" y="962513"/>
            <a:ext cx="3896316" cy="2978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42DA6D-8ABB-E64D-80A4-62823E1058CC}"/>
              </a:ext>
            </a:extLst>
          </p:cNvPr>
          <p:cNvSpPr txBox="1"/>
          <p:nvPr/>
        </p:nvSpPr>
        <p:spPr>
          <a:xfrm>
            <a:off x="94653" y="4221035"/>
            <a:ext cx="6327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মো: নজরুল ইসলাম </a:t>
            </a:r>
          </a:p>
          <a:p>
            <a:pPr algn="l"/>
            <a:r>
              <a:rPr lang="bn-BD" sz="4000" b="1"/>
              <a:t>সহকারী শিক্ষক </a:t>
            </a:r>
          </a:p>
          <a:p>
            <a:pPr algn="l"/>
            <a:r>
              <a:rPr lang="bn-BD" sz="4000" b="1"/>
              <a:t>কাতিপুর কালিনগর উ.বি </a:t>
            </a:r>
          </a:p>
          <a:p>
            <a:pPr algn="l"/>
            <a:r>
              <a:rPr lang="bn-BD" sz="4000" b="1"/>
              <a:t>পোরশা, নওগাঁ</a:t>
            </a:r>
            <a:endParaRPr lang="en-US" sz="40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E8414-9F98-F940-B6FC-5124BD8EE181}"/>
              </a:ext>
            </a:extLst>
          </p:cNvPr>
          <p:cNvSpPr txBox="1"/>
          <p:nvPr/>
        </p:nvSpPr>
        <p:spPr>
          <a:xfrm>
            <a:off x="6096001" y="2803663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বাংলা দ্বিতীয় পত্র </a:t>
            </a:r>
          </a:p>
          <a:p>
            <a:pPr algn="l"/>
            <a:r>
              <a:rPr lang="bn-BD" sz="4000" b="1"/>
              <a:t>শ্রেণি – ৯ম</a:t>
            </a:r>
          </a:p>
          <a:p>
            <a:pPr algn="l"/>
            <a:r>
              <a:rPr lang="bn-BD" sz="4000" b="1"/>
              <a:t>শিরোনাম – দ্বন্দ্ব, দ্বিগু ও কর্মধারয় সমাস</a:t>
            </a:r>
          </a:p>
        </p:txBody>
      </p:sp>
    </p:spTree>
    <p:extLst>
      <p:ext uri="{BB962C8B-B14F-4D97-AF65-F5344CB8AC3E}">
        <p14:creationId xmlns:p14="http://schemas.microsoft.com/office/powerpoint/2010/main" val="3431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844964-841D-D342-B5CF-D6370E890961}"/>
              </a:ext>
            </a:extLst>
          </p:cNvPr>
          <p:cNvSpPr txBox="1"/>
          <p:nvPr/>
        </p:nvSpPr>
        <p:spPr>
          <a:xfrm rot="10800000" flipV="1">
            <a:off x="3238499" y="257281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নিচের বাক্যটি লক্ষ্য কর 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499A9-2318-704D-938A-CFA3DE9F516B}"/>
              </a:ext>
            </a:extLst>
          </p:cNvPr>
          <p:cNvSpPr txBox="1"/>
          <p:nvPr/>
        </p:nvSpPr>
        <p:spPr>
          <a:xfrm rot="10800000" flipV="1">
            <a:off x="2317550" y="1439222"/>
            <a:ext cx="755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ঘরে </a:t>
            </a:r>
            <a:r>
              <a:rPr lang="bn-BD" sz="4000" b="1"/>
              <a:t>পালিত যে </a:t>
            </a:r>
            <a:r>
              <a:rPr lang="bn-BD" sz="4000" b="1">
                <a:solidFill>
                  <a:srgbClr val="FF0000"/>
                </a:solidFill>
              </a:rPr>
              <a:t>জামাই = ঘরজামাই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FBC52-2244-3741-B7BD-BED9AE3F1358}"/>
              </a:ext>
            </a:extLst>
          </p:cNvPr>
          <p:cNvSpPr txBox="1"/>
          <p:nvPr/>
        </p:nvSpPr>
        <p:spPr>
          <a:xfrm>
            <a:off x="2094306" y="2459505"/>
            <a:ext cx="897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ঘরে পালিত যে জামাই, পদ কয়টি যুক্ত হয়ে এক পদে পরিনত হয়েছে </a:t>
            </a:r>
            <a:r>
              <a:rPr lang="bn-BD" sz="4000" b="1">
                <a:solidFill>
                  <a:srgbClr val="FF0000"/>
                </a:solidFill>
              </a:rPr>
              <a:t>ঘরজামাই ।</a:t>
            </a:r>
            <a:endParaRPr lang="en-US" sz="4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A2F60-3AE4-0542-85D3-EA6E9EC01834}"/>
              </a:ext>
            </a:extLst>
          </p:cNvPr>
          <p:cNvSpPr txBox="1"/>
          <p:nvPr/>
        </p:nvSpPr>
        <p:spPr>
          <a:xfrm>
            <a:off x="-125016" y="4452528"/>
            <a:ext cx="1309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দুই বা ততোধিক পদের একপদে পরিনত হওয়াকে কি বলে?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27AAC-2386-5C4B-83AE-CEBB100E2437}"/>
              </a:ext>
            </a:extLst>
          </p:cNvPr>
          <p:cNvSpPr txBox="1"/>
          <p:nvPr/>
        </p:nvSpPr>
        <p:spPr>
          <a:xfrm>
            <a:off x="4732733" y="5477843"/>
            <a:ext cx="196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সমাস</a:t>
            </a:r>
          </a:p>
        </p:txBody>
      </p:sp>
    </p:spTree>
    <p:extLst>
      <p:ext uri="{BB962C8B-B14F-4D97-AF65-F5344CB8AC3E}">
        <p14:creationId xmlns:p14="http://schemas.microsoft.com/office/powerpoint/2010/main" val="35627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52808C-EE7B-C943-AC8E-A0009CE3C802}"/>
              </a:ext>
            </a:extLst>
          </p:cNvPr>
          <p:cNvSpPr txBox="1"/>
          <p:nvPr/>
        </p:nvSpPr>
        <p:spPr>
          <a:xfrm rot="10800000" flipV="1">
            <a:off x="1839513" y="1757467"/>
            <a:ext cx="1087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4"/>
                </a:solidFill>
              </a:rPr>
              <a:t>আজকে আমাদের আলোচনার বিষয়</a:t>
            </a:r>
            <a:endParaRPr lang="en-US" sz="4000" b="1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309C9-489D-9F4E-A196-DECA61808B98}"/>
              </a:ext>
            </a:extLst>
          </p:cNvPr>
          <p:cNvSpPr txBox="1"/>
          <p:nvPr/>
        </p:nvSpPr>
        <p:spPr>
          <a:xfrm>
            <a:off x="2695277" y="3881214"/>
            <a:ext cx="78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4"/>
                </a:solidFill>
              </a:rPr>
              <a:t>সমাস (দ্বন্দ্ব, দ্বিগু ও কর্মধারয়)</a:t>
            </a:r>
            <a:endParaRPr lang="en-US" sz="40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3C566-41C7-2F44-A4A4-3AAD6D851EED}"/>
              </a:ext>
            </a:extLst>
          </p:cNvPr>
          <p:cNvSpPr txBox="1"/>
          <p:nvPr/>
        </p:nvSpPr>
        <p:spPr>
          <a:xfrm rot="10800000" flipV="1">
            <a:off x="4372570" y="503307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শিখনফল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1030C-2EAF-B14A-A4F2-578DACC4248E}"/>
              </a:ext>
            </a:extLst>
          </p:cNvPr>
          <p:cNvSpPr txBox="1"/>
          <p:nvPr/>
        </p:nvSpPr>
        <p:spPr>
          <a:xfrm>
            <a:off x="2162768" y="2160984"/>
            <a:ext cx="7866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এই পাঠ শেষে শিক্ষার্থীরা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AA3B-1A70-7E4D-8385-C6C2EAEF46BA}"/>
              </a:ext>
            </a:extLst>
          </p:cNvPr>
          <p:cNvSpPr txBox="1"/>
          <p:nvPr/>
        </p:nvSpPr>
        <p:spPr>
          <a:xfrm>
            <a:off x="1082871" y="3989131"/>
            <a:ext cx="9436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*সমাস কী তা বলতে পারবে।</a:t>
            </a:r>
          </a:p>
          <a:p>
            <a:pPr algn="l"/>
            <a:r>
              <a:rPr lang="bn-BD" sz="4000" b="1"/>
              <a:t>*সমাসের শ্রেনিবিভাগ বলতে পারবে।</a:t>
            </a:r>
          </a:p>
          <a:p>
            <a:pPr algn="l"/>
            <a:r>
              <a:rPr lang="bn-BD" sz="4000" b="1"/>
              <a:t>*ব্যাসবাক্য সহ সমাস নির্নয়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9209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F7BC1A-17A4-5846-BBAE-F89749FABCBC}"/>
              </a:ext>
            </a:extLst>
          </p:cNvPr>
          <p:cNvSpPr txBox="1"/>
          <p:nvPr/>
        </p:nvSpPr>
        <p:spPr>
          <a:xfrm rot="10800000" flipV="1">
            <a:off x="1995784" y="339328"/>
            <a:ext cx="8200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দুই বা ততোধিক পদের একপদে পরিনত হওয়াকে সমাস বলে।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530DA-6B93-4540-BC16-1AFDDD76E3AE}"/>
              </a:ext>
            </a:extLst>
          </p:cNvPr>
          <p:cNvSpPr txBox="1"/>
          <p:nvPr/>
        </p:nvSpPr>
        <p:spPr>
          <a:xfrm rot="10800000" flipV="1">
            <a:off x="985983" y="1889514"/>
            <a:ext cx="1006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i="1" u="sng">
                <a:solidFill>
                  <a:srgbClr val="FF0000"/>
                </a:solidFill>
              </a:rPr>
              <a:t>ঘরে     </a:t>
            </a:r>
            <a:r>
              <a:rPr lang="bn-BD" sz="4000" b="1" i="1" u="sng"/>
              <a:t>পালিত   যে     </a:t>
            </a:r>
            <a:r>
              <a:rPr lang="bn-BD" sz="4000" b="1" i="1" u="sng">
                <a:solidFill>
                  <a:srgbClr val="FF0000"/>
                </a:solidFill>
              </a:rPr>
              <a:t>জামাই</a:t>
            </a:r>
            <a:r>
              <a:rPr lang="bn-BD" sz="4000" b="1">
                <a:solidFill>
                  <a:srgbClr val="FF0000"/>
                </a:solidFill>
              </a:rPr>
              <a:t>  =      ঘরজামাই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7441D3-E29A-6C45-8974-49E2D85AE10C}"/>
              </a:ext>
            </a:extLst>
          </p:cNvPr>
          <p:cNvSpPr txBox="1"/>
          <p:nvPr/>
        </p:nvSpPr>
        <p:spPr>
          <a:xfrm rot="10800000" flipV="1">
            <a:off x="720162" y="6027150"/>
            <a:ext cx="551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i="1" u="sng">
                <a:solidFill>
                  <a:srgbClr val="FF0000"/>
                </a:solidFill>
              </a:rPr>
              <a:t>ঘরে  </a:t>
            </a:r>
            <a:r>
              <a:rPr lang="bn-BD" sz="4000" b="1" i="1" u="sng"/>
              <a:t>পালিত যে </a:t>
            </a:r>
            <a:r>
              <a:rPr lang="bn-BD" sz="4000" b="1" i="1" u="sng">
                <a:solidFill>
                  <a:srgbClr val="FF0000"/>
                </a:solidFill>
              </a:rPr>
              <a:t>জামাই</a:t>
            </a:r>
            <a:r>
              <a:rPr lang="bn-BD" sz="4000" b="1">
                <a:solidFill>
                  <a:srgbClr val="FF0000"/>
                </a:solidFill>
              </a:rPr>
              <a:t> 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DB37C-9201-8941-807A-56FD7CC41DAE}"/>
              </a:ext>
            </a:extLst>
          </p:cNvPr>
          <p:cNvSpPr txBox="1"/>
          <p:nvPr/>
        </p:nvSpPr>
        <p:spPr>
          <a:xfrm>
            <a:off x="5951843" y="6073317"/>
            <a:ext cx="611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--ব্যাসবাক্য/বিগ্রহ বাক্য 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770E0906-995D-B642-8B5C-C5D5BE1F579F}"/>
              </a:ext>
            </a:extLst>
          </p:cNvPr>
          <p:cNvSpPr/>
          <p:nvPr/>
        </p:nvSpPr>
        <p:spPr>
          <a:xfrm flipH="1">
            <a:off x="3389586" y="2491840"/>
            <a:ext cx="1042942" cy="1956816"/>
          </a:xfrm>
          <a:prstGeom prst="downArrow">
            <a:avLst>
              <a:gd name="adj1" fmla="val 50000"/>
              <a:gd name="adj2" fmla="val 88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F04475C9-9181-3440-A2DD-6593B6301E46}"/>
              </a:ext>
            </a:extLst>
          </p:cNvPr>
          <p:cNvSpPr/>
          <p:nvPr/>
        </p:nvSpPr>
        <p:spPr>
          <a:xfrm>
            <a:off x="5951843" y="2597401"/>
            <a:ext cx="969264" cy="1956816"/>
          </a:xfrm>
          <a:prstGeom prst="downArrow">
            <a:avLst>
              <a:gd name="adj1" fmla="val 50000"/>
              <a:gd name="adj2" fmla="val 13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B38E5026-0A78-E749-BF23-78A8C2551633}"/>
              </a:ext>
            </a:extLst>
          </p:cNvPr>
          <p:cNvSpPr/>
          <p:nvPr/>
        </p:nvSpPr>
        <p:spPr>
          <a:xfrm>
            <a:off x="1189911" y="2706142"/>
            <a:ext cx="969264" cy="1956816"/>
          </a:xfrm>
          <a:prstGeom prst="downArrow">
            <a:avLst>
              <a:gd name="adj1" fmla="val 50000"/>
              <a:gd name="adj2" fmla="val 121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9973B2-64E0-7142-8F08-FA4C5FE41AE0}"/>
              </a:ext>
            </a:extLst>
          </p:cNvPr>
          <p:cNvSpPr txBox="1"/>
          <p:nvPr/>
        </p:nvSpPr>
        <p:spPr>
          <a:xfrm rot="10800000" flipV="1">
            <a:off x="720162" y="4554217"/>
            <a:ext cx="11042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>
                <a:solidFill>
                  <a:srgbClr val="FF0000"/>
                </a:solidFill>
              </a:rPr>
              <a:t>সমস্যমান  সমস্যমান</a:t>
            </a:r>
            <a:r>
              <a:rPr lang="bn-BD" sz="4000"/>
              <a:t>   </a:t>
            </a:r>
            <a:r>
              <a:rPr lang="bn-BD" sz="4000">
                <a:solidFill>
                  <a:srgbClr val="FF0000"/>
                </a:solidFill>
              </a:rPr>
              <a:t>সমস্যমান</a:t>
            </a:r>
            <a:r>
              <a:rPr lang="bn-BD" sz="4000" b="1" i="1" u="sng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rgbClr val="FF0000"/>
                </a:solidFill>
              </a:rPr>
              <a:t>=         সমস্ত </a:t>
            </a:r>
          </a:p>
          <a:p>
            <a:pPr algn="l"/>
            <a:r>
              <a:rPr lang="bn-BD" sz="4000" b="1">
                <a:solidFill>
                  <a:srgbClr val="FF0000"/>
                </a:solidFill>
              </a:rPr>
              <a:t>   পদ        পদ               পদ।                পদ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015E474-65A0-C34C-A5A2-79F0CF6939D8}"/>
              </a:ext>
            </a:extLst>
          </p:cNvPr>
          <p:cNvSpPr/>
          <p:nvPr/>
        </p:nvSpPr>
        <p:spPr>
          <a:xfrm>
            <a:off x="9313046" y="2432374"/>
            <a:ext cx="1204275" cy="2286869"/>
          </a:xfrm>
          <a:prstGeom prst="downArrow">
            <a:avLst>
              <a:gd name="adj1" fmla="val 50000"/>
              <a:gd name="adj2" fmla="val 11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3" grpId="0"/>
      <p:bldP spid="25" grpId="0"/>
      <p:bldP spid="42" grpId="0" animBg="1"/>
      <p:bldP spid="46" grpId="0" animBg="1"/>
      <p:bldP spid="48" grpId="0" animBg="1"/>
      <p:bldP spid="5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DCD8C-D4AA-A644-A4DF-C6D6236DE80C}"/>
              </a:ext>
            </a:extLst>
          </p:cNvPr>
          <p:cNvSpPr txBox="1"/>
          <p:nvPr/>
        </p:nvSpPr>
        <p:spPr>
          <a:xfrm rot="10800000" flipV="1">
            <a:off x="3336726" y="271135"/>
            <a:ext cx="470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সমাসের শ্রেনিবিভাগ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91936-CD16-F844-8E98-A3855B838E04}"/>
              </a:ext>
            </a:extLst>
          </p:cNvPr>
          <p:cNvSpPr txBox="1"/>
          <p:nvPr/>
        </p:nvSpPr>
        <p:spPr>
          <a:xfrm>
            <a:off x="3336726" y="1410891"/>
            <a:ext cx="82182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দ্বন্দ্ব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দ্বিগু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কর্মধারয় সমাস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তৎপুরুষ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বহুব্রীহি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অব্যয়ীভাব সমাস</a:t>
            </a:r>
          </a:p>
          <a:p>
            <a:pPr algn="l"/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196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D6A699-E69E-0144-9777-C89C41949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57875" cy="3429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185ADAF-25DA-6447-AE63-03455A08A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28" y="0"/>
            <a:ext cx="6137672" cy="3514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4A6B8-98F9-5442-8880-D0D3D3969332}"/>
              </a:ext>
            </a:extLst>
          </p:cNvPr>
          <p:cNvSpPr txBox="1"/>
          <p:nvPr/>
        </p:nvSpPr>
        <p:spPr>
          <a:xfrm rot="10800000" flipV="1">
            <a:off x="318491" y="3700135"/>
            <a:ext cx="470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মা ও বাপ =মা বাপ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F611E-4433-0049-87B7-D8E44AA06956}"/>
              </a:ext>
            </a:extLst>
          </p:cNvPr>
          <p:cNvSpPr txBox="1"/>
          <p:nvPr/>
        </p:nvSpPr>
        <p:spPr>
          <a:xfrm>
            <a:off x="6242149" y="3700135"/>
            <a:ext cx="640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চা ও বিস্কুট =চা বিস্কুট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143F0-9A0C-7649-87FD-1102FFF16F19}"/>
              </a:ext>
            </a:extLst>
          </p:cNvPr>
          <p:cNvSpPr txBox="1"/>
          <p:nvPr/>
        </p:nvSpPr>
        <p:spPr>
          <a:xfrm rot="10800000" flipV="1">
            <a:off x="1804093" y="5098525"/>
            <a:ext cx="8876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যে সমাসে ব্যাসবাক্যে ও এবং অব্যয় পদ থাকে, তাকে দ্বন্দ্ব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6460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74F3B7-CD71-AB46-8BCD-5672C6A2F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8591" y="0"/>
            <a:ext cx="6875861" cy="41433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5CD2673-B223-8F44-AC4E-E6D6F461F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23" y="0"/>
            <a:ext cx="4846177" cy="4143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47DE00-C813-004E-93B3-1CCFD5D6B4D5}"/>
              </a:ext>
            </a:extLst>
          </p:cNvPr>
          <p:cNvSpPr txBox="1"/>
          <p:nvPr/>
        </p:nvSpPr>
        <p:spPr>
          <a:xfrm rot="10800000" flipV="1">
            <a:off x="178590" y="4458697"/>
            <a:ext cx="620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তিন ফলের সমাহার =ত্রিফলা</a:t>
            </a:r>
            <a:r>
              <a:rPr lang="en-GB" sz="4000" b="1"/>
              <a:t>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3B2F4-7E98-1447-88A5-3D4E4AA4A0C6}"/>
              </a:ext>
            </a:extLst>
          </p:cNvPr>
          <p:cNvSpPr txBox="1"/>
          <p:nvPr/>
        </p:nvSpPr>
        <p:spPr>
          <a:xfrm rot="10800000" flipV="1">
            <a:off x="6378771" y="4502884"/>
            <a:ext cx="661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তিন তারের সমাহার=সেতার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3FEA5-8DAC-4B4B-BB75-3AE9A11320FE}"/>
              </a:ext>
            </a:extLst>
          </p:cNvPr>
          <p:cNvSpPr txBox="1"/>
          <p:nvPr/>
        </p:nvSpPr>
        <p:spPr>
          <a:xfrm rot="10800000" flipV="1">
            <a:off x="747115" y="5481905"/>
            <a:ext cx="12614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/>
              <a:t>যে সমাসে সংখ্যা</a:t>
            </a:r>
            <a:r>
              <a:rPr lang="en-GB" sz="4000" b="1">
                <a:solidFill>
                  <a:srgbClr val="FF0000"/>
                </a:solidFill>
              </a:rPr>
              <a:t>(তিন) </a:t>
            </a:r>
            <a:r>
              <a:rPr lang="en-GB" sz="4000" b="1"/>
              <a:t>পূর্বে থাকে এবং শেষে </a:t>
            </a:r>
            <a:r>
              <a:rPr lang="en-GB" sz="4000" b="1">
                <a:solidFill>
                  <a:srgbClr val="FF0000"/>
                </a:solidFill>
              </a:rPr>
              <a:t>সমাহার/সমষ্টি </a:t>
            </a:r>
            <a:r>
              <a:rPr lang="en-GB" sz="4000" b="1"/>
              <a:t>থাকে, তাকে দ্বিগু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4199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nazrul.kkhs@gmail.com</cp:lastModifiedBy>
  <cp:revision>9</cp:revision>
  <dcterms:created xsi:type="dcterms:W3CDTF">2020-01-13T23:57:43Z</dcterms:created>
  <dcterms:modified xsi:type="dcterms:W3CDTF">2020-02-02T00:54:55Z</dcterms:modified>
</cp:coreProperties>
</file>