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9" r:id="rId3"/>
    <p:sldId id="263" r:id="rId4"/>
    <p:sldId id="275" r:id="rId5"/>
    <p:sldId id="264" r:id="rId6"/>
    <p:sldId id="256" r:id="rId7"/>
    <p:sldId id="260" r:id="rId8"/>
    <p:sldId id="265" r:id="rId9"/>
    <p:sldId id="261" r:id="rId10"/>
    <p:sldId id="266" r:id="rId11"/>
    <p:sldId id="268" r:id="rId12"/>
    <p:sldId id="271" r:id="rId13"/>
    <p:sldId id="273" r:id="rId14"/>
    <p:sldId id="270" r:id="rId15"/>
    <p:sldId id="274" r:id="rId16"/>
    <p:sldId id="269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20" autoAdjust="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0DE4-7216-404A-A33A-6F895D20C91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AB55-F360-47FB-8C52-1D5C8CAD2F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6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মানসিক পরিবেশ সৃষ্টি করে পাঠ শিরোনাম বের করার উদ্দেশ্যে দেয়া হয়েছে।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প্রথমে ধারাবাহিকভাবে ট্রিগার চেপে এবং স্লাইডে উল্লেখিত প্রশ্নোত্তরের মাধ্যমে পাঠ শিরোনাম বের করা যেতে পারে।তবে প্রয়োজনে অন্য   যুক্তিযুক্ত উপায়ে একাজটি করা যেতে পারে।</a:t>
            </a:r>
            <a:r>
              <a:rPr lang="en-US" baseline="0" dirty="0" smtClean="0"/>
              <a:t>  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bn-BD" sz="1200" baseline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।</a:t>
            </a:r>
            <a:r>
              <a:rPr lang="en-US" baseline="0" dirty="0" smtClean="0"/>
              <a:t> </a:t>
            </a:r>
            <a:r>
              <a:rPr lang="bn-BD" baseline="0" dirty="0" smtClean="0"/>
              <a:t>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49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স্কেল দিয়ে শিক্ষার্থীদেরকে</a:t>
            </a:r>
            <a:r>
              <a:rPr lang="bn-BD" baseline="0" dirty="0" smtClean="0"/>
              <a:t> নিজ নিজ জ্যামিতি বক্সের </a:t>
            </a:r>
            <a:r>
              <a:rPr lang="bn-BD" baseline="0" smtClean="0"/>
              <a:t>প্রস্থ মেপে  দেখতে বলেও একাজটি </a:t>
            </a:r>
            <a:r>
              <a:rPr lang="bn-BD" baseline="0" dirty="0" smtClean="0"/>
              <a:t>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74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পাঠটি সম্পর্কে সার্বিকভাবে জানার জন্য মূল্যায়নের ব্যবস্থা করা যেতে পারে। অথবা বিষয় শিক্ষক নিজের মত প্রশ্ন করেও কাজটি করতে পারেন।</a:t>
            </a:r>
            <a:endParaRPr lang="en-US" dirty="0" smtClean="0"/>
          </a:p>
          <a:p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86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শিক্ষার্থীদের চিন্তন দক্ষতা পরিমাপের জন্য এ ধরনের কাজ দিতে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8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মূল বিষয়বস্তু শিক্ষার্থীদের পূনরায় মনে করিয়ে দেবার চেষ্টা করা হয়েছে।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স্লাইডে</a:t>
            </a:r>
            <a:r>
              <a:rPr lang="bn-BD" baseline="0" dirty="0" smtClean="0"/>
              <a:t> উল্লেখিত কী</a:t>
            </a:r>
            <a:r>
              <a:rPr lang="en-US" baseline="0" dirty="0" smtClean="0"/>
              <a:t>-</a:t>
            </a:r>
            <a:r>
              <a:rPr lang="bn-BD" baseline="0" dirty="0" smtClean="0"/>
              <a:t>নোটসমূহের আলোকে শিক্ষার্থীদের কোনো জিজ্ঞাসা আছে কি-না তা জানার চেষ্টা করলে ভালো হয়</a:t>
            </a:r>
            <a:r>
              <a:rPr lang="en-US" baseline="0" dirty="0" smtClean="0"/>
              <a:t> </a:t>
            </a:r>
            <a:r>
              <a:rPr lang="bn-BD" baseline="0" dirty="0" smtClean="0"/>
              <a:t>এবং কী-নোটগুলো শিক্ষার্থীদের লিখে নিতে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0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অর্জিতব্য 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স্লাইডে উল্লেখিত ছবিগুলো প্রদর্শন এবং প্রশ্নোত্তরের মাধ্যমে শিক্ষার্থীদের কাছ  থেকে পরিমাপের সঙ্ঘা বের করে আনার চেষ্টা করা হয়েছে।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/>
              <a:t>তবে প্রয়োজনে অন্য   যুক্তিযুক্ত উপায়ে একাজটি করা যেতে পারে।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4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 স্লাইড থেকে পরিমাপের প্রয়োজনীয়তা উপস্থাপন শুরু করা হয়েছে। তবে প্রয়োজনে বাস্তব উপকরণ ব্যবহার করেও একাজটি করা যাবে।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/>
              <a:t>।</a:t>
            </a:r>
            <a:r>
              <a:rPr lang="en-US" baseline="0" dirty="0" smtClean="0"/>
              <a:t> </a:t>
            </a:r>
            <a:r>
              <a:rPr lang="bn-BD" baseline="0" dirty="0" smtClean="0"/>
              <a:t>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bn-BD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পরিমাপের প্রয়োজনীয়তা উপস্থাপন অব্যাহত রয়েছে।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তবে এখানেও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বিশেষ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প্রয়োজনে বাস্তব উপকরণ ব্যবহার করেও একাজটি করা যাবে</a:t>
            </a:r>
            <a:endParaRPr lang="bn-BD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এই স্লাইডে আরো কিছু ঘটনার ছবি উ ল্লেখ করে  পরিমাপের প্রয়োজনীয়তা উপস্থাপন সমাপ্ত হবে।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aseline="0" dirty="0" smtClean="0"/>
              <a:t>।</a:t>
            </a:r>
            <a:r>
              <a:rPr lang="en-US" baseline="0" dirty="0" smtClean="0"/>
              <a:t> </a:t>
            </a:r>
            <a:r>
              <a:rPr lang="bn-BD" baseline="0" dirty="0" smtClean="0"/>
              <a:t>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6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স্লাইডে জোড়ায় কাজ দিয়ে শিক্ষার্থীদের পরিমাপের প্রয়োজনীয়তা সম্পর্কে চিন্তন দক্ষতার উন্নয়ন ঘটেছে কি- না তা যাচাই করা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এই স্লাইড থেকে পরিমাপের এককের গুরুত্ব ও  প্রয়োজনীয়তা উপস্থাপন শুরু  করা হয়েছে।</a:t>
            </a:r>
          </a:p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প্রথমে ভিডিওটি দেখিয়ে শিক্ষার্থীদের হাতে-কলমে কাজে উৎসাহিত  করার জন্য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সম্ভব হলে প্রত্যকে নিজ নিজ হাত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বেঞ্চের দৈর্ঘ্য মেপে নিতে বলতে পারেন।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/>
              <a:t>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bn-BD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1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7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43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3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748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3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7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1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6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5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2AF0-BF97-459E-AD20-DD7D12AB31B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" y="685800"/>
            <a:ext cx="840203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36027" y="1219200"/>
            <a:ext cx="6436373" cy="4687263"/>
            <a:chOff x="1336027" y="1219200"/>
            <a:chExt cx="6436373" cy="4687263"/>
          </a:xfrm>
        </p:grpSpPr>
        <p:pic>
          <p:nvPicPr>
            <p:cNvPr id="8" name="Picture 7" descr="student.gif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336027" y="1219200"/>
              <a:ext cx="3312173" cy="4687263"/>
            </a:xfrm>
            <a:prstGeom prst="rect">
              <a:avLst/>
            </a:prstGeom>
          </p:spPr>
        </p:pic>
        <p:pic>
          <p:nvPicPr>
            <p:cNvPr id="9" name="Picture 8" descr="student.gif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60227" y="1219200"/>
              <a:ext cx="3312173" cy="4687263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57200"/>
            <a:ext cx="221887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104382"/>
            <a:ext cx="589135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দৈনদিন জীবনে পরিমাপ প্রয়োজন হয় এমন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১০টি ঘটনার একটি তালিকা প্রস্তুত কর।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7786" y="228600"/>
            <a:ext cx="179728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সময়ঃ ৭ 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304800"/>
            <a:ext cx="441959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ভিডিওটিতে কী কী দেখতে পেলে?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04800"/>
            <a:ext cx="309411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ভিডিও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81400" y="1143000"/>
          <a:ext cx="18288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1828800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96464" y="2209800"/>
            <a:ext cx="2371732" cy="2880918"/>
            <a:chOff x="533400" y="2345040"/>
            <a:chExt cx="2371732" cy="2880918"/>
          </a:xfrm>
        </p:grpSpPr>
        <p:pic>
          <p:nvPicPr>
            <p:cNvPr id="9" name="Picture 8" descr="Short-han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533400" y="2345040"/>
              <a:ext cx="2371732" cy="2880918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873468" y="2377966"/>
              <a:ext cx="941283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১১ হাত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72200" y="2226960"/>
            <a:ext cx="2362874" cy="2870158"/>
            <a:chOff x="6172200" y="2362200"/>
            <a:chExt cx="2362874" cy="2870158"/>
          </a:xfrm>
        </p:grpSpPr>
        <p:pic>
          <p:nvPicPr>
            <p:cNvPr id="8" name="Picture 7" descr="Long-hand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2200" y="2362200"/>
              <a:ext cx="2362874" cy="2870158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203732" y="2393732"/>
              <a:ext cx="976549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১০ হাত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Left-Right Arrow 13"/>
          <p:cNvSpPr/>
          <p:nvPr/>
        </p:nvSpPr>
        <p:spPr>
          <a:xfrm>
            <a:off x="3000702" y="2794522"/>
            <a:ext cx="3126830" cy="1371600"/>
          </a:xfrm>
          <a:prstGeom prst="leftRightArrow">
            <a:avLst>
              <a:gd name="adj1" fmla="val 60795"/>
              <a:gd name="adj2" fmla="val 2565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দড়িটি পরিমাপে এরূপ ভিন্নতা কেনো?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3004593" y="2795650"/>
            <a:ext cx="3126830" cy="1371600"/>
          </a:xfrm>
          <a:prstGeom prst="leftRightArrow">
            <a:avLst>
              <a:gd name="adj1" fmla="val 60795"/>
              <a:gd name="adj2" fmla="val 2565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 অসুবিধা কীভাবে দূর করা যায়?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Scale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3332" y="2238702"/>
            <a:ext cx="3124200" cy="2842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62000" y="4191000"/>
            <a:ext cx="759363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হাত দিয়ে মাপলে সব সময় সঠিক পরিমাপ পাওয়া যাবে কি?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Scal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192500"/>
            <a:ext cx="5429650" cy="4940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982640" y="1828800"/>
            <a:ext cx="3995004" cy="3124200"/>
            <a:chOff x="982640" y="762000"/>
            <a:chExt cx="3995004" cy="3124200"/>
          </a:xfrm>
        </p:grpSpPr>
        <p:sp>
          <p:nvSpPr>
            <p:cNvPr id="21" name="Freeform 20"/>
            <p:cNvSpPr/>
            <p:nvPr/>
          </p:nvSpPr>
          <p:spPr>
            <a:xfrm>
              <a:off x="990600" y="762000"/>
              <a:ext cx="3962400" cy="3124200"/>
            </a:xfrm>
            <a:custGeom>
              <a:avLst/>
              <a:gdLst>
                <a:gd name="connsiteX0" fmla="*/ 0 w 3810000"/>
                <a:gd name="connsiteY0" fmla="*/ 190504 h 1143000"/>
                <a:gd name="connsiteX1" fmla="*/ 55798 w 3810000"/>
                <a:gd name="connsiteY1" fmla="*/ 55797 h 1143000"/>
                <a:gd name="connsiteX2" fmla="*/ 190505 w 3810000"/>
                <a:gd name="connsiteY2" fmla="*/ 0 h 1143000"/>
                <a:gd name="connsiteX3" fmla="*/ 635000 w 3810000"/>
                <a:gd name="connsiteY3" fmla="*/ 0 h 1143000"/>
                <a:gd name="connsiteX4" fmla="*/ 635000 w 3810000"/>
                <a:gd name="connsiteY4" fmla="*/ 0 h 1143000"/>
                <a:gd name="connsiteX5" fmla="*/ 1587500 w 3810000"/>
                <a:gd name="connsiteY5" fmla="*/ 0 h 1143000"/>
                <a:gd name="connsiteX6" fmla="*/ 3619496 w 3810000"/>
                <a:gd name="connsiteY6" fmla="*/ 0 h 1143000"/>
                <a:gd name="connsiteX7" fmla="*/ 3754203 w 3810000"/>
                <a:gd name="connsiteY7" fmla="*/ 55798 h 1143000"/>
                <a:gd name="connsiteX8" fmla="*/ 3810000 w 3810000"/>
                <a:gd name="connsiteY8" fmla="*/ 190505 h 1143000"/>
                <a:gd name="connsiteX9" fmla="*/ 3810000 w 3810000"/>
                <a:gd name="connsiteY9" fmla="*/ 666750 h 1143000"/>
                <a:gd name="connsiteX10" fmla="*/ 3810000 w 3810000"/>
                <a:gd name="connsiteY10" fmla="*/ 666750 h 1143000"/>
                <a:gd name="connsiteX11" fmla="*/ 3810000 w 3810000"/>
                <a:gd name="connsiteY11" fmla="*/ 952500 h 1143000"/>
                <a:gd name="connsiteX12" fmla="*/ 3810000 w 3810000"/>
                <a:gd name="connsiteY12" fmla="*/ 952496 h 1143000"/>
                <a:gd name="connsiteX13" fmla="*/ 3754203 w 3810000"/>
                <a:gd name="connsiteY13" fmla="*/ 1087203 h 1143000"/>
                <a:gd name="connsiteX14" fmla="*/ 3619496 w 3810000"/>
                <a:gd name="connsiteY14" fmla="*/ 1143000 h 1143000"/>
                <a:gd name="connsiteX15" fmla="*/ 1587500 w 3810000"/>
                <a:gd name="connsiteY15" fmla="*/ 1143000 h 1143000"/>
                <a:gd name="connsiteX16" fmla="*/ 1111263 w 3810000"/>
                <a:gd name="connsiteY16" fmla="*/ 1285875 h 1143000"/>
                <a:gd name="connsiteX17" fmla="*/ 635000 w 3810000"/>
                <a:gd name="connsiteY17" fmla="*/ 1143000 h 1143000"/>
                <a:gd name="connsiteX18" fmla="*/ 190504 w 3810000"/>
                <a:gd name="connsiteY18" fmla="*/ 1143000 h 1143000"/>
                <a:gd name="connsiteX19" fmla="*/ 55797 w 3810000"/>
                <a:gd name="connsiteY19" fmla="*/ 1087203 h 1143000"/>
                <a:gd name="connsiteX20" fmla="*/ 0 w 3810000"/>
                <a:gd name="connsiteY20" fmla="*/ 952496 h 1143000"/>
                <a:gd name="connsiteX21" fmla="*/ 0 w 3810000"/>
                <a:gd name="connsiteY21" fmla="*/ 952500 h 1143000"/>
                <a:gd name="connsiteX22" fmla="*/ 0 w 3810000"/>
                <a:gd name="connsiteY22" fmla="*/ 666750 h 1143000"/>
                <a:gd name="connsiteX23" fmla="*/ 0 w 3810000"/>
                <a:gd name="connsiteY23" fmla="*/ 666750 h 1143000"/>
                <a:gd name="connsiteX24" fmla="*/ 0 w 3810000"/>
                <a:gd name="connsiteY24" fmla="*/ 190504 h 1143000"/>
                <a:gd name="connsiteX0" fmla="*/ 0 w 3810000"/>
                <a:gd name="connsiteY0" fmla="*/ 190504 h 3124200"/>
                <a:gd name="connsiteX1" fmla="*/ 55798 w 3810000"/>
                <a:gd name="connsiteY1" fmla="*/ 55797 h 3124200"/>
                <a:gd name="connsiteX2" fmla="*/ 190505 w 3810000"/>
                <a:gd name="connsiteY2" fmla="*/ 0 h 3124200"/>
                <a:gd name="connsiteX3" fmla="*/ 635000 w 3810000"/>
                <a:gd name="connsiteY3" fmla="*/ 0 h 3124200"/>
                <a:gd name="connsiteX4" fmla="*/ 635000 w 3810000"/>
                <a:gd name="connsiteY4" fmla="*/ 0 h 3124200"/>
                <a:gd name="connsiteX5" fmla="*/ 1587500 w 3810000"/>
                <a:gd name="connsiteY5" fmla="*/ 0 h 3124200"/>
                <a:gd name="connsiteX6" fmla="*/ 3619496 w 3810000"/>
                <a:gd name="connsiteY6" fmla="*/ 0 h 3124200"/>
                <a:gd name="connsiteX7" fmla="*/ 3754203 w 3810000"/>
                <a:gd name="connsiteY7" fmla="*/ 55798 h 3124200"/>
                <a:gd name="connsiteX8" fmla="*/ 3810000 w 3810000"/>
                <a:gd name="connsiteY8" fmla="*/ 190505 h 3124200"/>
                <a:gd name="connsiteX9" fmla="*/ 3810000 w 3810000"/>
                <a:gd name="connsiteY9" fmla="*/ 666750 h 3124200"/>
                <a:gd name="connsiteX10" fmla="*/ 3810000 w 3810000"/>
                <a:gd name="connsiteY10" fmla="*/ 666750 h 3124200"/>
                <a:gd name="connsiteX11" fmla="*/ 3810000 w 3810000"/>
                <a:gd name="connsiteY11" fmla="*/ 952500 h 3124200"/>
                <a:gd name="connsiteX12" fmla="*/ 3810000 w 3810000"/>
                <a:gd name="connsiteY12" fmla="*/ 952496 h 3124200"/>
                <a:gd name="connsiteX13" fmla="*/ 3754203 w 3810000"/>
                <a:gd name="connsiteY13" fmla="*/ 1087203 h 3124200"/>
                <a:gd name="connsiteX14" fmla="*/ 3619496 w 3810000"/>
                <a:gd name="connsiteY14" fmla="*/ 1143000 h 3124200"/>
                <a:gd name="connsiteX15" fmla="*/ 1587500 w 3810000"/>
                <a:gd name="connsiteY15" fmla="*/ 1143000 h 3124200"/>
                <a:gd name="connsiteX16" fmla="*/ 1905000 w 3810000"/>
                <a:gd name="connsiteY16" fmla="*/ 3124200 h 3124200"/>
                <a:gd name="connsiteX17" fmla="*/ 635000 w 3810000"/>
                <a:gd name="connsiteY17" fmla="*/ 1143000 h 3124200"/>
                <a:gd name="connsiteX18" fmla="*/ 190504 w 3810000"/>
                <a:gd name="connsiteY18" fmla="*/ 1143000 h 3124200"/>
                <a:gd name="connsiteX19" fmla="*/ 55797 w 3810000"/>
                <a:gd name="connsiteY19" fmla="*/ 1087203 h 3124200"/>
                <a:gd name="connsiteX20" fmla="*/ 0 w 3810000"/>
                <a:gd name="connsiteY20" fmla="*/ 952496 h 3124200"/>
                <a:gd name="connsiteX21" fmla="*/ 0 w 3810000"/>
                <a:gd name="connsiteY21" fmla="*/ 952500 h 3124200"/>
                <a:gd name="connsiteX22" fmla="*/ 0 w 3810000"/>
                <a:gd name="connsiteY22" fmla="*/ 666750 h 3124200"/>
                <a:gd name="connsiteX23" fmla="*/ 0 w 3810000"/>
                <a:gd name="connsiteY23" fmla="*/ 666750 h 3124200"/>
                <a:gd name="connsiteX24" fmla="*/ 0 w 3810000"/>
                <a:gd name="connsiteY24" fmla="*/ 190504 h 3124200"/>
                <a:gd name="connsiteX0" fmla="*/ 0 w 3810000"/>
                <a:gd name="connsiteY0" fmla="*/ 190504 h 3124200"/>
                <a:gd name="connsiteX1" fmla="*/ 55798 w 3810000"/>
                <a:gd name="connsiteY1" fmla="*/ 55797 h 3124200"/>
                <a:gd name="connsiteX2" fmla="*/ 190505 w 3810000"/>
                <a:gd name="connsiteY2" fmla="*/ 0 h 3124200"/>
                <a:gd name="connsiteX3" fmla="*/ 635000 w 3810000"/>
                <a:gd name="connsiteY3" fmla="*/ 0 h 3124200"/>
                <a:gd name="connsiteX4" fmla="*/ 635000 w 3810000"/>
                <a:gd name="connsiteY4" fmla="*/ 0 h 3124200"/>
                <a:gd name="connsiteX5" fmla="*/ 1587500 w 3810000"/>
                <a:gd name="connsiteY5" fmla="*/ 0 h 3124200"/>
                <a:gd name="connsiteX6" fmla="*/ 3619496 w 3810000"/>
                <a:gd name="connsiteY6" fmla="*/ 0 h 3124200"/>
                <a:gd name="connsiteX7" fmla="*/ 3754203 w 3810000"/>
                <a:gd name="connsiteY7" fmla="*/ 55798 h 3124200"/>
                <a:gd name="connsiteX8" fmla="*/ 3810000 w 3810000"/>
                <a:gd name="connsiteY8" fmla="*/ 190505 h 3124200"/>
                <a:gd name="connsiteX9" fmla="*/ 3810000 w 3810000"/>
                <a:gd name="connsiteY9" fmla="*/ 666750 h 3124200"/>
                <a:gd name="connsiteX10" fmla="*/ 3810000 w 3810000"/>
                <a:gd name="connsiteY10" fmla="*/ 666750 h 3124200"/>
                <a:gd name="connsiteX11" fmla="*/ 3810000 w 3810000"/>
                <a:gd name="connsiteY11" fmla="*/ 952500 h 3124200"/>
                <a:gd name="connsiteX12" fmla="*/ 3810000 w 3810000"/>
                <a:gd name="connsiteY12" fmla="*/ 952496 h 3124200"/>
                <a:gd name="connsiteX13" fmla="*/ 3754203 w 3810000"/>
                <a:gd name="connsiteY13" fmla="*/ 1087203 h 3124200"/>
                <a:gd name="connsiteX14" fmla="*/ 3619496 w 3810000"/>
                <a:gd name="connsiteY14" fmla="*/ 1143000 h 3124200"/>
                <a:gd name="connsiteX15" fmla="*/ 1587500 w 3810000"/>
                <a:gd name="connsiteY15" fmla="*/ 1143000 h 3124200"/>
                <a:gd name="connsiteX16" fmla="*/ 1905000 w 3810000"/>
                <a:gd name="connsiteY16" fmla="*/ 3124200 h 3124200"/>
                <a:gd name="connsiteX17" fmla="*/ 1295400 w 3810000"/>
                <a:gd name="connsiteY17" fmla="*/ 1143000 h 3124200"/>
                <a:gd name="connsiteX18" fmla="*/ 190504 w 3810000"/>
                <a:gd name="connsiteY18" fmla="*/ 1143000 h 3124200"/>
                <a:gd name="connsiteX19" fmla="*/ 55797 w 3810000"/>
                <a:gd name="connsiteY19" fmla="*/ 1087203 h 3124200"/>
                <a:gd name="connsiteX20" fmla="*/ 0 w 3810000"/>
                <a:gd name="connsiteY20" fmla="*/ 952496 h 3124200"/>
                <a:gd name="connsiteX21" fmla="*/ 0 w 3810000"/>
                <a:gd name="connsiteY21" fmla="*/ 952500 h 3124200"/>
                <a:gd name="connsiteX22" fmla="*/ 0 w 3810000"/>
                <a:gd name="connsiteY22" fmla="*/ 666750 h 3124200"/>
                <a:gd name="connsiteX23" fmla="*/ 0 w 3810000"/>
                <a:gd name="connsiteY23" fmla="*/ 666750 h 3124200"/>
                <a:gd name="connsiteX24" fmla="*/ 0 w 3810000"/>
                <a:gd name="connsiteY24" fmla="*/ 190504 h 312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10000" h="3124200">
                  <a:moveTo>
                    <a:pt x="0" y="190504"/>
                  </a:moveTo>
                  <a:cubicBezTo>
                    <a:pt x="0" y="139979"/>
                    <a:pt x="20071" y="91524"/>
                    <a:pt x="55798" y="55797"/>
                  </a:cubicBezTo>
                  <a:cubicBezTo>
                    <a:pt x="91524" y="20071"/>
                    <a:pt x="139980" y="0"/>
                    <a:pt x="190505" y="0"/>
                  </a:cubicBezTo>
                  <a:lnTo>
                    <a:pt x="635000" y="0"/>
                  </a:lnTo>
                  <a:lnTo>
                    <a:pt x="635000" y="0"/>
                  </a:lnTo>
                  <a:lnTo>
                    <a:pt x="1587500" y="0"/>
                  </a:lnTo>
                  <a:lnTo>
                    <a:pt x="3619496" y="0"/>
                  </a:lnTo>
                  <a:cubicBezTo>
                    <a:pt x="3670021" y="0"/>
                    <a:pt x="3718476" y="20071"/>
                    <a:pt x="3754203" y="55798"/>
                  </a:cubicBezTo>
                  <a:cubicBezTo>
                    <a:pt x="3789929" y="91524"/>
                    <a:pt x="3810000" y="139980"/>
                    <a:pt x="3810000" y="190505"/>
                  </a:cubicBezTo>
                  <a:lnTo>
                    <a:pt x="3810000" y="666750"/>
                  </a:lnTo>
                  <a:lnTo>
                    <a:pt x="3810000" y="666750"/>
                  </a:lnTo>
                  <a:lnTo>
                    <a:pt x="3810000" y="952500"/>
                  </a:lnTo>
                  <a:lnTo>
                    <a:pt x="3810000" y="952496"/>
                  </a:lnTo>
                  <a:cubicBezTo>
                    <a:pt x="3810000" y="1003021"/>
                    <a:pt x="3789929" y="1051476"/>
                    <a:pt x="3754203" y="1087203"/>
                  </a:cubicBezTo>
                  <a:cubicBezTo>
                    <a:pt x="3718477" y="1122929"/>
                    <a:pt x="3670021" y="1143000"/>
                    <a:pt x="3619496" y="1143000"/>
                  </a:cubicBezTo>
                  <a:lnTo>
                    <a:pt x="1587500" y="1143000"/>
                  </a:lnTo>
                  <a:lnTo>
                    <a:pt x="1905000" y="3124200"/>
                  </a:lnTo>
                  <a:lnTo>
                    <a:pt x="1295400" y="1143000"/>
                  </a:lnTo>
                  <a:lnTo>
                    <a:pt x="190504" y="1143000"/>
                  </a:lnTo>
                  <a:cubicBezTo>
                    <a:pt x="139979" y="1143000"/>
                    <a:pt x="91524" y="1122929"/>
                    <a:pt x="55797" y="1087203"/>
                  </a:cubicBezTo>
                  <a:cubicBezTo>
                    <a:pt x="20071" y="1051477"/>
                    <a:pt x="0" y="1003021"/>
                    <a:pt x="0" y="952496"/>
                  </a:cubicBezTo>
                  <a:lnTo>
                    <a:pt x="0" y="952500"/>
                  </a:lnTo>
                  <a:lnTo>
                    <a:pt x="0" y="666750"/>
                  </a:lnTo>
                  <a:lnTo>
                    <a:pt x="0" y="666750"/>
                  </a:lnTo>
                  <a:lnTo>
                    <a:pt x="0" y="1905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2640" y="814134"/>
              <a:ext cx="39950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spc="-150" dirty="0" smtClean="0">
                  <a:latin typeface="NikoshBAN" pitchFamily="2" charset="0"/>
                  <a:cs typeface="NikoshBAN" pitchFamily="2" charset="0"/>
                </a:rPr>
                <a:t>  এই কাঠিটি দিয়ে মাপলে সব </a:t>
              </a:r>
            </a:p>
            <a:p>
              <a:r>
                <a:rPr lang="bn-BD" sz="2400" spc="-150" dirty="0" smtClean="0">
                  <a:latin typeface="NikoshBAN" pitchFamily="2" charset="0"/>
                  <a:cs typeface="NikoshBAN" pitchFamily="2" charset="0"/>
                </a:rPr>
                <a:t>সময় কি একই মাপ পাওয়া যাবে?</a:t>
              </a:r>
              <a:endParaRPr lang="en-US" sz="24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 rot="267895">
            <a:off x="2571629" y="4879889"/>
            <a:ext cx="1755757" cy="304800"/>
          </a:xfrm>
          <a:prstGeom prst="rect">
            <a:avLst/>
          </a:prstGeom>
          <a:solidFill>
            <a:srgbClr val="FF0000">
              <a:alpha val="4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555532" y="4495800"/>
            <a:ext cx="5791200" cy="1752600"/>
            <a:chOff x="1546085" y="4648200"/>
            <a:chExt cx="5371547" cy="1752600"/>
          </a:xfrm>
        </p:grpSpPr>
        <p:grpSp>
          <p:nvGrpSpPr>
            <p:cNvPr id="28" name="Group 27"/>
            <p:cNvGrpSpPr/>
            <p:nvPr/>
          </p:nvGrpSpPr>
          <p:grpSpPr>
            <a:xfrm>
              <a:off x="1546085" y="5076700"/>
              <a:ext cx="5371547" cy="1324100"/>
              <a:chOff x="1546085" y="5029200"/>
              <a:chExt cx="5371547" cy="1324100"/>
            </a:xfrm>
          </p:grpSpPr>
          <p:sp>
            <p:nvSpPr>
              <p:cNvPr id="26" name="Freeform 25"/>
              <p:cNvSpPr/>
              <p:nvPr/>
            </p:nvSpPr>
            <p:spPr>
              <a:xfrm rot="10800000">
                <a:off x="1546085" y="5029200"/>
                <a:ext cx="5371547" cy="1324100"/>
              </a:xfrm>
              <a:custGeom>
                <a:avLst/>
                <a:gdLst>
                  <a:gd name="connsiteX0" fmla="*/ 0 w 3810000"/>
                  <a:gd name="connsiteY0" fmla="*/ 190504 h 1143000"/>
                  <a:gd name="connsiteX1" fmla="*/ 55798 w 3810000"/>
                  <a:gd name="connsiteY1" fmla="*/ 55797 h 1143000"/>
                  <a:gd name="connsiteX2" fmla="*/ 190505 w 3810000"/>
                  <a:gd name="connsiteY2" fmla="*/ 0 h 1143000"/>
                  <a:gd name="connsiteX3" fmla="*/ 635000 w 3810000"/>
                  <a:gd name="connsiteY3" fmla="*/ 0 h 1143000"/>
                  <a:gd name="connsiteX4" fmla="*/ 635000 w 3810000"/>
                  <a:gd name="connsiteY4" fmla="*/ 0 h 1143000"/>
                  <a:gd name="connsiteX5" fmla="*/ 1587500 w 3810000"/>
                  <a:gd name="connsiteY5" fmla="*/ 0 h 1143000"/>
                  <a:gd name="connsiteX6" fmla="*/ 3619496 w 3810000"/>
                  <a:gd name="connsiteY6" fmla="*/ 0 h 1143000"/>
                  <a:gd name="connsiteX7" fmla="*/ 3754203 w 3810000"/>
                  <a:gd name="connsiteY7" fmla="*/ 55798 h 1143000"/>
                  <a:gd name="connsiteX8" fmla="*/ 3810000 w 3810000"/>
                  <a:gd name="connsiteY8" fmla="*/ 190505 h 1143000"/>
                  <a:gd name="connsiteX9" fmla="*/ 3810000 w 3810000"/>
                  <a:gd name="connsiteY9" fmla="*/ 666750 h 1143000"/>
                  <a:gd name="connsiteX10" fmla="*/ 3810000 w 3810000"/>
                  <a:gd name="connsiteY10" fmla="*/ 666750 h 1143000"/>
                  <a:gd name="connsiteX11" fmla="*/ 3810000 w 3810000"/>
                  <a:gd name="connsiteY11" fmla="*/ 952500 h 1143000"/>
                  <a:gd name="connsiteX12" fmla="*/ 3810000 w 3810000"/>
                  <a:gd name="connsiteY12" fmla="*/ 952496 h 1143000"/>
                  <a:gd name="connsiteX13" fmla="*/ 3754203 w 3810000"/>
                  <a:gd name="connsiteY13" fmla="*/ 1087203 h 1143000"/>
                  <a:gd name="connsiteX14" fmla="*/ 3619496 w 3810000"/>
                  <a:gd name="connsiteY14" fmla="*/ 1143000 h 1143000"/>
                  <a:gd name="connsiteX15" fmla="*/ 1587500 w 3810000"/>
                  <a:gd name="connsiteY15" fmla="*/ 1143000 h 1143000"/>
                  <a:gd name="connsiteX16" fmla="*/ 1111263 w 3810000"/>
                  <a:gd name="connsiteY16" fmla="*/ 1285875 h 1143000"/>
                  <a:gd name="connsiteX17" fmla="*/ 635000 w 3810000"/>
                  <a:gd name="connsiteY17" fmla="*/ 1143000 h 1143000"/>
                  <a:gd name="connsiteX18" fmla="*/ 190504 w 3810000"/>
                  <a:gd name="connsiteY18" fmla="*/ 1143000 h 1143000"/>
                  <a:gd name="connsiteX19" fmla="*/ 55797 w 3810000"/>
                  <a:gd name="connsiteY19" fmla="*/ 1087203 h 1143000"/>
                  <a:gd name="connsiteX20" fmla="*/ 0 w 3810000"/>
                  <a:gd name="connsiteY20" fmla="*/ 952496 h 1143000"/>
                  <a:gd name="connsiteX21" fmla="*/ 0 w 3810000"/>
                  <a:gd name="connsiteY21" fmla="*/ 952500 h 1143000"/>
                  <a:gd name="connsiteX22" fmla="*/ 0 w 3810000"/>
                  <a:gd name="connsiteY22" fmla="*/ 666750 h 1143000"/>
                  <a:gd name="connsiteX23" fmla="*/ 0 w 3810000"/>
                  <a:gd name="connsiteY23" fmla="*/ 666750 h 1143000"/>
                  <a:gd name="connsiteX24" fmla="*/ 0 w 3810000"/>
                  <a:gd name="connsiteY24" fmla="*/ 190504 h 1143000"/>
                  <a:gd name="connsiteX0" fmla="*/ 0 w 3810000"/>
                  <a:gd name="connsiteY0" fmla="*/ 190504 h 3124200"/>
                  <a:gd name="connsiteX1" fmla="*/ 55798 w 3810000"/>
                  <a:gd name="connsiteY1" fmla="*/ 55797 h 3124200"/>
                  <a:gd name="connsiteX2" fmla="*/ 190505 w 3810000"/>
                  <a:gd name="connsiteY2" fmla="*/ 0 h 3124200"/>
                  <a:gd name="connsiteX3" fmla="*/ 635000 w 3810000"/>
                  <a:gd name="connsiteY3" fmla="*/ 0 h 3124200"/>
                  <a:gd name="connsiteX4" fmla="*/ 635000 w 3810000"/>
                  <a:gd name="connsiteY4" fmla="*/ 0 h 3124200"/>
                  <a:gd name="connsiteX5" fmla="*/ 1587500 w 3810000"/>
                  <a:gd name="connsiteY5" fmla="*/ 0 h 3124200"/>
                  <a:gd name="connsiteX6" fmla="*/ 3619496 w 3810000"/>
                  <a:gd name="connsiteY6" fmla="*/ 0 h 3124200"/>
                  <a:gd name="connsiteX7" fmla="*/ 3754203 w 3810000"/>
                  <a:gd name="connsiteY7" fmla="*/ 55798 h 3124200"/>
                  <a:gd name="connsiteX8" fmla="*/ 3810000 w 3810000"/>
                  <a:gd name="connsiteY8" fmla="*/ 190505 h 3124200"/>
                  <a:gd name="connsiteX9" fmla="*/ 3810000 w 3810000"/>
                  <a:gd name="connsiteY9" fmla="*/ 666750 h 3124200"/>
                  <a:gd name="connsiteX10" fmla="*/ 3810000 w 3810000"/>
                  <a:gd name="connsiteY10" fmla="*/ 666750 h 3124200"/>
                  <a:gd name="connsiteX11" fmla="*/ 3810000 w 3810000"/>
                  <a:gd name="connsiteY11" fmla="*/ 952500 h 3124200"/>
                  <a:gd name="connsiteX12" fmla="*/ 3810000 w 3810000"/>
                  <a:gd name="connsiteY12" fmla="*/ 952496 h 3124200"/>
                  <a:gd name="connsiteX13" fmla="*/ 3754203 w 3810000"/>
                  <a:gd name="connsiteY13" fmla="*/ 1087203 h 3124200"/>
                  <a:gd name="connsiteX14" fmla="*/ 3619496 w 3810000"/>
                  <a:gd name="connsiteY14" fmla="*/ 1143000 h 3124200"/>
                  <a:gd name="connsiteX15" fmla="*/ 1587500 w 3810000"/>
                  <a:gd name="connsiteY15" fmla="*/ 1143000 h 3124200"/>
                  <a:gd name="connsiteX16" fmla="*/ 1905000 w 3810000"/>
                  <a:gd name="connsiteY16" fmla="*/ 3124200 h 3124200"/>
                  <a:gd name="connsiteX17" fmla="*/ 635000 w 3810000"/>
                  <a:gd name="connsiteY17" fmla="*/ 1143000 h 3124200"/>
                  <a:gd name="connsiteX18" fmla="*/ 190504 w 3810000"/>
                  <a:gd name="connsiteY18" fmla="*/ 1143000 h 3124200"/>
                  <a:gd name="connsiteX19" fmla="*/ 55797 w 3810000"/>
                  <a:gd name="connsiteY19" fmla="*/ 1087203 h 3124200"/>
                  <a:gd name="connsiteX20" fmla="*/ 0 w 3810000"/>
                  <a:gd name="connsiteY20" fmla="*/ 952496 h 3124200"/>
                  <a:gd name="connsiteX21" fmla="*/ 0 w 3810000"/>
                  <a:gd name="connsiteY21" fmla="*/ 952500 h 3124200"/>
                  <a:gd name="connsiteX22" fmla="*/ 0 w 3810000"/>
                  <a:gd name="connsiteY22" fmla="*/ 666750 h 3124200"/>
                  <a:gd name="connsiteX23" fmla="*/ 0 w 3810000"/>
                  <a:gd name="connsiteY23" fmla="*/ 666750 h 3124200"/>
                  <a:gd name="connsiteX24" fmla="*/ 0 w 3810000"/>
                  <a:gd name="connsiteY24" fmla="*/ 190504 h 3124200"/>
                  <a:gd name="connsiteX0" fmla="*/ 0 w 3810000"/>
                  <a:gd name="connsiteY0" fmla="*/ 190504 h 3124200"/>
                  <a:gd name="connsiteX1" fmla="*/ 55798 w 3810000"/>
                  <a:gd name="connsiteY1" fmla="*/ 55797 h 3124200"/>
                  <a:gd name="connsiteX2" fmla="*/ 190505 w 3810000"/>
                  <a:gd name="connsiteY2" fmla="*/ 0 h 3124200"/>
                  <a:gd name="connsiteX3" fmla="*/ 635000 w 3810000"/>
                  <a:gd name="connsiteY3" fmla="*/ 0 h 3124200"/>
                  <a:gd name="connsiteX4" fmla="*/ 635000 w 3810000"/>
                  <a:gd name="connsiteY4" fmla="*/ 0 h 3124200"/>
                  <a:gd name="connsiteX5" fmla="*/ 1587500 w 3810000"/>
                  <a:gd name="connsiteY5" fmla="*/ 0 h 3124200"/>
                  <a:gd name="connsiteX6" fmla="*/ 3619496 w 3810000"/>
                  <a:gd name="connsiteY6" fmla="*/ 0 h 3124200"/>
                  <a:gd name="connsiteX7" fmla="*/ 3754203 w 3810000"/>
                  <a:gd name="connsiteY7" fmla="*/ 55798 h 3124200"/>
                  <a:gd name="connsiteX8" fmla="*/ 3810000 w 3810000"/>
                  <a:gd name="connsiteY8" fmla="*/ 190505 h 3124200"/>
                  <a:gd name="connsiteX9" fmla="*/ 3810000 w 3810000"/>
                  <a:gd name="connsiteY9" fmla="*/ 666750 h 3124200"/>
                  <a:gd name="connsiteX10" fmla="*/ 3810000 w 3810000"/>
                  <a:gd name="connsiteY10" fmla="*/ 666750 h 3124200"/>
                  <a:gd name="connsiteX11" fmla="*/ 3810000 w 3810000"/>
                  <a:gd name="connsiteY11" fmla="*/ 952500 h 3124200"/>
                  <a:gd name="connsiteX12" fmla="*/ 3810000 w 3810000"/>
                  <a:gd name="connsiteY12" fmla="*/ 952496 h 3124200"/>
                  <a:gd name="connsiteX13" fmla="*/ 3754203 w 3810000"/>
                  <a:gd name="connsiteY13" fmla="*/ 1087203 h 3124200"/>
                  <a:gd name="connsiteX14" fmla="*/ 3619496 w 3810000"/>
                  <a:gd name="connsiteY14" fmla="*/ 1143000 h 3124200"/>
                  <a:gd name="connsiteX15" fmla="*/ 1587500 w 3810000"/>
                  <a:gd name="connsiteY15" fmla="*/ 1143000 h 3124200"/>
                  <a:gd name="connsiteX16" fmla="*/ 1905000 w 3810000"/>
                  <a:gd name="connsiteY16" fmla="*/ 3124200 h 3124200"/>
                  <a:gd name="connsiteX17" fmla="*/ 1295400 w 3810000"/>
                  <a:gd name="connsiteY17" fmla="*/ 1143000 h 3124200"/>
                  <a:gd name="connsiteX18" fmla="*/ 190504 w 3810000"/>
                  <a:gd name="connsiteY18" fmla="*/ 1143000 h 3124200"/>
                  <a:gd name="connsiteX19" fmla="*/ 55797 w 3810000"/>
                  <a:gd name="connsiteY19" fmla="*/ 1087203 h 3124200"/>
                  <a:gd name="connsiteX20" fmla="*/ 0 w 3810000"/>
                  <a:gd name="connsiteY20" fmla="*/ 952496 h 3124200"/>
                  <a:gd name="connsiteX21" fmla="*/ 0 w 3810000"/>
                  <a:gd name="connsiteY21" fmla="*/ 952500 h 3124200"/>
                  <a:gd name="connsiteX22" fmla="*/ 0 w 3810000"/>
                  <a:gd name="connsiteY22" fmla="*/ 666750 h 3124200"/>
                  <a:gd name="connsiteX23" fmla="*/ 0 w 3810000"/>
                  <a:gd name="connsiteY23" fmla="*/ 666750 h 3124200"/>
                  <a:gd name="connsiteX24" fmla="*/ 0 w 3810000"/>
                  <a:gd name="connsiteY24" fmla="*/ 190504 h 3124200"/>
                  <a:gd name="connsiteX0" fmla="*/ 0 w 3810000"/>
                  <a:gd name="connsiteY0" fmla="*/ 190504 h 1524000"/>
                  <a:gd name="connsiteX1" fmla="*/ 55798 w 3810000"/>
                  <a:gd name="connsiteY1" fmla="*/ 55797 h 1524000"/>
                  <a:gd name="connsiteX2" fmla="*/ 190505 w 3810000"/>
                  <a:gd name="connsiteY2" fmla="*/ 0 h 1524000"/>
                  <a:gd name="connsiteX3" fmla="*/ 635000 w 3810000"/>
                  <a:gd name="connsiteY3" fmla="*/ 0 h 1524000"/>
                  <a:gd name="connsiteX4" fmla="*/ 635000 w 3810000"/>
                  <a:gd name="connsiteY4" fmla="*/ 0 h 1524000"/>
                  <a:gd name="connsiteX5" fmla="*/ 1587500 w 3810000"/>
                  <a:gd name="connsiteY5" fmla="*/ 0 h 1524000"/>
                  <a:gd name="connsiteX6" fmla="*/ 3619496 w 3810000"/>
                  <a:gd name="connsiteY6" fmla="*/ 0 h 1524000"/>
                  <a:gd name="connsiteX7" fmla="*/ 3754203 w 3810000"/>
                  <a:gd name="connsiteY7" fmla="*/ 55798 h 1524000"/>
                  <a:gd name="connsiteX8" fmla="*/ 3810000 w 3810000"/>
                  <a:gd name="connsiteY8" fmla="*/ 190505 h 1524000"/>
                  <a:gd name="connsiteX9" fmla="*/ 3810000 w 3810000"/>
                  <a:gd name="connsiteY9" fmla="*/ 666750 h 1524000"/>
                  <a:gd name="connsiteX10" fmla="*/ 3810000 w 3810000"/>
                  <a:gd name="connsiteY10" fmla="*/ 666750 h 1524000"/>
                  <a:gd name="connsiteX11" fmla="*/ 3810000 w 3810000"/>
                  <a:gd name="connsiteY11" fmla="*/ 952500 h 1524000"/>
                  <a:gd name="connsiteX12" fmla="*/ 3810000 w 3810000"/>
                  <a:gd name="connsiteY12" fmla="*/ 952496 h 1524000"/>
                  <a:gd name="connsiteX13" fmla="*/ 3754203 w 3810000"/>
                  <a:gd name="connsiteY13" fmla="*/ 1087203 h 1524000"/>
                  <a:gd name="connsiteX14" fmla="*/ 3619496 w 3810000"/>
                  <a:gd name="connsiteY14" fmla="*/ 1143000 h 1524000"/>
                  <a:gd name="connsiteX15" fmla="*/ 1587500 w 3810000"/>
                  <a:gd name="connsiteY15" fmla="*/ 1143000 h 1524000"/>
                  <a:gd name="connsiteX16" fmla="*/ 2417885 w 3810000"/>
                  <a:gd name="connsiteY16" fmla="*/ 1524000 h 1524000"/>
                  <a:gd name="connsiteX17" fmla="*/ 1295400 w 3810000"/>
                  <a:gd name="connsiteY17" fmla="*/ 1143000 h 1524000"/>
                  <a:gd name="connsiteX18" fmla="*/ 190504 w 3810000"/>
                  <a:gd name="connsiteY18" fmla="*/ 1143000 h 1524000"/>
                  <a:gd name="connsiteX19" fmla="*/ 55797 w 3810000"/>
                  <a:gd name="connsiteY19" fmla="*/ 1087203 h 1524000"/>
                  <a:gd name="connsiteX20" fmla="*/ 0 w 3810000"/>
                  <a:gd name="connsiteY20" fmla="*/ 952496 h 1524000"/>
                  <a:gd name="connsiteX21" fmla="*/ 0 w 3810000"/>
                  <a:gd name="connsiteY21" fmla="*/ 952500 h 1524000"/>
                  <a:gd name="connsiteX22" fmla="*/ 0 w 3810000"/>
                  <a:gd name="connsiteY22" fmla="*/ 666750 h 1524000"/>
                  <a:gd name="connsiteX23" fmla="*/ 0 w 3810000"/>
                  <a:gd name="connsiteY23" fmla="*/ 666750 h 1524000"/>
                  <a:gd name="connsiteX24" fmla="*/ 0 w 3810000"/>
                  <a:gd name="connsiteY24" fmla="*/ 190504 h 1524000"/>
                  <a:gd name="connsiteX0" fmla="*/ 0 w 3810000"/>
                  <a:gd name="connsiteY0" fmla="*/ 190504 h 1447800"/>
                  <a:gd name="connsiteX1" fmla="*/ 55798 w 3810000"/>
                  <a:gd name="connsiteY1" fmla="*/ 55797 h 1447800"/>
                  <a:gd name="connsiteX2" fmla="*/ 190505 w 3810000"/>
                  <a:gd name="connsiteY2" fmla="*/ 0 h 1447800"/>
                  <a:gd name="connsiteX3" fmla="*/ 635000 w 3810000"/>
                  <a:gd name="connsiteY3" fmla="*/ 0 h 1447800"/>
                  <a:gd name="connsiteX4" fmla="*/ 635000 w 3810000"/>
                  <a:gd name="connsiteY4" fmla="*/ 0 h 1447800"/>
                  <a:gd name="connsiteX5" fmla="*/ 1587500 w 3810000"/>
                  <a:gd name="connsiteY5" fmla="*/ 0 h 1447800"/>
                  <a:gd name="connsiteX6" fmla="*/ 3619496 w 3810000"/>
                  <a:gd name="connsiteY6" fmla="*/ 0 h 1447800"/>
                  <a:gd name="connsiteX7" fmla="*/ 3754203 w 3810000"/>
                  <a:gd name="connsiteY7" fmla="*/ 55798 h 1447800"/>
                  <a:gd name="connsiteX8" fmla="*/ 3810000 w 3810000"/>
                  <a:gd name="connsiteY8" fmla="*/ 190505 h 1447800"/>
                  <a:gd name="connsiteX9" fmla="*/ 3810000 w 3810000"/>
                  <a:gd name="connsiteY9" fmla="*/ 666750 h 1447800"/>
                  <a:gd name="connsiteX10" fmla="*/ 3810000 w 3810000"/>
                  <a:gd name="connsiteY10" fmla="*/ 666750 h 1447800"/>
                  <a:gd name="connsiteX11" fmla="*/ 3810000 w 3810000"/>
                  <a:gd name="connsiteY11" fmla="*/ 952500 h 1447800"/>
                  <a:gd name="connsiteX12" fmla="*/ 3810000 w 3810000"/>
                  <a:gd name="connsiteY12" fmla="*/ 952496 h 1447800"/>
                  <a:gd name="connsiteX13" fmla="*/ 3754203 w 3810000"/>
                  <a:gd name="connsiteY13" fmla="*/ 1087203 h 1447800"/>
                  <a:gd name="connsiteX14" fmla="*/ 3619496 w 3810000"/>
                  <a:gd name="connsiteY14" fmla="*/ 1143000 h 1447800"/>
                  <a:gd name="connsiteX15" fmla="*/ 1587500 w 3810000"/>
                  <a:gd name="connsiteY15" fmla="*/ 1143000 h 1447800"/>
                  <a:gd name="connsiteX16" fmla="*/ 2124808 w 3810000"/>
                  <a:gd name="connsiteY16" fmla="*/ 1447800 h 1447800"/>
                  <a:gd name="connsiteX17" fmla="*/ 1295400 w 3810000"/>
                  <a:gd name="connsiteY17" fmla="*/ 1143000 h 1447800"/>
                  <a:gd name="connsiteX18" fmla="*/ 190504 w 3810000"/>
                  <a:gd name="connsiteY18" fmla="*/ 1143000 h 1447800"/>
                  <a:gd name="connsiteX19" fmla="*/ 55797 w 3810000"/>
                  <a:gd name="connsiteY19" fmla="*/ 1087203 h 1447800"/>
                  <a:gd name="connsiteX20" fmla="*/ 0 w 3810000"/>
                  <a:gd name="connsiteY20" fmla="*/ 952496 h 1447800"/>
                  <a:gd name="connsiteX21" fmla="*/ 0 w 3810000"/>
                  <a:gd name="connsiteY21" fmla="*/ 952500 h 1447800"/>
                  <a:gd name="connsiteX22" fmla="*/ 0 w 3810000"/>
                  <a:gd name="connsiteY22" fmla="*/ 666750 h 1447800"/>
                  <a:gd name="connsiteX23" fmla="*/ 0 w 3810000"/>
                  <a:gd name="connsiteY23" fmla="*/ 666750 h 1447800"/>
                  <a:gd name="connsiteX24" fmla="*/ 0 w 3810000"/>
                  <a:gd name="connsiteY24" fmla="*/ 190504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810000" h="1447800">
                    <a:moveTo>
                      <a:pt x="0" y="190504"/>
                    </a:moveTo>
                    <a:cubicBezTo>
                      <a:pt x="0" y="139979"/>
                      <a:pt x="20071" y="91524"/>
                      <a:pt x="55798" y="55797"/>
                    </a:cubicBezTo>
                    <a:cubicBezTo>
                      <a:pt x="91524" y="20071"/>
                      <a:pt x="139980" y="0"/>
                      <a:pt x="190505" y="0"/>
                    </a:cubicBezTo>
                    <a:lnTo>
                      <a:pt x="635000" y="0"/>
                    </a:lnTo>
                    <a:lnTo>
                      <a:pt x="635000" y="0"/>
                    </a:lnTo>
                    <a:lnTo>
                      <a:pt x="1587500" y="0"/>
                    </a:lnTo>
                    <a:lnTo>
                      <a:pt x="3619496" y="0"/>
                    </a:lnTo>
                    <a:cubicBezTo>
                      <a:pt x="3670021" y="0"/>
                      <a:pt x="3718476" y="20071"/>
                      <a:pt x="3754203" y="55798"/>
                    </a:cubicBezTo>
                    <a:cubicBezTo>
                      <a:pt x="3789929" y="91524"/>
                      <a:pt x="3810000" y="139980"/>
                      <a:pt x="3810000" y="190505"/>
                    </a:cubicBezTo>
                    <a:lnTo>
                      <a:pt x="3810000" y="666750"/>
                    </a:lnTo>
                    <a:lnTo>
                      <a:pt x="3810000" y="666750"/>
                    </a:lnTo>
                    <a:lnTo>
                      <a:pt x="3810000" y="952500"/>
                    </a:lnTo>
                    <a:lnTo>
                      <a:pt x="3810000" y="952496"/>
                    </a:lnTo>
                    <a:cubicBezTo>
                      <a:pt x="3810000" y="1003021"/>
                      <a:pt x="3789929" y="1051476"/>
                      <a:pt x="3754203" y="1087203"/>
                    </a:cubicBezTo>
                    <a:cubicBezTo>
                      <a:pt x="3718477" y="1122929"/>
                      <a:pt x="3670021" y="1143000"/>
                      <a:pt x="3619496" y="1143000"/>
                    </a:cubicBezTo>
                    <a:lnTo>
                      <a:pt x="1587500" y="1143000"/>
                    </a:lnTo>
                    <a:lnTo>
                      <a:pt x="2124808" y="1447800"/>
                    </a:lnTo>
                    <a:lnTo>
                      <a:pt x="1295400" y="1143000"/>
                    </a:lnTo>
                    <a:lnTo>
                      <a:pt x="190504" y="1143000"/>
                    </a:lnTo>
                    <a:cubicBezTo>
                      <a:pt x="139979" y="1143000"/>
                      <a:pt x="91524" y="1122929"/>
                      <a:pt x="55797" y="1087203"/>
                    </a:cubicBezTo>
                    <a:cubicBezTo>
                      <a:pt x="20071" y="1051477"/>
                      <a:pt x="0" y="1003021"/>
                      <a:pt x="0" y="952496"/>
                    </a:cubicBezTo>
                    <a:lnTo>
                      <a:pt x="0" y="952500"/>
                    </a:lnTo>
                    <a:lnTo>
                      <a:pt x="0" y="666750"/>
                    </a:lnTo>
                    <a:lnTo>
                      <a:pt x="0" y="666750"/>
                    </a:lnTo>
                    <a:lnTo>
                      <a:pt x="0" y="1905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28799" y="5352396"/>
                <a:ext cx="50888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তাহলে আমরা এরূপ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কাঠি বা এর খুব ছোট  অংশের সাথে তুলনা করে পরিমাপ করতে পারি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2506354" y="4648200"/>
              <a:ext cx="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29544" y="4648200"/>
              <a:ext cx="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66218" y="1600200"/>
            <a:ext cx="511870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এরূপ অংশকে আমরা কী বলতে পারি?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4600" y="2362200"/>
            <a:ext cx="281198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পরিমাপের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আদর্শ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1" y="3200400"/>
            <a:ext cx="403860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 আদর্শই পরিমাপের একক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p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63000" y="2084214"/>
            <a:ext cx="16916400" cy="3830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78770" y="2328038"/>
            <a:ext cx="7793610" cy="1447800"/>
            <a:chOff x="3657600" y="3429000"/>
            <a:chExt cx="7793610" cy="1447800"/>
          </a:xfrm>
        </p:grpSpPr>
        <p:pic>
          <p:nvPicPr>
            <p:cNvPr id="5" name="Picture 4" descr="rul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H="1" flipV="1">
              <a:off x="3657600" y="3429000"/>
              <a:ext cx="7793610" cy="1447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77000" y="41148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ফুট রুলার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228600"/>
            <a:ext cx="721383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এবার দেখি এককের সাহায্যে পরিমাপ কীভাবে করা 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4343400"/>
            <a:ext cx="4343400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দড়িটির এই অংশের  দৈর্ঘ্য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ইঞ্চি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4572000" y="4800600"/>
            <a:ext cx="1066800" cy="1066800"/>
          </a:xfrm>
          <a:prstGeom prst="upArrowCallout">
            <a:avLst>
              <a:gd name="adj1" fmla="val 8908"/>
              <a:gd name="adj2" fmla="val 12356"/>
              <a:gd name="adj3" fmla="val 58333"/>
              <a:gd name="adj4" fmla="val 6497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28600"/>
            <a:ext cx="173477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5562600" y="1143000"/>
            <a:ext cx="3124200" cy="549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533400" y="1143000"/>
            <a:ext cx="400943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পরিমাপ বলতে কী বুঝায়?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3400" y="1905000"/>
            <a:ext cx="537198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পরিমাপের একক বলতে কী বুঝায়?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743200"/>
            <a:ext cx="5501827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রশির দৈর্ঘ্য পরিমাপ করতে হলে-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শুধু মানের প্রয়োজন  হয়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শুধু এককের প্রয়োজন  হয়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মান ও একক দুইটির প্রয়োজন  হয়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10200"/>
            <a:ext cx="14285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ii,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5410200"/>
            <a:ext cx="7649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5651" y="5410200"/>
            <a:ext cx="8691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5410200"/>
            <a:ext cx="9845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461641" y="5410200"/>
            <a:ext cx="567559" cy="472966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gan.JPG"/>
          <p:cNvPicPr>
            <a:picLocks noChangeAspect="1"/>
          </p:cNvPicPr>
          <p:nvPr/>
        </p:nvPicPr>
        <p:blipFill>
          <a:blip r:embed="rId3" cstate="print">
            <a:lum contrast="-40000"/>
          </a:blip>
          <a:stretch>
            <a:fillRect/>
          </a:stretch>
        </p:blipFill>
        <p:spPr>
          <a:xfrm>
            <a:off x="152400" y="76200"/>
            <a:ext cx="8991600" cy="67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04800"/>
            <a:ext cx="293381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345" y="1695271"/>
            <a:ext cx="6614311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পরিমাপের অভাবে অসুবিধা সৃষ্টি হয়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এরুপ দুইটি ঘটনা ব্যাখা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793" y="1701225"/>
            <a:ext cx="506420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দেখি আমরা কী কী শিখেছি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793" y="2716650"/>
            <a:ext cx="180369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পরিমাপ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793" y="3326250"/>
            <a:ext cx="395653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পরিমাপ কেন প্রয়োজন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793" y="3987225"/>
            <a:ext cx="4164807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ছাড়া পরিমাপ সম্ভব নয়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6286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7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21545" y="523073"/>
            <a:ext cx="6705600" cy="201050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3945" y="4495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8963" y="2698973"/>
            <a:ext cx="542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আরা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1600200" y="3572470"/>
            <a:ext cx="37178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শিক্ষিকা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পল্লিবালা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বিদ্যালয়,পল্লিবালা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81870"/>
            <a:ext cx="1837531" cy="381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" y="4261301"/>
            <a:ext cx="624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মোবাইল নম্বর</a:t>
            </a:r>
            <a:r>
              <a:rPr lang="en-US" dirty="0" smtClean="0"/>
              <a:t>:</a:t>
            </a:r>
            <a:r>
              <a:rPr lang="as-IN" dirty="0"/>
              <a:t>	০১৭৩৭১৪১২৭৫</a:t>
            </a:r>
          </a:p>
          <a:p>
            <a:r>
              <a:rPr lang="as-IN" dirty="0" smtClean="0"/>
              <a:t>ই-মেইল</a:t>
            </a:r>
            <a:r>
              <a:rPr lang="en-US" dirty="0"/>
              <a:t>:</a:t>
            </a:r>
            <a:r>
              <a:rPr lang="en-US" dirty="0" smtClean="0"/>
              <a:t>       </a:t>
            </a:r>
            <a:r>
              <a:rPr lang="as-IN" dirty="0"/>
              <a:t>	</a:t>
            </a:r>
            <a:r>
              <a:rPr lang="en-US" dirty="0"/>
              <a:t>lipiara2021@gmail.com</a:t>
            </a:r>
          </a:p>
          <a:p>
            <a:r>
              <a:rPr lang="as-IN" dirty="0" smtClean="0"/>
              <a:t>প্রতিষ্ঠান</a:t>
            </a:r>
            <a:r>
              <a:rPr lang="en-US" dirty="0" smtClean="0"/>
              <a:t>:  </a:t>
            </a:r>
            <a:r>
              <a:rPr lang="as-IN" dirty="0"/>
              <a:t>	</a:t>
            </a:r>
            <a:r>
              <a:rPr lang="en-US" dirty="0"/>
              <a:t>PALLIBALA GIRLS HIGH SCHOOL</a:t>
            </a:r>
          </a:p>
          <a:p>
            <a:r>
              <a:rPr lang="as-IN" dirty="0" smtClean="0"/>
              <a:t>বর্তমান ঠিকানা</a:t>
            </a:r>
            <a:r>
              <a:rPr lang="en-US" dirty="0" smtClean="0"/>
              <a:t>:</a:t>
            </a:r>
            <a:r>
              <a:rPr lang="as-IN" dirty="0"/>
              <a:t>	গ্রামঃ ঈশ্বরপুর,ডাকঘরঃ মল্লিকপুর,উপজেলাঃ জয়পুরহাট,জেলাঃ জয়পুরহাট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Mif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4717" y="844284"/>
            <a:ext cx="2194565" cy="5861316"/>
          </a:xfrm>
          <a:prstGeom prst="rect">
            <a:avLst/>
          </a:prstGeom>
        </p:spPr>
      </p:pic>
      <p:pic>
        <p:nvPicPr>
          <p:cNvPr id="13" name="Picture 12" descr="Untitled-1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533400"/>
            <a:ext cx="1765079" cy="2565080"/>
          </a:xfrm>
          <a:prstGeom prst="rect">
            <a:avLst/>
          </a:prstGeom>
        </p:spPr>
      </p:pic>
      <p:pic>
        <p:nvPicPr>
          <p:cNvPr id="16" name="Picture 15" descr="Untitled-1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58152"/>
            <a:ext cx="2218504" cy="27946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62800" y="3429000"/>
            <a:ext cx="154882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নং জামা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429000"/>
            <a:ext cx="158729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নং জামা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228600"/>
            <a:ext cx="365760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নিচের ঘটনাটি মনদিয়ে দেখ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5029200"/>
            <a:ext cx="8159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কীভাবে বুঝবো কোন জামাটি এই মেয়েটির গায়ে লাগবে?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34653 0.2463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53 0.2463 L -0.00486 0.00186 " pathEditMode="fixed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34548 0.23703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15 0.22592 L 0.00382 0.0037 " pathEditMode="relative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838200"/>
            <a:ext cx="4038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পরিমাপের প্রয়োজনীয়তা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6" descr="MCj02377750000[1]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81200" y="1524000"/>
            <a:ext cx="4648200" cy="460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8652" y="2768025"/>
            <a:ext cx="355578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পরিমাপ ব্যাখ্যা করতে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8653" y="4444425"/>
            <a:ext cx="6359948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পরিমাপের এককের গুরুত্ব ব্যাখ্যা করতে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653" y="3606225"/>
            <a:ext cx="6283748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পরিমাপের প্রয়োজনীয়তা ব্যাখ্যা করতে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8652" y="1828800"/>
            <a:ext cx="461055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13"/>
          <p:cNvGrpSpPr/>
          <p:nvPr/>
        </p:nvGrpSpPr>
        <p:grpSpPr>
          <a:xfrm>
            <a:off x="2895600" y="381000"/>
            <a:ext cx="3810000" cy="1154906"/>
            <a:chOff x="1295400" y="533400"/>
            <a:chExt cx="3810000" cy="1385887"/>
          </a:xfrm>
        </p:grpSpPr>
        <p:sp>
          <p:nvSpPr>
            <p:cNvPr id="9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76400" y="811291"/>
              <a:ext cx="324800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421" y="3962400"/>
            <a:ext cx="2913979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o-KID-FEVER-fac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4732" y="990600"/>
            <a:ext cx="3276600" cy="24917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4366" y="990600"/>
            <a:ext cx="2485275" cy="2519982"/>
            <a:chOff x="1984248" y="1263996"/>
            <a:chExt cx="4873752" cy="5136804"/>
          </a:xfrm>
        </p:grpSpPr>
        <p:pic>
          <p:nvPicPr>
            <p:cNvPr id="5" name="Picture 4" descr="Height Scal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4248" y="1263996"/>
              <a:ext cx="4873752" cy="513680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4572000" y="1866900"/>
              <a:ext cx="1524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981200" y="228600"/>
            <a:ext cx="4800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ছবিগুলো দেখ এবং চিন্তা 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poonfu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8060" y="990600"/>
            <a:ext cx="2756906" cy="2514600"/>
          </a:xfrm>
          <a:prstGeom prst="rect">
            <a:avLst/>
          </a:prstGeom>
        </p:spPr>
      </p:pic>
      <p:pic>
        <p:nvPicPr>
          <p:cNvPr id="15" name="Picture 14" descr="bd7d81edaf5a92930f319225df8c24b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3931460"/>
            <a:ext cx="3920358" cy="26217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0663" y="3276600"/>
            <a:ext cx="203773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উচ্চতা মাপা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3276600"/>
            <a:ext cx="212590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জ্বর মাপা হচ্ছে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5879" y="3200400"/>
            <a:ext cx="227017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ঔষধ মাপা হচ্ছে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019800"/>
            <a:ext cx="266771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তরকারি মাপা হচ্ছে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6019800"/>
            <a:ext cx="214994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গলা মাপা হচ্ছে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3453825"/>
            <a:ext cx="538961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মাপজোখকে আমরা কী বলতে পারি?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4343400"/>
            <a:ext cx="142058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ntitled-1.gif"/>
          <p:cNvPicPr>
            <a:picLocks noChangeAspect="1"/>
          </p:cNvPicPr>
          <p:nvPr/>
        </p:nvPicPr>
        <p:blipFill>
          <a:blip r:embed="rId3" cstate="print"/>
          <a:srcRect r="15888"/>
          <a:stretch>
            <a:fillRect/>
          </a:stretch>
        </p:blipFill>
        <p:spPr>
          <a:xfrm>
            <a:off x="5410200" y="895350"/>
            <a:ext cx="3429000" cy="436245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49379" y="2145792"/>
            <a:ext cx="267919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7115" y="2253996"/>
            <a:ext cx="2679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ul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5311" y="2185802"/>
            <a:ext cx="5375089" cy="83406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649379" y="2215660"/>
            <a:ext cx="2667000" cy="3048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rul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17489" y="3161823"/>
            <a:ext cx="5375089" cy="83406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 rot="16200000">
            <a:off x="-138363" y="2095500"/>
            <a:ext cx="2667000" cy="3048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1" y="3581400"/>
            <a:ext cx="49530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রেখা দুটি মাপার পর দেখলে এরা সমান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533400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এখানে লাল ও কালো রেখাদুটির মধ্যে কোনটি লম্বা?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899" y="1295400"/>
            <a:ext cx="3305637" cy="628738"/>
          </a:xfrm>
          <a:prstGeom prst="rect">
            <a:avLst/>
          </a:prstGeom>
        </p:spPr>
      </p:pic>
      <p:pic>
        <p:nvPicPr>
          <p:cNvPr id="5" name="Picture 4" descr="St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1936" y="990600"/>
            <a:ext cx="1705213" cy="3848637"/>
          </a:xfrm>
          <a:prstGeom prst="rect">
            <a:avLst/>
          </a:prstGeom>
        </p:spPr>
      </p:pic>
      <p:pic>
        <p:nvPicPr>
          <p:cNvPr id="6" name="Picture 5" descr="Pal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4102" y="1802876"/>
            <a:ext cx="1600423" cy="2191056"/>
          </a:xfrm>
          <a:prstGeom prst="rect">
            <a:avLst/>
          </a:prstGeom>
        </p:spPr>
      </p:pic>
      <p:pic>
        <p:nvPicPr>
          <p:cNvPr id="7" name="Picture 6" descr="Pal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784132"/>
            <a:ext cx="1600423" cy="2191056"/>
          </a:xfrm>
          <a:prstGeom prst="rect">
            <a:avLst/>
          </a:prstGeom>
        </p:spPr>
      </p:pic>
      <p:pic>
        <p:nvPicPr>
          <p:cNvPr id="9" name="Picture 8" descr="371007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1676400"/>
            <a:ext cx="630268" cy="886760"/>
          </a:xfrm>
          <a:prstGeom prst="rect">
            <a:avLst/>
          </a:prstGeom>
        </p:spPr>
      </p:pic>
      <p:pic>
        <p:nvPicPr>
          <p:cNvPr id="10" name="Picture 9" descr="maarr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1676400"/>
            <a:ext cx="977980" cy="9044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304800"/>
            <a:ext cx="558037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এবার মেপে দেখি কোনটির ভর বেশি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381" y="4977825"/>
            <a:ext cx="7053419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পরিমাপ করে জানতে পারলাম বস্তু দুইটির ভর সমান নয়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C -0.07639 0.05254 -0.15261 0.10555 -0.18264 0.1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2.22222E-6 C 0.00417 0.00023 -0.34219 0.08935 -0.68854 0.179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" y="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54 0.17778 L -0.68958 0.22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64 0.17847 L -0.18264 0.1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0.04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31 L 3.88889E-6 -0.043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1077" y="4139625"/>
            <a:ext cx="335712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পরিমাপ করে বলতে 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966" y="4139625"/>
            <a:ext cx="3858634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আন্দাজ করে বলা ঠিক হবে 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181600"/>
            <a:ext cx="81534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আমরা বলতে পারি সঠিক মান জানার জন্য</a:t>
            </a:r>
            <a:r>
              <a:rPr lang="bn-BD" sz="2000" spc="-15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পরিমাপের </a:t>
            </a:r>
            <a:r>
              <a:rPr lang="bn-BD" sz="20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20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381000"/>
            <a:ext cx="1818897" cy="3276600"/>
            <a:chOff x="457200" y="381000"/>
            <a:chExt cx="1818897" cy="3657600"/>
          </a:xfrm>
        </p:grpSpPr>
        <p:pic>
          <p:nvPicPr>
            <p:cNvPr id="6" name="Picture 5" descr="Bamboo.png"/>
            <p:cNvPicPr>
              <a:picLocks noChangeAspect="1"/>
            </p:cNvPicPr>
            <p:nvPr/>
          </p:nvPicPr>
          <p:blipFill>
            <a:blip r:embed="rId3" cstate="print"/>
            <a:srcRect r="20677" b="25514"/>
            <a:stretch>
              <a:fillRect/>
            </a:stretch>
          </p:blipFill>
          <p:spPr>
            <a:xfrm>
              <a:off x="609600" y="533400"/>
              <a:ext cx="457200" cy="3429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Frame 7"/>
            <p:cNvSpPr/>
            <p:nvPr/>
          </p:nvSpPr>
          <p:spPr>
            <a:xfrm>
              <a:off x="457200" y="381000"/>
              <a:ext cx="1752600" cy="3657600"/>
            </a:xfrm>
            <a:prstGeom prst="frame">
              <a:avLst>
                <a:gd name="adj1" fmla="val 3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19200" y="609600"/>
              <a:ext cx="0" cy="33528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79936" y="1905000"/>
              <a:ext cx="1196161" cy="5153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উচ্চতা?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67761" y="403033"/>
            <a:ext cx="2751080" cy="3254568"/>
            <a:chOff x="2233429" y="381000"/>
            <a:chExt cx="3100571" cy="3657600"/>
          </a:xfrm>
        </p:grpSpPr>
        <p:pic>
          <p:nvPicPr>
            <p:cNvPr id="11" name="Picture 10" descr="B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3429" y="381000"/>
              <a:ext cx="3100571" cy="3657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452569" y="3406664"/>
              <a:ext cx="2662289" cy="4496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কখন স্কুল শুরু হবে?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3000" y="457200"/>
            <a:ext cx="4742004" cy="3200400"/>
            <a:chOff x="4953000" y="457200"/>
            <a:chExt cx="4742004" cy="3200400"/>
          </a:xfrm>
        </p:grpSpPr>
        <p:pic>
          <p:nvPicPr>
            <p:cNvPr id="19" name="Picture 18" descr="Measure-the-length-of-each-wall-around-the-room-Step-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457200"/>
              <a:ext cx="3810000" cy="3200400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953000" y="3124200"/>
              <a:ext cx="4742004" cy="461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আসবাবপত্রের আকৃতি কেমন হবে?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1189</TotalTime>
  <Words>745</Words>
  <Application>Microsoft Office PowerPoint</Application>
  <PresentationFormat>On-screen Show (4:3)</PresentationFormat>
  <Paragraphs>109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AdarshaLipiCon</vt:lpstr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Minhaz kabir promise</cp:lastModifiedBy>
  <cp:revision>284</cp:revision>
  <dcterms:created xsi:type="dcterms:W3CDTF">2014-09-21T17:24:52Z</dcterms:created>
  <dcterms:modified xsi:type="dcterms:W3CDTF">2020-02-02T15:55:38Z</dcterms:modified>
</cp:coreProperties>
</file>