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63" r:id="rId3"/>
    <p:sldId id="257" r:id="rId4"/>
    <p:sldId id="258" r:id="rId5"/>
    <p:sldId id="260" r:id="rId6"/>
    <p:sldId id="259" r:id="rId7"/>
    <p:sldId id="261" r:id="rId8"/>
    <p:sldId id="264" r:id="rId9"/>
    <p:sldId id="266" r:id="rId10"/>
    <p:sldId id="268" r:id="rId11"/>
    <p:sldId id="267" r:id="rId12"/>
    <p:sldId id="265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2B0B3-2DA2-433C-BA3E-90AC597DED4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ED1F2-3C07-4FF2-91D8-AD914E114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ED1F2-3C07-4FF2-91D8-AD914E114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5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5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54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2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02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07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2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0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8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1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2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33956-CA33-45EF-A6A4-FEDDA35EA91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EB4F-C47F-4165-8EE1-D588B67D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07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5BDD71AE-7BD3-453E-BA41-D99FC78CDC7D}"/>
              </a:ext>
            </a:extLst>
          </p:cNvPr>
          <p:cNvSpPr/>
          <p:nvPr/>
        </p:nvSpPr>
        <p:spPr>
          <a:xfrm>
            <a:off x="450166" y="872197"/>
            <a:ext cx="5233182" cy="1589649"/>
          </a:xfrm>
          <a:prstGeom prst="flowChartMultidocument">
            <a:avLst/>
          </a:prstGeom>
          <a:solidFill>
            <a:srgbClr val="00B050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54F5E2-33B4-4579-85B2-C8CF024F7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205" y="2363372"/>
            <a:ext cx="7139512" cy="37661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653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FF75E8-1903-415C-AF1F-1D9D6D0CD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97" y="202910"/>
            <a:ext cx="5673614" cy="398731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4958B8-BDBF-4E7B-AB66-3060ED4FD8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89" y="202910"/>
            <a:ext cx="5323276" cy="39873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3FC5481-675A-4933-9CCD-7911049D4324}"/>
              </a:ext>
            </a:extLst>
          </p:cNvPr>
          <p:cNvSpPr/>
          <p:nvPr/>
        </p:nvSpPr>
        <p:spPr>
          <a:xfrm>
            <a:off x="1309841" y="4908884"/>
            <a:ext cx="10721738" cy="1122947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 মাছ ধরে ও কাপড় তৈরি করে বিক্রি করে জীবিকা নির্বাহ করে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C2CE54-D92D-4A2B-AF43-8C789E871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580" y="232809"/>
            <a:ext cx="5868112" cy="437729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BC2A60-E184-4954-8E7C-76A165FDF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90" y="232809"/>
            <a:ext cx="3369843" cy="48038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B589B3B6-0281-439F-B79B-079B1C136E81}"/>
              </a:ext>
            </a:extLst>
          </p:cNvPr>
          <p:cNvSpPr/>
          <p:nvPr/>
        </p:nvSpPr>
        <p:spPr>
          <a:xfrm>
            <a:off x="609600" y="5454316"/>
            <a:ext cx="10876547" cy="11708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মারমা ছেলে ও মেয়েরা ‘থামি’ ও ‘আঙ্গি’ নামের পোশাক পড়ে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8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CA7D45-04E0-4A68-A37A-5A71637F0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831" y="371724"/>
            <a:ext cx="6796338" cy="3758240"/>
          </a:xfrm>
          <a:prstGeom prst="rect">
            <a:avLst/>
          </a:prstGeom>
        </p:spPr>
      </p:pic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08CB4FB9-7B7B-46E5-945A-53B99317FD44}"/>
              </a:ext>
            </a:extLst>
          </p:cNvPr>
          <p:cNvSpPr/>
          <p:nvPr/>
        </p:nvSpPr>
        <p:spPr>
          <a:xfrm>
            <a:off x="2117558" y="4129964"/>
            <a:ext cx="8630653" cy="214249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 প্রতিবছর বৈশাখ মাসের দ্বিতীয় দিনে ‘সাংগ্রাই’ উৎসবে পানি দিয়ে খেলে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846C57-3017-43F3-AC3D-D1F19DFB6F94}"/>
              </a:ext>
            </a:extLst>
          </p:cNvPr>
          <p:cNvSpPr txBox="1"/>
          <p:nvPr/>
        </p:nvSpPr>
        <p:spPr>
          <a:xfrm>
            <a:off x="4154658" y="253219"/>
            <a:ext cx="3882683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9D78AB-8EBF-4365-8CEC-3D570E2D2EF8}"/>
              </a:ext>
            </a:extLst>
          </p:cNvPr>
          <p:cNvSpPr txBox="1"/>
          <p:nvPr/>
        </p:nvSpPr>
        <p:spPr>
          <a:xfrm>
            <a:off x="1448973" y="2082018"/>
            <a:ext cx="1885070" cy="1107996"/>
          </a:xfrm>
          <a:prstGeom prst="rect">
            <a:avLst/>
          </a:prstGeom>
          <a:solidFill>
            <a:srgbClr val="7030A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D6293D-040C-4162-B422-97591FACE9C5}"/>
              </a:ext>
            </a:extLst>
          </p:cNvPr>
          <p:cNvSpPr txBox="1"/>
          <p:nvPr/>
        </p:nvSpPr>
        <p:spPr>
          <a:xfrm>
            <a:off x="1052944" y="4031673"/>
            <a:ext cx="3394365" cy="1200329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মারমাদের ঐতিয্যবাহী পোশাকের নাম লিখ। 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7F62FC-9891-4C00-8521-AE4E0A1D4A0E}"/>
              </a:ext>
            </a:extLst>
          </p:cNvPr>
          <p:cNvSpPr txBox="1"/>
          <p:nvPr/>
        </p:nvSpPr>
        <p:spPr>
          <a:xfrm>
            <a:off x="8037341" y="2082018"/>
            <a:ext cx="1885070" cy="1107996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93127A-418F-4B75-9742-B7F9330031A5}"/>
              </a:ext>
            </a:extLst>
          </p:cNvPr>
          <p:cNvSpPr txBox="1"/>
          <p:nvPr/>
        </p:nvSpPr>
        <p:spPr>
          <a:xfrm>
            <a:off x="7441809" y="4031672"/>
            <a:ext cx="3394365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মারমাদের উৎসবের নাম লিখ।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6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01F492-0EA1-40D8-A7D6-9915C74BAFE2}"/>
              </a:ext>
            </a:extLst>
          </p:cNvPr>
          <p:cNvSpPr txBox="1"/>
          <p:nvPr/>
        </p:nvSpPr>
        <p:spPr>
          <a:xfrm>
            <a:off x="998806" y="1294228"/>
            <a:ext cx="10621108" cy="1015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ৃষ্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4471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>
            <a:extLst>
              <a:ext uri="{FF2B5EF4-FFF2-40B4-BE49-F238E27FC236}">
                <a16:creationId xmlns:a16="http://schemas.microsoft.com/office/drawing/2014/main" id="{55EBCEAC-91F6-4489-B5F9-78AC09C22C31}"/>
              </a:ext>
            </a:extLst>
          </p:cNvPr>
          <p:cNvSpPr/>
          <p:nvPr/>
        </p:nvSpPr>
        <p:spPr>
          <a:xfrm>
            <a:off x="892565" y="900332"/>
            <a:ext cx="5430130" cy="1842868"/>
          </a:xfrm>
          <a:prstGeom prst="flowChartInternalStorage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6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C92141-5829-42F5-8176-88DB01464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745" y="1378634"/>
            <a:ext cx="4812690" cy="481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562B1E05-0FBC-4ABA-82EA-0BA967FA081E}"/>
              </a:ext>
            </a:extLst>
          </p:cNvPr>
          <p:cNvSpPr/>
          <p:nvPr/>
        </p:nvSpPr>
        <p:spPr>
          <a:xfrm>
            <a:off x="801858" y="886265"/>
            <a:ext cx="5739619" cy="1280160"/>
          </a:xfrm>
          <a:prstGeom prst="flowChartPunchedTape">
            <a:avLst/>
          </a:prstGeom>
          <a:scene3d>
            <a:camera prst="isometricOffAxis2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E5E3F7-56EE-4F65-B67E-9709812E9A74}"/>
              </a:ext>
            </a:extLst>
          </p:cNvPr>
          <p:cNvSpPr/>
          <p:nvPr/>
        </p:nvSpPr>
        <p:spPr>
          <a:xfrm>
            <a:off x="4065562" y="2588455"/>
            <a:ext cx="6302326" cy="2764301"/>
          </a:xfrm>
          <a:prstGeom prst="roundRect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জয়শ্রী রায়</a:t>
            </a:r>
          </a:p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মিয়াপাড়া সরকারী প্রাথমিক বিদ্যালয়</a:t>
            </a:r>
          </a:p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কালীগঞ্জ,লালমনিরহাট</a:t>
            </a:r>
          </a:p>
        </p:txBody>
      </p:sp>
    </p:spTree>
    <p:extLst>
      <p:ext uri="{BB962C8B-B14F-4D97-AF65-F5344CB8AC3E}">
        <p14:creationId xmlns:p14="http://schemas.microsoft.com/office/powerpoint/2010/main" val="406696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1D3ED7E4-08A8-4B33-9E28-608029A4B07E}"/>
              </a:ext>
            </a:extLst>
          </p:cNvPr>
          <p:cNvSpPr/>
          <p:nvPr/>
        </p:nvSpPr>
        <p:spPr>
          <a:xfrm>
            <a:off x="999975" y="0"/>
            <a:ext cx="5486401" cy="2419642"/>
          </a:xfrm>
          <a:prstGeom prst="flowChartPunchedTape">
            <a:avLst/>
          </a:prstGeom>
          <a:solidFill>
            <a:srgbClr val="FFC000"/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Internal Storage 4">
            <a:extLst>
              <a:ext uri="{FF2B5EF4-FFF2-40B4-BE49-F238E27FC236}">
                <a16:creationId xmlns:a16="http://schemas.microsoft.com/office/drawing/2014/main" id="{7F7BD107-00F2-4A98-B332-998AA70446B3}"/>
              </a:ext>
            </a:extLst>
          </p:cNvPr>
          <p:cNvSpPr/>
          <p:nvPr/>
        </p:nvSpPr>
        <p:spPr>
          <a:xfrm>
            <a:off x="5795888" y="2004648"/>
            <a:ext cx="5854505" cy="3513405"/>
          </a:xfrm>
          <a:prstGeom prst="flowChartInternalStorage">
            <a:avLst/>
          </a:prstGeom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ংলাদেশ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্ষুদ্র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োষ্ঠী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ঃ৩য়  </a:t>
            </a:r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ঃচাক</a:t>
            </a:r>
            <a:r>
              <a:rPr lang="as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  </a:t>
            </a:r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C5BC632C-2082-42B7-BCB9-2AEB951E686B}"/>
              </a:ext>
            </a:extLst>
          </p:cNvPr>
          <p:cNvSpPr/>
          <p:nvPr/>
        </p:nvSpPr>
        <p:spPr>
          <a:xfrm>
            <a:off x="4227342" y="42986"/>
            <a:ext cx="3509888" cy="14911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815F4F-A760-46DD-BAF5-0D994C07B130}"/>
              </a:ext>
            </a:extLst>
          </p:cNvPr>
          <p:cNvSpPr/>
          <p:nvPr/>
        </p:nvSpPr>
        <p:spPr>
          <a:xfrm>
            <a:off x="940305" y="1666714"/>
            <a:ext cx="8792308" cy="646331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২.৩.১ বাংলাদেশের বিভিন্ন ক্ষুদ্র নৃ-গোষ্ঠীর নাম বলতে পারবে।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1614F4-A07F-442C-BB2F-A3B67ACAA55B}"/>
              </a:ext>
            </a:extLst>
          </p:cNvPr>
          <p:cNvSpPr/>
          <p:nvPr/>
        </p:nvSpPr>
        <p:spPr>
          <a:xfrm>
            <a:off x="940305" y="2514170"/>
            <a:ext cx="9917724" cy="1200329"/>
          </a:xfrm>
          <a:prstGeom prst="rect">
            <a:avLst/>
          </a:prstGeom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২.৩.২ চাকমা,মারমা,সাওতাল ও মণিপুরিদের সংস্কৃতি(পোষাক,খাদ্য ও উৎসব ইত্যাদি) বর্ণনা করতে পাড়বে।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7157A-3A44-4FFE-8003-C3A27EA59DB2}"/>
              </a:ext>
            </a:extLst>
          </p:cNvPr>
          <p:cNvSpPr/>
          <p:nvPr/>
        </p:nvSpPr>
        <p:spPr>
          <a:xfrm>
            <a:off x="940305" y="3928691"/>
            <a:ext cx="10311389" cy="1200329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২.৩.৩ শিশুরা বিভিন্ন ক্ষুদ্র নৃ-জনগোষ্ঠীর জীবনধারা ও সংস্কৃতির প্রতি শ্রদ্ধাশীল হবে।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AEE96E-A79D-4FFA-85C7-7756AB571E67}"/>
              </a:ext>
            </a:extLst>
          </p:cNvPr>
          <p:cNvSpPr/>
          <p:nvPr/>
        </p:nvSpPr>
        <p:spPr>
          <a:xfrm>
            <a:off x="940305" y="5343212"/>
            <a:ext cx="9598856" cy="1200329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২.৩.৪ মূল ধারার বাঙ্গালি ও ক্ষুদ্র নৃ-জনগোষ্ঠীর মধ্যে সম্প্রীতির গুরুত্ব উল্লেখ করতে পারবে। 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9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908B1872-B26F-4811-8551-9629C77C677A}"/>
              </a:ext>
            </a:extLst>
          </p:cNvPr>
          <p:cNvSpPr/>
          <p:nvPr/>
        </p:nvSpPr>
        <p:spPr>
          <a:xfrm>
            <a:off x="154012" y="66219"/>
            <a:ext cx="5559083" cy="80185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FE3FD-0C8C-45DE-A32B-F3C0108D4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839" y="1003738"/>
            <a:ext cx="3333750" cy="25050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E0E91F-5D6A-4B9D-AF2C-2B1B1BCCE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9" y="1065022"/>
            <a:ext cx="2619375" cy="17430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F47A13-9FD0-4167-A15F-5406005FBA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296" y="3884290"/>
            <a:ext cx="3631610" cy="261685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BC3B61-A654-4429-8E49-32673C4F06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227" y="3885777"/>
            <a:ext cx="4530136" cy="261536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3F11BD-6DC3-4419-AF87-86F4943CA2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94" y="3215563"/>
            <a:ext cx="2403543" cy="342632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BDD4E8-330C-449B-B76A-22FF724E2E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648" y="356860"/>
            <a:ext cx="1800225" cy="315195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E5511AE-1107-4D8E-81F0-8A4BF22E00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277" y="891961"/>
            <a:ext cx="3247760" cy="261685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86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id="{50AB3B1F-2DE3-400B-8B83-F8C6A7ABA75D}"/>
              </a:ext>
            </a:extLst>
          </p:cNvPr>
          <p:cNvSpPr/>
          <p:nvPr/>
        </p:nvSpPr>
        <p:spPr>
          <a:xfrm>
            <a:off x="3831101" y="407963"/>
            <a:ext cx="4529797" cy="1547446"/>
          </a:xfrm>
          <a:prstGeom prst="wav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0066284-1021-471F-B3B8-74391FB6F9B2}"/>
              </a:ext>
            </a:extLst>
          </p:cNvPr>
          <p:cNvSpPr/>
          <p:nvPr/>
        </p:nvSpPr>
        <p:spPr>
          <a:xfrm>
            <a:off x="2616591" y="3052690"/>
            <a:ext cx="7188591" cy="2053883"/>
          </a:xfrm>
          <a:prstGeom prst="roundRect">
            <a:avLst/>
          </a:prstGeom>
          <a:ln w="76200"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ক্ষুদ্র নৃ-গোষ্ঠী</a:t>
            </a:r>
          </a:p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(মারমা)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52F8A9-74CF-499D-82CA-41EFE0566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986" y="267287"/>
            <a:ext cx="7359602" cy="4175100"/>
          </a:xfrm>
          <a:prstGeom prst="rect">
            <a:avLst/>
          </a:prstGeom>
        </p:spPr>
      </p:pic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70B0BC8F-7CA1-4E25-B2A6-6F20A78A33C7}"/>
              </a:ext>
            </a:extLst>
          </p:cNvPr>
          <p:cNvSpPr/>
          <p:nvPr/>
        </p:nvSpPr>
        <p:spPr>
          <a:xfrm>
            <a:off x="2164080" y="5134707"/>
            <a:ext cx="7863840" cy="1167619"/>
          </a:xfrm>
          <a:prstGeom prst="flowChartAlternateProcess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মারমারা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াচা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বাড়িঘর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92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F916BC-3B72-4755-838E-46D2A21B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143" y="358114"/>
            <a:ext cx="6027713" cy="37779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1F987E64-3F6B-4AE6-9D4B-5B62677EB754}"/>
              </a:ext>
            </a:extLst>
          </p:cNvPr>
          <p:cNvSpPr/>
          <p:nvPr/>
        </p:nvSpPr>
        <p:spPr>
          <a:xfrm>
            <a:off x="1735014" y="4881488"/>
            <a:ext cx="8721969" cy="1195754"/>
          </a:xfrm>
          <a:prstGeom prst="flowChartAlternateProcess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 ভাতের সাথে নানা ধরণের সবজি সিদ্ধ খেতে পছন্দ করে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6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282913-89D7-4C4D-B6B5-DAFB7EAB0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40" y="267140"/>
            <a:ext cx="6667500" cy="4438650"/>
          </a:xfrm>
          <a:prstGeom prst="rect">
            <a:avLst/>
          </a:prstGeom>
        </p:spPr>
      </p:pic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62DA43AB-101F-441E-BB04-F846762BC278}"/>
              </a:ext>
            </a:extLst>
          </p:cNvPr>
          <p:cNvSpPr/>
          <p:nvPr/>
        </p:nvSpPr>
        <p:spPr>
          <a:xfrm>
            <a:off x="2258010" y="5148776"/>
            <a:ext cx="7422760" cy="991772"/>
          </a:xfrm>
          <a:prstGeom prst="round2Diag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 জুম পদ্ধতিতে চাষাবাদ করে </a:t>
            </a:r>
            <a:endParaRPr lang="en-US" sz="4800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1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629</TotalTime>
  <Words>252</Words>
  <Application>Microsoft Office PowerPoint</Application>
  <PresentationFormat>Widescreen</PresentationFormat>
  <Paragraphs>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40</cp:revision>
  <dcterms:created xsi:type="dcterms:W3CDTF">2019-12-30T16:47:01Z</dcterms:created>
  <dcterms:modified xsi:type="dcterms:W3CDTF">2020-02-02T16:54:58Z</dcterms:modified>
</cp:coreProperties>
</file>