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90" r:id="rId2"/>
    <p:sldId id="312" r:id="rId3"/>
    <p:sldId id="256" r:id="rId4"/>
    <p:sldId id="257" r:id="rId5"/>
    <p:sldId id="258" r:id="rId6"/>
    <p:sldId id="259" r:id="rId7"/>
    <p:sldId id="260" r:id="rId8"/>
    <p:sldId id="283" r:id="rId9"/>
    <p:sldId id="277" r:id="rId10"/>
    <p:sldId id="278" r:id="rId11"/>
    <p:sldId id="279" r:id="rId12"/>
    <p:sldId id="291" r:id="rId13"/>
    <p:sldId id="292" r:id="rId14"/>
    <p:sldId id="284" r:id="rId15"/>
    <p:sldId id="285" r:id="rId16"/>
    <p:sldId id="282" r:id="rId17"/>
    <p:sldId id="286" r:id="rId18"/>
    <p:sldId id="271" r:id="rId19"/>
    <p:sldId id="287" r:id="rId20"/>
    <p:sldId id="288" r:id="rId21"/>
    <p:sldId id="289" r:id="rId22"/>
    <p:sldId id="272" r:id="rId23"/>
    <p:sldId id="273" r:id="rId24"/>
    <p:sldId id="274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578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D3D264-A27B-4FD3-BB55-B29A40E20E8C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8AD4F5-58E8-4D6B-871E-47B80D7846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4996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DAF6DC-A90D-4EF1-BF2D-790AD181C125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20378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4CD51-4A79-4AAE-B2CB-EC166E9529BF}" type="datetimeFigureOut">
              <a:rPr lang="en-US" smtClean="0"/>
              <a:pPr/>
              <a:t>2/20/2020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65D49-1F83-43E5-902C-3B26B0B81C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4CD51-4A79-4AAE-B2CB-EC166E9529BF}" type="datetimeFigureOut">
              <a:rPr lang="en-US" smtClean="0"/>
              <a:pPr/>
              <a:t>2/20/2020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65D49-1F83-43E5-902C-3B26B0B81C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4CD51-4A79-4AAE-B2CB-EC166E9529BF}" type="datetimeFigureOut">
              <a:rPr lang="en-US" smtClean="0"/>
              <a:pPr/>
              <a:t>2/20/2020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65D49-1F83-43E5-902C-3B26B0B81C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4CD51-4A79-4AAE-B2CB-EC166E9529BF}" type="datetimeFigureOut">
              <a:rPr lang="en-US" smtClean="0"/>
              <a:pPr/>
              <a:t>2/20/2020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65D49-1F83-43E5-902C-3B26B0B81C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4CD51-4A79-4AAE-B2CB-EC166E9529BF}" type="datetimeFigureOut">
              <a:rPr lang="en-US" smtClean="0"/>
              <a:pPr/>
              <a:t>2/20/2020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65D49-1F83-43E5-902C-3B26B0B81C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4CD51-4A79-4AAE-B2CB-EC166E9529BF}" type="datetimeFigureOut">
              <a:rPr lang="en-US" smtClean="0"/>
              <a:pPr/>
              <a:t>2/20/2020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65D49-1F83-43E5-902C-3B26B0B81C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4CD51-4A79-4AAE-B2CB-EC166E9529BF}" type="datetimeFigureOut">
              <a:rPr lang="en-US" smtClean="0"/>
              <a:pPr/>
              <a:t>2/20/2020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65D49-1F83-43E5-902C-3B26B0B81C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4CD51-4A79-4AAE-B2CB-EC166E9529BF}" type="datetimeFigureOut">
              <a:rPr lang="en-US" smtClean="0"/>
              <a:pPr/>
              <a:t>2/20/2020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65D49-1F83-43E5-902C-3B26B0B81C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4CD51-4A79-4AAE-B2CB-EC166E9529BF}" type="datetimeFigureOut">
              <a:rPr lang="en-US" smtClean="0"/>
              <a:pPr/>
              <a:t>2/20/2020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65D49-1F83-43E5-902C-3B26B0B81C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4CD51-4A79-4AAE-B2CB-EC166E9529BF}" type="datetimeFigureOut">
              <a:rPr lang="en-US" smtClean="0"/>
              <a:pPr/>
              <a:t>2/20/2020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65D49-1F83-43E5-902C-3B26B0B81C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4CD51-4A79-4AAE-B2CB-EC166E9529BF}" type="datetimeFigureOut">
              <a:rPr lang="en-US" smtClean="0"/>
              <a:pPr/>
              <a:t>2/20/2020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65D49-1F83-43E5-902C-3B26B0B81C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D4CD51-4A79-4AAE-B2CB-EC166E9529BF}" type="datetimeFigureOut">
              <a:rPr lang="en-US" smtClean="0"/>
              <a:pPr/>
              <a:t>2/20/2020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365D49-1F83-43E5-902C-3B26B0B81CE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icgifs-roses-414284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857251"/>
            <a:ext cx="9143999" cy="51435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5971821" y="1152218"/>
            <a:ext cx="3235181" cy="16850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bn-IN" sz="10350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lang="en-US" sz="10350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-23083" y="1023850"/>
            <a:ext cx="3834704" cy="16850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bn-IN" sz="10350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en-US" sz="10350" dirty="0" err="1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বাইকে</a:t>
            </a:r>
            <a:r>
              <a:rPr lang="en-US" sz="10350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0078914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4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4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4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4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692696"/>
            <a:ext cx="8229600" cy="4525963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bn-BD" dirty="0">
                <a:latin typeface="NikoshBAN" pitchFamily="2" charset="0"/>
                <a:cs typeface="NikoshBAN" pitchFamily="2" charset="0"/>
              </a:rPr>
              <a:t>৪. পরিসরের ব্যাপকতার দিক থেকেঃ এটা সকল বিজ্ঞানের সেরা বিজ্ঞান।</a:t>
            </a:r>
          </a:p>
          <a:p>
            <a:pPr marL="0" indent="0">
              <a:buNone/>
            </a:pPr>
            <a:r>
              <a:rPr lang="bn-BD" dirty="0">
                <a:latin typeface="NikoshBAN" pitchFamily="2" charset="0"/>
                <a:cs typeface="NikoshBAN" pitchFamily="2" charset="0"/>
              </a:rPr>
              <a:t>৫. ভাষার যৌক্তিক বিশ্লেষণঃ যুক্তিবিদ্যা ভাষাকে সহজ ও সাবলীল করে তোলে।</a:t>
            </a:r>
          </a:p>
          <a:p>
            <a:pPr marL="0" indent="0">
              <a:buNone/>
            </a:pPr>
            <a:r>
              <a:rPr lang="bn-BD" dirty="0">
                <a:latin typeface="NikoshBAN" pitchFamily="2" charset="0"/>
                <a:cs typeface="NikoshBAN" pitchFamily="2" charset="0"/>
              </a:rPr>
              <a:t>৬. ব্যবহারিক দিক থেকেঃ যুক্তিবিদ্যা ব্যবহারিক নিয়মকানুন দান করে এবং বাস্তব ক্ষেত্রে প্রয়োগ করতে সাহায্য করে।</a:t>
            </a:r>
          </a:p>
          <a:p>
            <a:pPr marL="0" indent="0">
              <a:buNone/>
            </a:pPr>
            <a:r>
              <a:rPr lang="bn-BD" dirty="0">
                <a:latin typeface="NikoshBAN" pitchFamily="2" charset="0"/>
                <a:cs typeface="NikoshBAN" pitchFamily="2" charset="0"/>
              </a:rPr>
              <a:t>৭. জ্ঞানের দিক থেকেঃ যুক্তিবিদ্যা আলোচনার বিষয়বস্তু সম্পর্কে নির্ভুল, সৃশৃঙ্খল, সুনিশ্চিত ও সুসংঘবদ্ধ জ্ঞান দান করে।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1476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bn-BD" dirty="0">
                <a:latin typeface="NikoshBAN" pitchFamily="2" charset="0"/>
                <a:cs typeface="NikoshBAN" pitchFamily="2" charset="0"/>
              </a:rPr>
              <a:t>যুক্তিবিদ্যার পরিধি ও পরিসর</a:t>
            </a:r>
            <a:br>
              <a:rPr lang="en-US" dirty="0">
                <a:latin typeface="NikoshBAN" pitchFamily="2" charset="0"/>
                <a:cs typeface="NikoshBAN" pitchFamily="2" charset="0"/>
              </a:rPr>
            </a:br>
            <a:r>
              <a:rPr lang="bn-BD" sz="4000" dirty="0">
                <a:latin typeface="NikoshBAN" pitchFamily="2" charset="0"/>
                <a:cs typeface="NikoshBAN" pitchFamily="2" charset="0"/>
              </a:rPr>
              <a:t>(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Scope or Subject matter of Logic)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en-US" dirty="0">
                <a:latin typeface="NikoshBAN" pitchFamily="2" charset="0"/>
                <a:cs typeface="NikoshBAN" pitchFamily="2" charset="0"/>
              </a:rPr>
              <a:t>1. </a:t>
            </a:r>
            <a:r>
              <a:rPr lang="bn-BD" dirty="0">
                <a:latin typeface="NikoshBAN" pitchFamily="2" charset="0"/>
                <a:cs typeface="NikoshBAN" pitchFamily="2" charset="0"/>
              </a:rPr>
              <a:t>জ্ঞান সংক্রান্তঃ জ্ঞান প্রধানত দুই প্রকার। </a:t>
            </a:r>
          </a:p>
          <a:p>
            <a:pPr marL="0" indent="0" algn="just">
              <a:buNone/>
            </a:pPr>
            <a:r>
              <a:rPr lang="bn-BD" dirty="0">
                <a:latin typeface="NikoshBAN" pitchFamily="2" charset="0"/>
                <a:cs typeface="NikoshBAN" pitchFamily="2" charset="0"/>
              </a:rPr>
              <a:t>ক. প্রত্যক্ষ জ্ঞান   খ. পরোক্ষ জ্ঞান</a:t>
            </a:r>
            <a:endParaRPr lang="en-US" dirty="0">
              <a:latin typeface="NikoshBAN" pitchFamily="2" charset="0"/>
              <a:cs typeface="NikoshBAN" pitchFamily="2" charset="0"/>
            </a:endParaRPr>
          </a:p>
          <a:p>
            <a:pPr marL="0" indent="0" algn="just">
              <a:buNone/>
            </a:pPr>
            <a:r>
              <a:rPr lang="bn-BD" dirty="0">
                <a:latin typeface="NikoshBAN" panose="02000000000000000000" pitchFamily="2" charset="0"/>
                <a:cs typeface="NikoshBAN" panose="02000000000000000000" pitchFamily="2" charset="0"/>
              </a:rPr>
              <a:t>ক. প্রত্যক্ষ জ্ঞান:  সরাসরি বা সাক্ষাতের মাধ্যমে কোন জ্ঞানের বিষয়কে যখন জানা যায় তখন সেই জ্ঞানকে প্রত্যক্ষ জ্ঞান বলে।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 algn="just">
              <a:buNone/>
            </a:pPr>
            <a:r>
              <a:rPr lang="bn-BD" dirty="0">
                <a:latin typeface="NikoshBAN" panose="02000000000000000000" pitchFamily="2" charset="0"/>
                <a:cs typeface="NikoshBAN" panose="02000000000000000000" pitchFamily="2" charset="0"/>
              </a:rPr>
              <a:t>খ. পরোক্ষ জ্ঞান: সরাসরি বা সাক্ষাতের মাধ্যমে না জেনে এর কোন লক্ষণের সাহায্যে জ্ঞারে বিষয়কে জানা হয় তাকে পরোক্ষ জ্ঞান বলে।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 algn="just">
              <a:buNone/>
            </a:pPr>
            <a:r>
              <a:rPr lang="bn-BD" dirty="0">
                <a:latin typeface="NikoshBAN" panose="02000000000000000000" pitchFamily="2" charset="0"/>
                <a:cs typeface="NikoshBAN" panose="02000000000000000000" pitchFamily="2" charset="0"/>
              </a:rPr>
              <a:t>প্রত্যক্ষ জ্ঞানের সাথে  জ্ঞাত বস্তুর সাথে ইন্দ্রিয়ের সাক্ষাৎ ঘটে। কিন্তু পরোক্ষ জ্ঞানে এরূপ জ্ঞাত বস্তুর সাথে ইন্দ্রিয়ের সাক্ষাৎ ঘটে না।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এ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জ্ঞানে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জানা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বস্তুর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সংযোগ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আলামতেরর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মাধ্যমে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জ্ঞাত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বস্তুকে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জানা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হয়অ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 algn="just">
              <a:buNone/>
            </a:pPr>
            <a:r>
              <a:rPr lang="bn-BD" dirty="0">
                <a:latin typeface="NikoshBAN" panose="02000000000000000000" pitchFamily="2" charset="0"/>
                <a:cs typeface="NikoshBAN" panose="02000000000000000000" pitchFamily="2" charset="0"/>
              </a:rPr>
              <a:t>যেমন, সালামকে কাঁদতে দেখলাম। এ ক্ষেত্রে কাঁদার জ্ঞান প্রত্যক্ষ জ্ঞান। কারণ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কাদার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dirty="0">
                <a:latin typeface="NikoshBAN" panose="02000000000000000000" pitchFamily="2" charset="0"/>
                <a:cs typeface="NikoshBAN" panose="02000000000000000000" pitchFamily="2" charset="0"/>
              </a:rPr>
              <a:t>সাথে আমার ইন্দ্রিয়ের প্রত্যক্ষ সংযোগ ঘটেছে।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 algn="just">
              <a:buNone/>
            </a:pPr>
            <a:r>
              <a:rPr lang="bn-BD" dirty="0">
                <a:latin typeface="NikoshBAN" panose="02000000000000000000" pitchFamily="2" charset="0"/>
                <a:cs typeface="NikoshBAN" panose="02000000000000000000" pitchFamily="2" charset="0"/>
              </a:rPr>
              <a:t>কিন্তু কাঁদা দেখে অনুমান করলাম তার মনে দুঃখ আছে। এখানে দুঃখের জ্ঞান পরোক্ষ জ্ঞান।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 algn="just">
              <a:buNone/>
            </a:pPr>
            <a:endParaRPr lang="bn-BD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5812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74639"/>
            <a:ext cx="8820472" cy="7010972"/>
          </a:xfrm>
        </p:spPr>
      </p:pic>
    </p:spTree>
    <p:extLst>
      <p:ext uri="{BB962C8B-B14F-4D97-AF65-F5344CB8AC3E}">
        <p14:creationId xmlns:p14="http://schemas.microsoft.com/office/powerpoint/2010/main" val="16004365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552" y="116632"/>
            <a:ext cx="9086448" cy="6984776"/>
          </a:xfrm>
        </p:spPr>
      </p:pic>
    </p:spTree>
    <p:extLst>
      <p:ext uri="{BB962C8B-B14F-4D97-AF65-F5344CB8AC3E}">
        <p14:creationId xmlns:p14="http://schemas.microsoft.com/office/powerpoint/2010/main" val="31882514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bn-BD" dirty="0">
                <a:latin typeface="NikoshBAN" pitchFamily="2" charset="0"/>
                <a:cs typeface="NikoshBAN" pitchFamily="2" charset="0"/>
              </a:rPr>
              <a:t>যুক্তিবিদ্যার পরিধি ও পরিসর</a:t>
            </a:r>
            <a:br>
              <a:rPr lang="en-US" dirty="0">
                <a:latin typeface="NikoshBAN" pitchFamily="2" charset="0"/>
                <a:cs typeface="NikoshBAN" pitchFamily="2" charset="0"/>
              </a:rPr>
            </a:br>
            <a:r>
              <a:rPr lang="bn-BD" sz="4000" dirty="0">
                <a:latin typeface="NikoshBAN" pitchFamily="2" charset="0"/>
                <a:cs typeface="NikoshBAN" pitchFamily="2" charset="0"/>
              </a:rPr>
              <a:t>(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Scope or Subject matter of Logic)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0" indent="0" algn="just">
              <a:buNone/>
            </a:pPr>
            <a:r>
              <a:rPr lang="bn-BD" dirty="0">
                <a:latin typeface="NikoshBAN" panose="02000000000000000000" pitchFamily="2" charset="0"/>
                <a:cs typeface="NikoshBAN" panose="02000000000000000000" pitchFamily="2" charset="0"/>
              </a:rPr>
              <a:t>২. অনুমান সংক্রান্তঃ জানা বিষয়ের মাধ্যমে অজানা বিষয় সম্পর্কে জ্ঞান লাভ করাই হলো অনুমান। যথার্থ অনুমান নিয়ে কাজ করাই যুক্তিবিদ্যার কাজ। এখানে অযথার্থ অনুমানের কোন স্থান নেই।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 algn="just">
              <a:buNone/>
            </a:pPr>
            <a:r>
              <a:rPr lang="bn-BD" dirty="0">
                <a:latin typeface="NikoshBAN" panose="02000000000000000000" pitchFamily="2" charset="0"/>
                <a:cs typeface="NikoshBAN" panose="02000000000000000000" pitchFamily="2" charset="0"/>
              </a:rPr>
              <a:t>অনুমান সাধারণত দুই প্রকার। যথা,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 algn="just">
              <a:buNone/>
            </a:pPr>
            <a:r>
              <a:rPr lang="bn-BD" dirty="0">
                <a:latin typeface="NikoshBAN" panose="02000000000000000000" pitchFamily="2" charset="0"/>
                <a:cs typeface="NikoshBAN" panose="02000000000000000000" pitchFamily="2" charset="0"/>
              </a:rPr>
              <a:t>১. অবরোহ অনুমান   ২. আরোহ অনুমান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 algn="just">
              <a:buNone/>
            </a:pPr>
            <a:r>
              <a:rPr lang="bn-BD" dirty="0">
                <a:latin typeface="NikoshBAN" pitchFamily="2" charset="0"/>
                <a:cs typeface="NikoshBAN" pitchFamily="2" charset="0"/>
              </a:rPr>
              <a:t>৩. মানসিক প্রক্রিয়া সংক্রান্তঃ যুক্তিবিদ্যা সাধারণত ধারণা গঠন, অবধারণ এবং অনুমান নিয়ে আলোচনা করে।</a:t>
            </a:r>
          </a:p>
        </p:txBody>
      </p:sp>
    </p:spTree>
    <p:extLst>
      <p:ext uri="{BB962C8B-B14F-4D97-AF65-F5344CB8AC3E}">
        <p14:creationId xmlns:p14="http://schemas.microsoft.com/office/powerpoint/2010/main" val="9066740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bn-BD" dirty="0">
                <a:latin typeface="NikoshBAN" pitchFamily="2" charset="0"/>
                <a:cs typeface="NikoshBAN" pitchFamily="2" charset="0"/>
              </a:rPr>
              <a:t>যুক্তিবিদ্যার পরিধি ও পরিসর</a:t>
            </a:r>
            <a:br>
              <a:rPr lang="en-US" dirty="0">
                <a:latin typeface="NikoshBAN" pitchFamily="2" charset="0"/>
                <a:cs typeface="NikoshBAN" pitchFamily="2" charset="0"/>
              </a:rPr>
            </a:br>
            <a:r>
              <a:rPr lang="bn-BD" sz="4000" dirty="0">
                <a:latin typeface="NikoshBAN" pitchFamily="2" charset="0"/>
                <a:cs typeface="NikoshBAN" pitchFamily="2" charset="0"/>
              </a:rPr>
              <a:t>(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Scope or Subject matter of Logic)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4</a:t>
            </a:r>
            <a:r>
              <a:rPr lang="bn-BD" dirty="0">
                <a:latin typeface="NikoshBAN" panose="02000000000000000000" pitchFamily="2" charset="0"/>
                <a:cs typeface="NikoshBAN" panose="02000000000000000000" pitchFamily="2" charset="0"/>
              </a:rPr>
              <a:t>. সত্যতা সংক্রান্তঃ যুক্তিবিদ্যার অন্যতম উদ্দেশ্য হলো সত্যের সন্ধান এবং সত্য প্রতিষ্ঠা।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 algn="just">
              <a:buNone/>
            </a:pPr>
            <a:r>
              <a:rPr lang="bn-BD" dirty="0">
                <a:latin typeface="NikoshBAN" panose="02000000000000000000" pitchFamily="2" charset="0"/>
                <a:cs typeface="NikoshBAN" panose="02000000000000000000" pitchFamily="2" charset="0"/>
              </a:rPr>
              <a:t>সত্যতা দুই প্রকার। যথা,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 algn="just">
              <a:buNone/>
            </a:pPr>
            <a:r>
              <a:rPr lang="bn-BD" dirty="0">
                <a:latin typeface="NikoshBAN" panose="02000000000000000000" pitchFamily="2" charset="0"/>
                <a:cs typeface="NikoshBAN" panose="02000000000000000000" pitchFamily="2" charset="0"/>
              </a:rPr>
              <a:t>১. রূপগত সত্য বা আকারগত সত্য: মনের দুই বা ততোধিক ধারণার মধ্যে যদি কোন বিরোধ না থাকে অথাৎ অর্থের দিক থেকে যদি তারা পরস্পর সংগতিপূর্ণ হয় তাহলে যে ধারণা লাভ করা হয় তাকে রূপগত সত্য বলে।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 algn="just">
              <a:buNone/>
            </a:pPr>
            <a:r>
              <a:rPr lang="bn-BD" dirty="0">
                <a:latin typeface="NikoshBAN" panose="02000000000000000000" pitchFamily="2" charset="0"/>
                <a:cs typeface="NikoshBAN" panose="02000000000000000000" pitchFamily="2" charset="0"/>
              </a:rPr>
              <a:t>২. বস্তুগত সত্য: আর চিন্তা বা ধারণার সাথে যথন বাস্তবে কোন বস্ত বা বিষয়ের মিল থাকে তাকে বস্তগত সত্য বলে।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 algn="just">
              <a:buNone/>
            </a:pPr>
            <a:r>
              <a:rPr lang="bn-BD" dirty="0">
                <a:latin typeface="NikoshBAN" panose="02000000000000000000" pitchFamily="2" charset="0"/>
                <a:cs typeface="NikoshBAN" panose="02000000000000000000" pitchFamily="2" charset="0"/>
              </a:rPr>
              <a:t>পূণাঙ্গ সত্য অর্জনের ক্ষেত্রে রূপগত ও বস্তুগত সত্য উভয় জরুরি।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 algn="just">
              <a:buNone/>
            </a:pPr>
            <a:r>
              <a:rPr lang="bn-BD" dirty="0">
                <a:latin typeface="NikoshBAN" pitchFamily="2" charset="0"/>
                <a:cs typeface="NikoshBAN" pitchFamily="2" charset="0"/>
              </a:rPr>
              <a:t>৫. মৌলিক সূত্র বা স্বতঃসিদ্ধ নিয়ম সংক্রান্তঃ স্বতঃসিদ্ধ নিয়ম আলোচনা হলো যুক্তিবিদ্যার আলোচ্য বিষয়। (কার্যকারণ নিয়ম, প্রকৃতির নিয়ম আনুবর্তিতার নিয়ম)</a:t>
            </a:r>
          </a:p>
        </p:txBody>
      </p:sp>
    </p:spTree>
    <p:extLst>
      <p:ext uri="{BB962C8B-B14F-4D97-AF65-F5344CB8AC3E}">
        <p14:creationId xmlns:p14="http://schemas.microsoft.com/office/powerpoint/2010/main" val="41152211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836712"/>
            <a:ext cx="8229600" cy="5616624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just">
              <a:buNone/>
            </a:pPr>
            <a:r>
              <a:rPr lang="bn-BD" dirty="0">
                <a:latin typeface="NikoshBAN" pitchFamily="2" charset="0"/>
                <a:cs typeface="NikoshBAN" pitchFamily="2" charset="0"/>
              </a:rPr>
              <a:t>৬. সম্পর্ক সংক্রান্তঃ বিভিন্ন বিজ্ঞানের বা বিষয়ের সাথে সুসম্পর্ক  স্থাপন করা। যেমন, যুক্তিবিদ্যা ও কম্পিউটারের সম্পর্ক।</a:t>
            </a:r>
          </a:p>
          <a:p>
            <a:pPr marL="0" indent="0" algn="just">
              <a:buNone/>
            </a:pPr>
            <a:r>
              <a:rPr lang="bn-BD" dirty="0">
                <a:latin typeface="NikoshBAN" pitchFamily="2" charset="0"/>
                <a:cs typeface="NikoshBAN" pitchFamily="2" charset="0"/>
              </a:rPr>
              <a:t>৭. ভাষা সংক্রান্তঃ যুক্তিবিদ্যা চিন্তার বিজ্ঞান। ভাষা ব্যতিত চিন্তা সম্ভব নয়।</a:t>
            </a:r>
          </a:p>
          <a:p>
            <a:pPr marL="0" indent="0" algn="just">
              <a:buNone/>
            </a:pPr>
            <a:r>
              <a:rPr lang="bn-BD" dirty="0">
                <a:latin typeface="NikoshBAN" pitchFamily="2" charset="0"/>
                <a:cs typeface="NikoshBAN" pitchFamily="2" charset="0"/>
              </a:rPr>
              <a:t>৮. অনুমান সহায়ক সংক্রান্তঃ অনুমানকে বৈধ হতে হলে কতকগুলো সহায়ক প্রক্রিয়ার জ্ঞান থাকা প্রয়োজন। যেমন, সংজ্ঞা, বিভাগ, প্রকল্প, ব্যাখ্যা, শ্রেণিকরণ ইত্যাদি।</a:t>
            </a:r>
          </a:p>
          <a:p>
            <a:pPr marL="0" indent="0" algn="just">
              <a:buNone/>
            </a:pP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৯.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যুক্তিবিদ্যার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অন্যতম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আলোচ্য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বিষয়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হলো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পরীক্ষণ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ঘটনাকে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মনের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মতো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কৃত্রিমভাবে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সংঘটিত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তা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নিরীক্ষণ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করার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নামই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পরীক্ষণ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41500518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836712"/>
            <a:ext cx="8229600" cy="5616624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১০.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যুক্তিবিদ্যার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আরেকটি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মহ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ৎ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উদ্দেশ্য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হলো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কার্যকারণ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সম্পর্ক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প্রতিষ্ঠা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marL="0" indent="0" algn="just">
              <a:buNone/>
            </a:pPr>
            <a:r>
              <a:rPr lang="en-US" dirty="0">
                <a:latin typeface="NikoshBAN" pitchFamily="2" charset="0"/>
                <a:cs typeface="NikoshBAN" pitchFamily="2" charset="0"/>
              </a:rPr>
              <a:t>11</a:t>
            </a:r>
            <a:r>
              <a:rPr lang="bn-BD" dirty="0">
                <a:latin typeface="NikoshBAN" pitchFamily="2" charset="0"/>
                <a:cs typeface="NikoshBAN" pitchFamily="2" charset="0"/>
              </a:rPr>
              <a:t>. প্রতীক সংক্রান্তঃ প্রতীকী যুক্তিবিদ্যা সনাতনী যুক্তিবিদ্যার একটি উন্নত সংস্কার। জটিল যুক্তির বৈধতা ও অবৈধতা সাধারণত প্রতীক ব্যবহারের মাধ্যমে করা হয়।</a:t>
            </a:r>
          </a:p>
          <a:p>
            <a:pPr marL="0" indent="0" algn="just">
              <a:buNone/>
            </a:pPr>
            <a:r>
              <a:rPr lang="bn-BD" dirty="0">
                <a:latin typeface="NikoshBAN" pitchFamily="2" charset="0"/>
                <a:cs typeface="NikoshBAN" pitchFamily="2" charset="0"/>
              </a:rPr>
              <a:t>১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2</a:t>
            </a:r>
            <a:r>
              <a:rPr lang="bn-BD" dirty="0">
                <a:latin typeface="NikoshBAN" pitchFamily="2" charset="0"/>
                <a:cs typeface="NikoshBAN" pitchFamily="2" charset="0"/>
              </a:rPr>
              <a:t>. অনুপপত্তি সংক্রান্তঃ অনুমান যাতে সঠিক হয় সে জন্য যুক্তিবিদ্যায় কতকগুলো নিয়ম অনুসরণ করা হয়। এ নিয়মগুলো মেনে না চললে যে দোষ হয় যুক্তিবিদ্যার ভাষায় তাকে অনুপপত্তি বলা হয়। </a:t>
            </a:r>
            <a:endParaRPr lang="en-US" dirty="0">
              <a:latin typeface="NikoshBAN" pitchFamily="2" charset="0"/>
              <a:cs typeface="NikoshBAN" pitchFamily="2" charset="0"/>
            </a:endParaRPr>
          </a:p>
          <a:p>
            <a:pPr marL="0" indent="0" algn="just">
              <a:buNone/>
            </a:pP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3440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11480"/>
            <a:ext cx="8229600" cy="6035040"/>
          </a:xfrm>
          <a:solidFill>
            <a:srgbClr val="00B0F0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sz="5400" b="1" dirty="0">
                <a:latin typeface="NikoshBAN" pitchFamily="2" charset="0"/>
                <a:cs typeface="NikoshBAN" pitchFamily="2" charset="0"/>
              </a:rPr>
              <a:t>              </a:t>
            </a:r>
            <a:br>
              <a:rPr lang="en-US" sz="5400" b="1" dirty="0">
                <a:latin typeface="NikoshBAN" pitchFamily="2" charset="0"/>
                <a:cs typeface="NikoshBAN" pitchFamily="2" charset="0"/>
              </a:rPr>
            </a:br>
            <a:br>
              <a:rPr lang="en-US" sz="5400" b="1" dirty="0">
                <a:latin typeface="NikoshBAN" pitchFamily="2" charset="0"/>
                <a:cs typeface="NikoshBAN" pitchFamily="2" charset="0"/>
              </a:rPr>
            </a:br>
            <a:r>
              <a:rPr lang="en-US" sz="5400" b="1" dirty="0">
                <a:latin typeface="NikoshBAN" pitchFamily="2" charset="0"/>
                <a:cs typeface="NikoshBAN" pitchFamily="2" charset="0"/>
              </a:rPr>
              <a:t>        </a:t>
            </a:r>
            <a:r>
              <a:rPr lang="en-US" sz="80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as-IN" sz="80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উন্ম</a:t>
            </a:r>
            <a:r>
              <a:rPr lang="en-US" sz="80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ু</a:t>
            </a:r>
            <a:r>
              <a:rPr lang="as-IN" sz="80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ক্ত প্রশ্ন যুক্তি</a:t>
            </a:r>
            <a:r>
              <a:rPr lang="as-IN" sz="8000" b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br>
              <a:rPr lang="en-US" sz="5400" b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5400" b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           </a:t>
            </a:r>
            <a:r>
              <a:rPr lang="en-US" sz="5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Open Question          		Argument</a:t>
            </a:r>
            <a:br>
              <a:rPr lang="en-US" sz="5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5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		</a:t>
            </a:r>
            <a:r>
              <a:rPr lang="en-US" sz="16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r>
              <a:rPr lang="en-US" sz="16600" b="1" dirty="0">
                <a:latin typeface="Times New Roman" pitchFamily="18" charset="0"/>
                <a:cs typeface="Times New Roman" pitchFamily="18" charset="0"/>
              </a:rPr>
              <a:t>			</a:t>
            </a:r>
            <a:endParaRPr lang="en-US" b="1" dirty="0"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1981200" y="304800"/>
            <a:ext cx="5562600" cy="1676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80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দলীয় কাজ</a:t>
            </a:r>
            <a:endParaRPr lang="en-US" sz="80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8450" y="1981200"/>
            <a:ext cx="6388100" cy="32385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85800" y="5486400"/>
            <a:ext cx="7924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/>
              <a:t>সামগ্রিকভাবে</a:t>
            </a:r>
            <a:r>
              <a:rPr lang="en-US" sz="4400" dirty="0"/>
              <a:t> </a:t>
            </a:r>
            <a:r>
              <a:rPr lang="en-US" sz="4400" dirty="0" err="1"/>
              <a:t>যুক্তিবিদ্যাকে</a:t>
            </a:r>
            <a:r>
              <a:rPr lang="en-US" sz="4400" dirty="0"/>
              <a:t> </a:t>
            </a:r>
            <a:r>
              <a:rPr lang="en-US" sz="4400" dirty="0" err="1"/>
              <a:t>কয়</a:t>
            </a:r>
            <a:r>
              <a:rPr lang="en-US" sz="4400" dirty="0"/>
              <a:t> </a:t>
            </a:r>
            <a:r>
              <a:rPr lang="en-US" sz="4400" dirty="0" err="1"/>
              <a:t>ভাগে</a:t>
            </a:r>
            <a:r>
              <a:rPr lang="en-US" sz="4400" dirty="0"/>
              <a:t> </a:t>
            </a:r>
            <a:r>
              <a:rPr lang="en-US" sz="4400" dirty="0" err="1"/>
              <a:t>ভাগ</a:t>
            </a:r>
            <a:r>
              <a:rPr lang="en-US" sz="4400" dirty="0"/>
              <a:t> </a:t>
            </a:r>
            <a:r>
              <a:rPr lang="en-US" sz="4400" dirty="0" err="1"/>
              <a:t>করা</a:t>
            </a:r>
            <a:r>
              <a:rPr lang="en-US" sz="4400" dirty="0"/>
              <a:t> </a:t>
            </a:r>
            <a:r>
              <a:rPr lang="en-US" sz="4400" dirty="0" err="1"/>
              <a:t>হয়েছে</a:t>
            </a:r>
            <a:r>
              <a:rPr lang="en-US" sz="4400" dirty="0"/>
              <a:t> ও </a:t>
            </a:r>
            <a:r>
              <a:rPr lang="en-US" sz="4400" dirty="0" err="1"/>
              <a:t>সেগুলো</a:t>
            </a:r>
            <a:r>
              <a:rPr lang="en-US" sz="4400" dirty="0"/>
              <a:t> </a:t>
            </a:r>
            <a:r>
              <a:rPr lang="en-US" sz="4400" dirty="0" err="1"/>
              <a:t>কী</a:t>
            </a:r>
            <a:r>
              <a:rPr lang="en-US" sz="4400" dirty="0"/>
              <a:t> </a:t>
            </a:r>
            <a:r>
              <a:rPr lang="en-US" sz="4400" dirty="0" err="1"/>
              <a:t>কী</a:t>
            </a:r>
            <a:r>
              <a:rPr lang="en-US" sz="4400" dirty="0"/>
              <a:t>?</a:t>
            </a:r>
            <a:r>
              <a:rPr lang="bn-BD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1205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6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8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26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6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8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6" dur="15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5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14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2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build="allAtOnce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evel 2"/>
          <p:cNvSpPr/>
          <p:nvPr/>
        </p:nvSpPr>
        <p:spPr>
          <a:xfrm>
            <a:off x="3771900" y="1943100"/>
            <a:ext cx="3943350" cy="2286000"/>
          </a:xfrm>
          <a:prstGeom prst="bevel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400" dirty="0">
              <a:solidFill>
                <a:prstClr val="white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Bevel 3"/>
          <p:cNvSpPr/>
          <p:nvPr/>
        </p:nvSpPr>
        <p:spPr>
          <a:xfrm>
            <a:off x="1485900" y="4514850"/>
            <a:ext cx="6400800" cy="1143000"/>
          </a:xfrm>
          <a:prstGeom prst="bevel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70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E-mail: abusayedjsmsc1@ gmail.com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4057650" y="2210119"/>
            <a:ext cx="3371850" cy="1733232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accent2"/>
            </a:solidFill>
            <a:headEnd/>
            <a:tailEnd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en-US" sz="3000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bn-BD" sz="405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মোঃ আবু সাঈদ </a:t>
            </a:r>
            <a:endParaRPr lang="en-US" sz="405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33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        </a:t>
            </a:r>
            <a:r>
              <a:rPr lang="bn-BD" sz="27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প্রভাষক-দর্শন</a:t>
            </a:r>
            <a:endParaRPr lang="en-US" sz="27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2400" kern="1100" baseline="20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2400" kern="1100" baseline="20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যশোর শিক্ষা বোর্ড সরকারি মডেল স্কুল এন্ড কলেজ</a:t>
            </a:r>
            <a:endParaRPr lang="en-US" sz="2400" kern="1100" baseline="20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Explosion 1 7"/>
          <p:cNvSpPr/>
          <p:nvPr/>
        </p:nvSpPr>
        <p:spPr>
          <a:xfrm>
            <a:off x="2869504" y="557707"/>
            <a:ext cx="2565750" cy="1366662"/>
          </a:xfrm>
          <a:prstGeom prst="irregularSeal1">
            <a:avLst/>
          </a:prstGeom>
          <a:solidFill>
            <a:srgbClr val="5B9BD5"/>
          </a:solidFill>
          <a:ln w="12700" cap="flat" cmpd="sng" algn="ctr">
            <a:solidFill>
              <a:srgbClr val="C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endParaRPr lang="en-US" sz="1350" kern="0">
              <a:solidFill>
                <a:sysClr val="window" lastClr="FFFFFF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8093" y="721837"/>
            <a:ext cx="2757488" cy="12025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4330" y="857251"/>
            <a:ext cx="971550" cy="1018140"/>
          </a:xfrm>
          <a:prstGeom prst="rect">
            <a:avLst/>
          </a:prstGeom>
        </p:spPr>
      </p:pic>
      <p:pic>
        <p:nvPicPr>
          <p:cNvPr id="2" name="Picture 2" descr="E:\ \Picture\A0087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1" y="1916213"/>
            <a:ext cx="2007895" cy="2420321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00606342"/>
      </p:ext>
    </p:extLst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9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8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otched Right Arrow 3"/>
          <p:cNvSpPr/>
          <p:nvPr/>
        </p:nvSpPr>
        <p:spPr>
          <a:xfrm>
            <a:off x="0" y="0"/>
            <a:ext cx="3124200" cy="190500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জোড়ায় কাজ</a:t>
            </a:r>
            <a:endParaRPr lang="en-US" sz="36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3810000" y="152400"/>
            <a:ext cx="5181600" cy="5105400"/>
          </a:xfrm>
          <a:prstGeom prst="ellipse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838200" y="5257800"/>
            <a:ext cx="8153400" cy="175432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5400" dirty="0" err="1"/>
              <a:t>অনুমানকে</a:t>
            </a:r>
            <a:r>
              <a:rPr lang="en-US" sz="5400" dirty="0"/>
              <a:t> </a:t>
            </a:r>
            <a:r>
              <a:rPr lang="en-US" sz="5400" dirty="0" err="1"/>
              <a:t>কয়</a:t>
            </a:r>
            <a:r>
              <a:rPr lang="en-US" sz="5400" dirty="0"/>
              <a:t> </a:t>
            </a:r>
            <a:r>
              <a:rPr lang="en-US" sz="5400" dirty="0" err="1"/>
              <a:t>ভাগে</a:t>
            </a:r>
            <a:r>
              <a:rPr lang="en-US" sz="5400" dirty="0"/>
              <a:t> </a:t>
            </a:r>
            <a:r>
              <a:rPr lang="en-US" sz="5400" dirty="0" err="1"/>
              <a:t>ভাগ</a:t>
            </a:r>
            <a:r>
              <a:rPr lang="en-US" sz="5400" dirty="0"/>
              <a:t> </a:t>
            </a:r>
            <a:r>
              <a:rPr lang="en-US" sz="5400" dirty="0" err="1"/>
              <a:t>করা</a:t>
            </a:r>
            <a:r>
              <a:rPr lang="en-US" sz="5400" dirty="0"/>
              <a:t> </a:t>
            </a:r>
            <a:r>
              <a:rPr lang="en-US" sz="5400" dirty="0" err="1"/>
              <a:t>যায়</a:t>
            </a:r>
            <a:r>
              <a:rPr lang="en-US" sz="5400" dirty="0"/>
              <a:t> ও </a:t>
            </a:r>
            <a:r>
              <a:rPr lang="en-US" sz="5400" dirty="0" err="1"/>
              <a:t>কী</a:t>
            </a:r>
            <a:r>
              <a:rPr lang="en-US" sz="5400" dirty="0"/>
              <a:t> </a:t>
            </a:r>
            <a:r>
              <a:rPr lang="en-US" sz="5400" dirty="0" err="1"/>
              <a:t>কী</a:t>
            </a:r>
            <a:r>
              <a:rPr lang="en-US" sz="540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8405541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" decel="100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37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1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" decel="100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9" presetClass="exit" presetSubtype="0" accel="10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1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8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9" dur="15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5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149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build="allAtOnce" animBg="1"/>
      <p:bldP spid="5" grpId="0" animBg="1"/>
      <p:bldP spid="5" grpId="1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orizontal Scroll 3"/>
          <p:cNvSpPr/>
          <p:nvPr/>
        </p:nvSpPr>
        <p:spPr>
          <a:xfrm>
            <a:off x="2292927" y="44624"/>
            <a:ext cx="5029200" cy="1752600"/>
          </a:xfrm>
          <a:prstGeom prst="horizontalScroll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0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6000" dirty="0"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76470" y="1829306"/>
            <a:ext cx="8452047" cy="452431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. যুক্তিবিদ্য্যা কোন ধরণের সত্যতা নির্ণয় করে?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.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পরিসরের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ব্যাপকতার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দিক থেকে যুক্তিবিদ্যা কী?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৩. 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ভাষার যৌক্তিক বিশ্লেষণ যুক্তিবিদ্যা কী করে থাকে?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৪. 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ব্যবহারিক দিক থেকে যুক্তিবিদ্যা কী করে থাকে?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৫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. জ্ঞানের দিক থেকে যুক্তিবিদ্যা কী করে থাকে?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৬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.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জ্ঞান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কত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প্রকার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৭.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প্রত্যক্ষ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জ্ঞান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৮.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পরোক্ষ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জ্ঞান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৯.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প্রত্যক্ষ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জ্ঞানের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সাথে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কিসের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সংযোগ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ঘটে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690255" y="3722132"/>
            <a:ext cx="632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82972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9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" decel="100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37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5" dur="1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" decel="100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49" presetClass="exit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49" presetClass="exit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49" presetClass="exit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49" presetClass="exit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49" presetClass="exit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49" presetClass="exit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49" presetClass="exit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49" presetClass="exit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49" presetClass="exit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build="allAtOnce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Autofit/>
          </a:bodyPr>
          <a:lstStyle/>
          <a:p>
            <a:r>
              <a:rPr lang="en-US" sz="8000" b="1" dirty="0" err="1">
                <a:latin typeface="NikoshBAN" pitchFamily="2" charset="0"/>
                <a:cs typeface="NikoshBAN" pitchFamily="2" charset="0"/>
              </a:rPr>
              <a:t>বাড়ীর</a:t>
            </a:r>
            <a:r>
              <a:rPr lang="en-US" sz="80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b="1" dirty="0" err="1">
                <a:latin typeface="NikoshBAN" pitchFamily="2" charset="0"/>
                <a:cs typeface="NikoshBAN" pitchFamily="2" charset="0"/>
              </a:rPr>
              <a:t>কাজ</a:t>
            </a:r>
            <a:endParaRPr lang="en-US" sz="80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00B0F0"/>
          </a:solidFill>
        </p:spPr>
        <p:txBody>
          <a:bodyPr/>
          <a:lstStyle/>
          <a:p>
            <a:pPr>
              <a:buNone/>
            </a:pP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</a:p>
          <a:p>
            <a:endParaRPr lang="en-US" dirty="0">
              <a:latin typeface="NikoshBAN" pitchFamily="2" charset="0"/>
              <a:cs typeface="NikoshBAN" pitchFamily="2" charset="0"/>
            </a:endParaRPr>
          </a:p>
          <a:p>
            <a:r>
              <a:rPr lang="en-US" sz="4400" b="1" dirty="0" err="1">
                <a:latin typeface="NikoshBAN" pitchFamily="2" charset="0"/>
                <a:cs typeface="NikoshBAN" pitchFamily="2" charset="0"/>
              </a:rPr>
              <a:t>যুক্তিবিদ্যা</a:t>
            </a:r>
            <a:r>
              <a:rPr lang="bn-BD" sz="4400" b="1" dirty="0">
                <a:latin typeface="NikoshBAN" pitchFamily="2" charset="0"/>
                <a:cs typeface="NikoshBAN" pitchFamily="2" charset="0"/>
              </a:rPr>
              <a:t>র কোন সংজ্ঞাটি তোমার কাছে গ্রহণযোগ্য বলে মনে কর</a:t>
            </a:r>
            <a:r>
              <a:rPr lang="en-US" sz="4400" b="1" dirty="0">
                <a:latin typeface="NikoshBAN" pitchFamily="2" charset="0"/>
                <a:cs typeface="NikoshBAN" pitchFamily="2" charset="0"/>
              </a:rPr>
              <a:t>এ  </a:t>
            </a:r>
            <a:r>
              <a:rPr lang="en-US" sz="4400" b="1" dirty="0" err="1">
                <a:latin typeface="NikoshBAN" pitchFamily="2" charset="0"/>
                <a:cs typeface="NikoshBAN" pitchFamily="2" charset="0"/>
              </a:rPr>
              <a:t>বিষয়ে</a:t>
            </a:r>
            <a:r>
              <a:rPr lang="en-US" sz="44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>
                <a:latin typeface="NikoshBAN" pitchFamily="2" charset="0"/>
                <a:cs typeface="NikoshBAN" pitchFamily="2" charset="0"/>
              </a:rPr>
              <a:t>তোমার</a:t>
            </a:r>
            <a:r>
              <a:rPr lang="en-US" sz="44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>
                <a:latin typeface="NikoshBAN" pitchFamily="2" charset="0"/>
                <a:cs typeface="NikoshBAN" pitchFamily="2" charset="0"/>
              </a:rPr>
              <a:t>মতামত</a:t>
            </a:r>
            <a:r>
              <a:rPr lang="en-US" sz="44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>
                <a:latin typeface="NikoshBAN" pitchFamily="2" charset="0"/>
                <a:cs typeface="NikoshBAN" pitchFamily="2" charset="0"/>
              </a:rPr>
              <a:t>ব্যক্ত</a:t>
            </a:r>
            <a:r>
              <a:rPr lang="en-US" sz="44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4400" b="1" dirty="0">
                <a:latin typeface="NikoshBAN" pitchFamily="2" charset="0"/>
                <a:cs typeface="NikoshBAN" pitchFamily="2" charset="0"/>
              </a:rPr>
              <a:t> ।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en-US" sz="6000" b="1" dirty="0" err="1">
                <a:latin typeface="NikoshBAN" pitchFamily="2" charset="0"/>
                <a:cs typeface="NikoshBAN" pitchFamily="2" charset="0"/>
              </a:rPr>
              <a:t>আগামী</a:t>
            </a:r>
            <a:r>
              <a:rPr lang="en-US" sz="60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dirty="0" err="1">
                <a:latin typeface="NikoshBAN" pitchFamily="2" charset="0"/>
                <a:cs typeface="NikoshBAN" pitchFamily="2" charset="0"/>
              </a:rPr>
              <a:t>দিনের</a:t>
            </a:r>
            <a:r>
              <a:rPr lang="en-US" sz="60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dirty="0" err="1">
                <a:latin typeface="NikoshBAN" pitchFamily="2" charset="0"/>
                <a:cs typeface="NikoshBAN" pitchFamily="2" charset="0"/>
              </a:rPr>
              <a:t>আলোচ্য</a:t>
            </a:r>
            <a:r>
              <a:rPr lang="en-US" sz="60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dirty="0" err="1">
                <a:latin typeface="NikoshBAN" pitchFamily="2" charset="0"/>
                <a:cs typeface="NikoshBAN" pitchFamily="2" charset="0"/>
              </a:rPr>
              <a:t>বিষয়</a:t>
            </a:r>
            <a:r>
              <a:rPr lang="en-US" sz="6000" b="1" dirty="0">
                <a:latin typeface="NikoshBAN" pitchFamily="2" charset="0"/>
                <a:cs typeface="NikoshBAN" pitchFamily="2" charset="0"/>
              </a:rPr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00B0F0"/>
          </a:solidFill>
        </p:spPr>
        <p:txBody>
          <a:bodyPr/>
          <a:lstStyle/>
          <a:p>
            <a:endParaRPr lang="en-US" dirty="0"/>
          </a:p>
          <a:p>
            <a:r>
              <a:rPr lang="en-US" sz="5400" b="1" dirty="0">
                <a:latin typeface="NikoshBAN" pitchFamily="2" charset="0"/>
                <a:cs typeface="NikoshBAN" pitchFamily="2" charset="0"/>
              </a:rPr>
              <a:t>    </a:t>
            </a:r>
            <a:r>
              <a:rPr lang="en-US" sz="5400" b="1" dirty="0" err="1">
                <a:latin typeface="NikoshBAN" pitchFamily="2" charset="0"/>
                <a:cs typeface="NikoshBAN" pitchFamily="2" charset="0"/>
              </a:rPr>
              <a:t>যুক্তিবিদ্যা</a:t>
            </a:r>
            <a:r>
              <a:rPr lang="en-US" sz="54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5400" b="1" dirty="0">
                <a:latin typeface="NikoshBAN" pitchFamily="2" charset="0"/>
                <a:cs typeface="NikoshBAN" pitchFamily="2" charset="0"/>
              </a:rPr>
              <a:t>বিজ্ঞান না কলা</a:t>
            </a:r>
            <a:endParaRPr lang="en-US" sz="5400" b="1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"/>
            <a:ext cx="8229600" cy="1417638"/>
          </a:xfrm>
          <a:solidFill>
            <a:srgbClr val="FFFF00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en-US" sz="80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সবাইকে</a:t>
            </a:r>
            <a:r>
              <a:rPr lang="en-US" sz="80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endParaRPr lang="en-US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5" descr="philosophy_imag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1643050"/>
            <a:ext cx="8143932" cy="4893479"/>
          </a:xfrm>
          <a:prstGeom prst="rect">
            <a:avLst/>
          </a:prstGeom>
          <a:noFill/>
          <a:ln w="9525">
            <a:solidFill>
              <a:schemeClr val="accent6"/>
            </a:solidFill>
            <a:miter lim="800000"/>
            <a:headEnd/>
            <a:tailEnd/>
          </a:ln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57233"/>
            <a:ext cx="7772400" cy="2500329"/>
          </a:xfrm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en-US" sz="6600" b="1" dirty="0" err="1">
                <a:latin typeface="NikoshBAN" pitchFamily="2" charset="0"/>
                <a:cs typeface="NikoshBAN" pitchFamily="2" charset="0"/>
              </a:rPr>
              <a:t>আজকের</a:t>
            </a:r>
            <a:r>
              <a:rPr lang="en-US" sz="6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b="1" dirty="0" err="1">
                <a:latin typeface="NikoshBAN" pitchFamily="2" charset="0"/>
                <a:cs typeface="NikoshBAN" pitchFamily="2" charset="0"/>
              </a:rPr>
              <a:t>আলোচ্য</a:t>
            </a:r>
            <a:r>
              <a:rPr lang="en-US" sz="6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b="1" dirty="0" err="1">
                <a:latin typeface="NikoshBAN" pitchFamily="2" charset="0"/>
                <a:cs typeface="NikoshBAN" pitchFamily="2" charset="0"/>
              </a:rPr>
              <a:t>বিষয়</a:t>
            </a:r>
            <a:r>
              <a:rPr lang="en-US" sz="6600" b="1" dirty="0">
                <a:latin typeface="NikoshBAN" pitchFamily="2" charset="0"/>
                <a:cs typeface="NikoshBAN" pitchFamily="2" charset="0"/>
              </a:rPr>
              <a:t>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7584" y="4725144"/>
            <a:ext cx="7786742" cy="1368152"/>
          </a:xfrm>
          <a:solidFill>
            <a:srgbClr val="00B0F0"/>
          </a:solidFill>
        </p:spPr>
        <p:txBody>
          <a:bodyPr>
            <a:normAutofit fontScale="92500" lnSpcReduction="20000"/>
          </a:bodyPr>
          <a:lstStyle/>
          <a:p>
            <a:endParaRPr lang="en-US" sz="44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4800" b="1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যুক্তিবিদ্যা</a:t>
            </a:r>
            <a:r>
              <a:rPr lang="bn-BD" sz="48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র </a:t>
            </a:r>
            <a:r>
              <a:rPr lang="en-US" sz="4800" b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স্বরূপ </a:t>
            </a:r>
            <a:r>
              <a:rPr lang="en-US" sz="48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ও </a:t>
            </a:r>
            <a:r>
              <a:rPr lang="bn-BD" sz="48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পরিসর</a:t>
            </a:r>
            <a:endParaRPr lang="en-US" sz="48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en-US" sz="6600" dirty="0" err="1"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00B0F0"/>
          </a:solidFill>
        </p:spPr>
        <p:txBody>
          <a:bodyPr>
            <a:normAutofit/>
          </a:bodyPr>
          <a:lstStyle/>
          <a:p>
            <a:r>
              <a:rPr lang="bn-BD" b="1" dirty="0">
                <a:latin typeface="NikoshBAN" pitchFamily="2" charset="0"/>
                <a:cs typeface="NikoshBAN" pitchFamily="2" charset="0"/>
              </a:rPr>
              <a:t>যুক্তিবিদ্যার উৎপত্তি ও বিকাশের ইতিহাস বর্ণনা করতে পারবে।</a:t>
            </a:r>
          </a:p>
          <a:p>
            <a:r>
              <a:rPr lang="en-US" b="1" dirty="0" err="1">
                <a:latin typeface="NikoshBAN" pitchFamily="2" charset="0"/>
                <a:cs typeface="NikoshBAN" pitchFamily="2" charset="0"/>
              </a:rPr>
              <a:t>যুক্তিবিদ্যার</a:t>
            </a:r>
            <a:r>
              <a:rPr lang="en-US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>
                <a:latin typeface="NikoshBAN" pitchFamily="2" charset="0"/>
                <a:cs typeface="NikoshBAN" pitchFamily="2" charset="0"/>
              </a:rPr>
              <a:t>ধারনা</a:t>
            </a:r>
            <a:r>
              <a:rPr lang="en-US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b="1" dirty="0">
                <a:latin typeface="NikoshBAN" pitchFamily="2" charset="0"/>
                <a:cs typeface="NikoshBAN" pitchFamily="2" charset="0"/>
              </a:rPr>
              <a:t>বর্ণনা করতে পারবে।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  <a:p>
            <a:r>
              <a:rPr lang="en-US" b="1" dirty="0" err="1">
                <a:latin typeface="NikoshBAN" pitchFamily="2" charset="0"/>
                <a:cs typeface="NikoshBAN" pitchFamily="2" charset="0"/>
              </a:rPr>
              <a:t>যুক্তিবিদ্যার</a:t>
            </a:r>
            <a:r>
              <a:rPr lang="en-US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>
                <a:latin typeface="NikoshBAN" pitchFamily="2" charset="0"/>
                <a:cs typeface="NikoshBAN" pitchFamily="2" charset="0"/>
              </a:rPr>
              <a:t>সংজ্ঞা</a:t>
            </a:r>
            <a:r>
              <a:rPr lang="en-US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>
                <a:latin typeface="NikoshBAN" pitchFamily="2" charset="0"/>
                <a:cs typeface="NikoshBAN" pitchFamily="2" charset="0"/>
              </a:rPr>
              <a:t>দিতে</a:t>
            </a:r>
            <a:r>
              <a:rPr lang="en-US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b="1" dirty="0">
                <a:latin typeface="NikoshBAN" pitchFamily="2" charset="0"/>
                <a:cs typeface="NikoshBAN" pitchFamily="2" charset="0"/>
              </a:rPr>
              <a:t> ।</a:t>
            </a:r>
            <a:endParaRPr lang="bn-BD" b="1" dirty="0">
              <a:latin typeface="NikoshBAN" pitchFamily="2" charset="0"/>
              <a:cs typeface="NikoshBAN" pitchFamily="2" charset="0"/>
            </a:endParaRPr>
          </a:p>
          <a:p>
            <a:r>
              <a:rPr lang="bn-BD" b="1" dirty="0">
                <a:latin typeface="NikoshBAN" pitchFamily="2" charset="0"/>
                <a:cs typeface="NikoshBAN" pitchFamily="2" charset="0"/>
              </a:rPr>
              <a:t>বিভিন্ন যুক্তিবিদদের প্রদত্ত ধারণার বিশ্লেষণ ও তুলনা করতে পারবে।</a:t>
            </a:r>
          </a:p>
          <a:p>
            <a:r>
              <a:rPr lang="bn-BD" b="1" dirty="0">
                <a:latin typeface="NikoshBAN" pitchFamily="2" charset="0"/>
                <a:cs typeface="NikoshBAN" pitchFamily="2" charset="0"/>
              </a:rPr>
              <a:t>যুক্তিবিদ্যার ধরণ সম্পর্কে বলতে পারবে।</a:t>
            </a:r>
          </a:p>
          <a:p>
            <a:r>
              <a:rPr lang="bn-BD" b="1" dirty="0">
                <a:latin typeface="NikoshBAN" pitchFamily="2" charset="0"/>
                <a:cs typeface="NikoshBAN" pitchFamily="2" charset="0"/>
              </a:rPr>
              <a:t>যুক্তিবিদ্যার স্বরূপ ব্যাখ্যা করতে পারবে।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96974"/>
          </a:xfrm>
          <a:solidFill>
            <a:srgbClr val="FFFF00"/>
          </a:solidFill>
        </p:spPr>
        <p:txBody>
          <a:bodyPr>
            <a:noAutofit/>
          </a:bodyPr>
          <a:lstStyle/>
          <a:p>
            <a:r>
              <a:rPr lang="en-US" sz="7200" b="1" dirty="0" err="1">
                <a:latin typeface="NikoshBAN" pitchFamily="2" charset="0"/>
                <a:cs typeface="NikoshBAN" pitchFamily="2" charset="0"/>
              </a:rPr>
              <a:t>যুক্তিবিদ্যার</a:t>
            </a:r>
            <a:r>
              <a:rPr lang="en-US" sz="72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b="1" dirty="0" err="1">
                <a:latin typeface="NikoshBAN" pitchFamily="2" charset="0"/>
                <a:cs typeface="NikoshBAN" pitchFamily="2" charset="0"/>
              </a:rPr>
              <a:t>উৎপত্তি</a:t>
            </a:r>
            <a:endParaRPr lang="en-US" sz="72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57364"/>
            <a:ext cx="8229600" cy="4268799"/>
          </a:xfrm>
          <a:solidFill>
            <a:srgbClr val="00B0F0"/>
          </a:solidFill>
        </p:spPr>
        <p:txBody>
          <a:bodyPr>
            <a:normAutofit lnSpcReduction="10000"/>
          </a:bodyPr>
          <a:lstStyle/>
          <a:p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যুক্তিবিদ্যার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ইংরেজী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প্রতিশব্দ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6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‘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Logic’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উৎপত্তি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হয়েছে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গ্রীক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শব্দ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‘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Logike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’ 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। ‘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Logike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’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শব্দটি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আবার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গ্রীক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শব্দ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‘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Logos’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বিশেষণ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।‘ 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Logos ’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শব্দের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অর্থ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হলো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চিন্তা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ভাষা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।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আমরা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জানি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চিন্তার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সাথে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ভাষার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সম্পর্ক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অবিচ্ছেদ্য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।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আমাদের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মনের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চিন্তাধারাকে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আমরা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সব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সময়েই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ভাষার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মাধ্যমে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প্রকাশ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করি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।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সুতরাং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উৎপত্তিগত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অর্থ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যুক্তিবিদ্যা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হলো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ভাষায়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প্রকাশিত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চিন্তার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বিজ্ঞান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।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1500198"/>
          </a:xfrm>
          <a:solidFill>
            <a:srgbClr val="FFFF00"/>
          </a:solidFill>
        </p:spPr>
        <p:txBody>
          <a:bodyPr>
            <a:noAutofit/>
          </a:bodyPr>
          <a:lstStyle/>
          <a:p>
            <a:r>
              <a:rPr lang="en-US" sz="7200" b="1" dirty="0" err="1">
                <a:latin typeface="NikoshBAN" pitchFamily="2" charset="0"/>
                <a:cs typeface="NikoshBAN" pitchFamily="2" charset="0"/>
              </a:rPr>
              <a:t>প্রামাণ্য</a:t>
            </a:r>
            <a:r>
              <a:rPr lang="en-US" sz="72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b="1" dirty="0" err="1">
                <a:latin typeface="NikoshBAN" pitchFamily="2" charset="0"/>
                <a:cs typeface="NikoshBAN" pitchFamily="2" charset="0"/>
              </a:rPr>
              <a:t>সংজ্ঞা</a:t>
            </a:r>
            <a:endParaRPr lang="en-US" sz="72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00240"/>
            <a:ext cx="8229600" cy="4125923"/>
          </a:xfrm>
          <a:solidFill>
            <a:srgbClr val="00B0F0"/>
          </a:solidFill>
        </p:spPr>
        <p:txBody>
          <a:bodyPr>
            <a:normAutofit fontScale="92500"/>
          </a:bodyPr>
          <a:lstStyle/>
          <a:p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যুক্তিবিদ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‘</a:t>
            </a:r>
            <a:r>
              <a:rPr lang="en-US" sz="3600" b="1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যোসেফ</a:t>
            </a:r>
            <a:r>
              <a:rPr lang="en-US" sz="36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’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বলেন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, “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যুক্তিবিদ্যা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হল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চিন্তার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বিজ্ঞান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”।</a:t>
            </a:r>
          </a:p>
          <a:p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যুক্তিবিদ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‘</a:t>
            </a:r>
            <a:r>
              <a:rPr lang="en-US" sz="3600" b="1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জেভন্স</a:t>
            </a:r>
            <a:r>
              <a:rPr lang="en-US" sz="36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’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বলেন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, “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যুক্তিবিদ্যা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হল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যুক্তি-পদ্ধতির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বিজ্ঞান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”।</a:t>
            </a:r>
          </a:p>
          <a:p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যুক্তিবিদ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‘</a:t>
            </a:r>
            <a:r>
              <a:rPr lang="en-US" sz="3600" b="1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অলড্রিচ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’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বলেন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’ “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যুক্তিবিদ্যা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হল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যুক্তি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সংক্রান্ত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কলা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”।</a:t>
            </a:r>
          </a:p>
          <a:p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যুক্তিবিদ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‘</a:t>
            </a:r>
            <a:r>
              <a:rPr lang="en-US" sz="3600" b="1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হোয়েটলি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’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বলেন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, “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যুক্তিবিদ্যা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হল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যুক্তিপদ্ধতির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বিজ্ঞান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কলা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”।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  <a:p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Autofit/>
          </a:bodyPr>
          <a:lstStyle/>
          <a:p>
            <a:r>
              <a:rPr lang="en-US" sz="8000" b="1" dirty="0" err="1">
                <a:latin typeface="NikoshBAN" pitchFamily="2" charset="0"/>
                <a:cs typeface="NikoshBAN" pitchFamily="2" charset="0"/>
              </a:rPr>
              <a:t>সাধারণ</a:t>
            </a:r>
            <a:r>
              <a:rPr lang="en-US" sz="80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b="1" dirty="0" err="1">
                <a:latin typeface="NikoshBAN" pitchFamily="2" charset="0"/>
                <a:cs typeface="NikoshBAN" pitchFamily="2" charset="0"/>
              </a:rPr>
              <a:t>সংজ্ঞা</a:t>
            </a:r>
            <a:r>
              <a:rPr lang="en-US" sz="8000" b="1" dirty="0">
                <a:latin typeface="NikoshBAN" pitchFamily="2" charset="0"/>
                <a:cs typeface="NikoshBAN" pitchFamily="2" charset="0"/>
              </a:rPr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00B0F0"/>
          </a:solidFill>
        </p:spPr>
        <p:txBody>
          <a:bodyPr/>
          <a:lstStyle/>
          <a:p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ব্যবহারিক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বিজ্ঞান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ভ্রান্তিকে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পরিহার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সত্যকে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অর্জন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করার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উদ্দেশ্যে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সঠিক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যুক্তিপদ্ধতি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অনুমান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তার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সহায়ক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প্রক্রিয়াগুলোকে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নিয়ন্ত্রন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তাকে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যুক্তিবিদ্যা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। </a:t>
            </a:r>
          </a:p>
          <a:p>
            <a:pPr>
              <a:buNone/>
            </a:pPr>
            <a:r>
              <a:rPr lang="en-US" sz="3600" b="1" dirty="0">
                <a:latin typeface="NikoshBAN" pitchFamily="2" charset="0"/>
                <a:cs typeface="NikoshBAN" pitchFamily="2" charset="0"/>
              </a:rPr>
              <a:t>  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যুক্তিবিদ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‘</a:t>
            </a:r>
            <a:r>
              <a:rPr lang="en-US" sz="3600" b="1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আই</a:t>
            </a:r>
            <a:r>
              <a:rPr lang="en-US" sz="36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. </a:t>
            </a:r>
            <a:r>
              <a:rPr lang="en-US" sz="3600" b="1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এম</a:t>
            </a:r>
            <a:r>
              <a:rPr lang="en-US" sz="36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.</a:t>
            </a:r>
            <a:r>
              <a:rPr lang="en-US" sz="3600" b="1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কপি’র</a:t>
            </a:r>
            <a:r>
              <a:rPr lang="en-US" sz="36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মতে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, “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যুক্তিবিদ্যা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হচ্ছে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বৈধ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যুক্তি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হতে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অবৈধ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যুক্তির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পার্থক্য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নির্দশ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করার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জন্য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ব্যবহৃত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পদ্ধতি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নীতিসমুহের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বিশিষ্ট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বিদ্যা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”।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bn-BD" dirty="0">
                <a:latin typeface="NikoshBAN" pitchFamily="2" charset="0"/>
                <a:cs typeface="NikoshBAN" pitchFamily="2" charset="0"/>
              </a:rPr>
              <a:t>যুক্তিবিদ্যার ধরণ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dirty="0">
                <a:latin typeface="NikoshBAN" pitchFamily="2" charset="0"/>
                <a:cs typeface="NikoshBAN" pitchFamily="2" charset="0"/>
              </a:rPr>
              <a:t>(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Types of Logic)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bn-BD" dirty="0">
                <a:latin typeface="NikoshBAN" pitchFamily="2" charset="0"/>
                <a:cs typeface="NikoshBAN" pitchFamily="2" charset="0"/>
              </a:rPr>
              <a:t>সামগ্রিক দৃষ্টিতে যুক্তিবিদ্যাকে ৩ শ্রেণিতে ভাগ করা হয়ঃ</a:t>
            </a:r>
          </a:p>
          <a:p>
            <a:pPr marL="514350" indent="-514350">
              <a:buAutoNum type="arabicPeriod"/>
            </a:pPr>
            <a:r>
              <a:rPr lang="bn-BD" dirty="0">
                <a:latin typeface="NikoshBAN" pitchFamily="2" charset="0"/>
                <a:cs typeface="NikoshBAN" pitchFamily="2" charset="0"/>
              </a:rPr>
              <a:t>প্রচলিত যুক্তিবিদ্যা বা সনাতনী যুক্তিবিদ্যা(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Traditional Logic)</a:t>
            </a:r>
            <a:endParaRPr lang="bn-BD" dirty="0">
              <a:latin typeface="NikoshBAN" pitchFamily="2" charset="0"/>
              <a:cs typeface="NikoshBAN" pitchFamily="2" charset="0"/>
            </a:endParaRPr>
          </a:p>
          <a:p>
            <a:pPr marL="514350" indent="-514350">
              <a:buFont typeface="Arial" pitchFamily="34" charset="0"/>
              <a:buAutoNum type="arabicPeriod"/>
            </a:pPr>
            <a:r>
              <a:rPr lang="bn-BD" dirty="0">
                <a:latin typeface="NikoshBAN" pitchFamily="2" charset="0"/>
                <a:cs typeface="NikoshBAN" pitchFamily="2" charset="0"/>
              </a:rPr>
              <a:t>প্রতীকী যুক্তিবিদ্যা(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Symbolic Logic)</a:t>
            </a:r>
            <a:endParaRPr lang="bn-BD" dirty="0"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r>
              <a:rPr lang="en-US" dirty="0">
                <a:latin typeface="NikoshBAN" pitchFamily="2" charset="0"/>
                <a:cs typeface="NikoshBAN" pitchFamily="2" charset="0"/>
              </a:rPr>
              <a:t>3.</a:t>
            </a:r>
            <a:r>
              <a:rPr lang="bn-BD" dirty="0">
                <a:latin typeface="NikoshBAN" pitchFamily="2" charset="0"/>
                <a:cs typeface="NikoshBAN" pitchFamily="2" charset="0"/>
              </a:rPr>
              <a:t>পরা-যুক্তিবিদ্যা(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Meta Logic)</a:t>
            </a:r>
          </a:p>
        </p:txBody>
      </p:sp>
    </p:spTree>
    <p:extLst>
      <p:ext uri="{BB962C8B-B14F-4D97-AF65-F5344CB8AC3E}">
        <p14:creationId xmlns:p14="http://schemas.microsoft.com/office/powerpoint/2010/main" val="13171748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bn-BD" dirty="0">
                <a:latin typeface="NikoshBAN" pitchFamily="2" charset="0"/>
                <a:cs typeface="NikoshBAN" pitchFamily="2" charset="0"/>
              </a:rPr>
              <a:t>যুক্তিবিদ্যার স্বরূপ(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Nature of Logic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marL="514350" indent="-514350">
              <a:buAutoNum type="arabicPeriod"/>
            </a:pPr>
            <a:r>
              <a:rPr lang="bn-BD" dirty="0">
                <a:latin typeface="NikoshBAN" pitchFamily="2" charset="0"/>
                <a:cs typeface="NikoshBAN" pitchFamily="2" charset="0"/>
              </a:rPr>
              <a:t>পদ্ধতিগত দিক থেকেঃ যুক্তিবিদ্যার পদ্ধতি হলো আদর্শমূলক বা বিচারমূলক। এখানে কিছু নিয়মকানুন অনুসরণ করা হয়।</a:t>
            </a:r>
          </a:p>
          <a:p>
            <a:pPr marL="514350" indent="-514350">
              <a:buAutoNum type="arabicPeriod"/>
            </a:pPr>
            <a:r>
              <a:rPr lang="bn-BD" dirty="0">
                <a:latin typeface="NikoshBAN" pitchFamily="2" charset="0"/>
                <a:cs typeface="NikoshBAN" pitchFamily="2" charset="0"/>
              </a:rPr>
              <a:t>বিষয়বস্তুর দিক থেকেঃযুক্তিবিদ্যার বিষয়সমূহ অভিজ্ঞতার জগৎ-জীবন ও এর অসংখ্য ঘটনাবলীর উপস্থাপন।</a:t>
            </a:r>
          </a:p>
          <a:p>
            <a:pPr marL="514350" indent="-514350">
              <a:buAutoNum type="arabicPeriod"/>
            </a:pPr>
            <a:r>
              <a:rPr lang="bn-BD" dirty="0">
                <a:latin typeface="NikoshBAN" pitchFamily="2" charset="0"/>
                <a:cs typeface="NikoshBAN" pitchFamily="2" charset="0"/>
              </a:rPr>
              <a:t>উদ্দেশ্যের দিক থেকেঃ যুক্তিবিদ্যার উদ্দেশ্য হলো যুক্তির সত্যতা ও বৈধতা নির্ণয় করা। এটা আকারগত সত্য ও বস্তুগত সত্য হতে পারে।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9105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449</TotalTime>
  <Words>1087</Words>
  <Application>Microsoft Office PowerPoint</Application>
  <PresentationFormat>On-screen Show (4:3)</PresentationFormat>
  <Paragraphs>90</Paragraphs>
  <Slides>24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0" baseType="lpstr">
      <vt:lpstr>Arial</vt:lpstr>
      <vt:lpstr>Calibri</vt:lpstr>
      <vt:lpstr>NikoshBAN</vt:lpstr>
      <vt:lpstr>SutonnyMJ</vt:lpstr>
      <vt:lpstr>Times New Roman</vt:lpstr>
      <vt:lpstr>Office Theme</vt:lpstr>
      <vt:lpstr>PowerPoint Presentation</vt:lpstr>
      <vt:lpstr>PowerPoint Presentation</vt:lpstr>
      <vt:lpstr>আজকের আলোচ্য বিষয় </vt:lpstr>
      <vt:lpstr>শিখনফল</vt:lpstr>
      <vt:lpstr>যুক্তিবিদ্যার উৎপত্তি</vt:lpstr>
      <vt:lpstr>প্রামাণ্য সংজ্ঞা</vt:lpstr>
      <vt:lpstr>সাধারণ সংজ্ঞা </vt:lpstr>
      <vt:lpstr>যুক্তিবিদ্যার ধরণ (Types of Logic)</vt:lpstr>
      <vt:lpstr>যুক্তিবিদ্যার স্বরূপ(Nature of Logic)</vt:lpstr>
      <vt:lpstr>PowerPoint Presentation</vt:lpstr>
      <vt:lpstr>যুক্তিবিদ্যার পরিধি ও পরিসর (Scope or Subject matter of Logic)</vt:lpstr>
      <vt:lpstr>PowerPoint Presentation</vt:lpstr>
      <vt:lpstr>PowerPoint Presentation</vt:lpstr>
      <vt:lpstr>যুক্তিবিদ্যার পরিধি ও পরিসর (Scope or Subject matter of Logic)</vt:lpstr>
      <vt:lpstr>যুক্তিবিদ্যার পরিধি ও পরিসর (Scope or Subject matter of Logic)</vt:lpstr>
      <vt:lpstr>PowerPoint Presentation</vt:lpstr>
      <vt:lpstr>PowerPoint Presentation</vt:lpstr>
      <vt:lpstr>                         উন্মুক্ত প্রশ্ন যুক্তি              Open Question            Argument                      ?   </vt:lpstr>
      <vt:lpstr>PowerPoint Presentation</vt:lpstr>
      <vt:lpstr>PowerPoint Presentation</vt:lpstr>
      <vt:lpstr>PowerPoint Presentation</vt:lpstr>
      <vt:lpstr>বাড়ীর কাজ</vt:lpstr>
      <vt:lpstr>আগামী দিনের আলোচ্য বিষয় </vt:lpstr>
      <vt:lpstr>সবাইকে ধন্যবাদ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আজকের আলোচ্য বিষয়</dc:title>
  <dc:creator>acer</dc:creator>
  <cp:lastModifiedBy>User</cp:lastModifiedBy>
  <cp:revision>128</cp:revision>
  <dcterms:created xsi:type="dcterms:W3CDTF">2015-02-19T02:18:04Z</dcterms:created>
  <dcterms:modified xsi:type="dcterms:W3CDTF">2020-02-20T05:57:59Z</dcterms:modified>
</cp:coreProperties>
</file>