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72824C-0377-40FE-A5CF-6F32C394D2E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F68C6D-ACFB-4A6D-9E20-26D758505C61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isometricOffAxis1Right"/>
          <a:lightRig rig="glow" dir="t">
            <a:rot lat="0" lon="0" rev="4800000"/>
          </a:lightRig>
        </a:scene3d>
        <a:sp3d prstMaterial="matte">
          <a:bevelT w="127000" h="63500" prst="cross"/>
        </a:sp3d>
      </dgm:spPr>
      <dgm:t>
        <a:bodyPr>
          <a:prstTxWarp prst="textPlain">
            <a:avLst/>
          </a:prstTxWarp>
        </a:bodyPr>
        <a:lstStyle/>
        <a:p>
          <a:endParaRPr lang="bn-IN" sz="2000" dirty="0" smtClean="0">
            <a:ln>
              <a:solidFill>
                <a:schemeClr val="tx1"/>
              </a:solidFill>
            </a:ln>
            <a:solidFill>
              <a:schemeClr val="tx1"/>
            </a:solidFill>
            <a:latin typeface="SutonnyOMJ" pitchFamily="2" charset="0"/>
            <a:cs typeface="SutonnyOMJ" pitchFamily="2" charset="0"/>
          </a:endParaRPr>
        </a:p>
        <a:p>
          <a:endParaRPr lang="bn-IN" sz="2000" dirty="0" smtClean="0">
            <a:ln>
              <a:solidFill>
                <a:schemeClr val="tx1"/>
              </a:solidFill>
            </a:ln>
            <a:solidFill>
              <a:schemeClr val="tx1"/>
            </a:solidFill>
            <a:latin typeface="SutonnyOMJ" pitchFamily="2" charset="0"/>
            <a:cs typeface="SutonnyOMJ" pitchFamily="2" charset="0"/>
          </a:endParaRPr>
        </a:p>
        <a:p>
          <a:endParaRPr lang="bn-IN" sz="2000" dirty="0" smtClean="0">
            <a:ln>
              <a:solidFill>
                <a:schemeClr val="tx1"/>
              </a:solidFill>
            </a:ln>
            <a:solidFill>
              <a:schemeClr val="tx1"/>
            </a:solidFill>
            <a:latin typeface="SutonnyOMJ" pitchFamily="2" charset="0"/>
            <a:cs typeface="SutonnyOMJ" pitchFamily="2" charset="0"/>
          </a:endParaRPr>
        </a:p>
        <a:p>
          <a:r>
            <a:rPr lang="bn-IN" sz="2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কবির চৌধুরী</a:t>
          </a:r>
          <a:endParaRPr lang="en-US" sz="2000" dirty="0">
            <a:ln>
              <a:solidFill>
                <a:schemeClr val="tx1"/>
              </a:solidFill>
            </a:ln>
            <a:solidFill>
              <a:schemeClr val="tx1"/>
            </a:solidFill>
            <a:latin typeface="SutonnyOMJ" pitchFamily="2" charset="0"/>
            <a:cs typeface="SutonnyOMJ" pitchFamily="2" charset="0"/>
          </a:endParaRPr>
        </a:p>
      </dgm:t>
    </dgm:pt>
    <dgm:pt modelId="{36674A9C-DF28-4186-8DB8-B8F68B13A655}" type="parTrans" cxnId="{F194C16D-E05E-4397-A59C-542552517758}">
      <dgm:prSet/>
      <dgm:spPr/>
      <dgm:t>
        <a:bodyPr/>
        <a:lstStyle/>
        <a:p>
          <a:endParaRPr lang="en-US"/>
        </a:p>
      </dgm:t>
    </dgm:pt>
    <dgm:pt modelId="{1CDCCCE6-AED8-4465-98EF-A5DCC775A857}" type="sibTrans" cxnId="{F194C16D-E05E-4397-A59C-542552517758}">
      <dgm:prSet/>
      <dgm:spPr/>
      <dgm:t>
        <a:bodyPr/>
        <a:lstStyle/>
        <a:p>
          <a:endParaRPr lang="en-US"/>
        </a:p>
      </dgm:t>
    </dgm:pt>
    <dgm:pt modelId="{B3547BC9-9F49-4557-96F9-EC4AB64A9E74}">
      <dgm:prSet phldrT="[Text]"/>
      <dgm:spPr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isometricOffAxis1Right"/>
          <a:lightRig rig="glow" dir="t">
            <a:rot lat="0" lon="0" rev="4800000"/>
          </a:lightRig>
        </a:scene3d>
        <a:sp3d prstMaterial="matte">
          <a:bevelT w="127000" h="63500" prst="cross"/>
        </a:sp3d>
      </dgm:spPr>
      <dgm:t>
        <a:bodyPr/>
        <a:lstStyle/>
        <a:p>
          <a:r>
            <a:rPr lang="bn-IN" dirty="0" smtClean="0">
              <a:latin typeface="SutonnyOMJ" pitchFamily="2" charset="0"/>
              <a:cs typeface="SutonnyOMJ" pitchFamily="2" charset="0"/>
            </a:rPr>
            <a:t>জন১৯২৩, ৯ ফেব্রুয়ারী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AB5FD6F5-BDC6-45FF-A537-C7E898E45BB9}" type="parTrans" cxnId="{B7AB9327-5C12-4BCE-9FD0-F3F875FDB3BA}">
      <dgm:prSet/>
      <dgm:spPr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isometricOffAxis1Right"/>
          <a:lightRig rig="glow" dir="t">
            <a:rot lat="0" lon="0" rev="4800000"/>
          </a:lightRig>
        </a:scene3d>
        <a:sp3d prstMaterial="matte">
          <a:bevelT w="127000" h="63500" prst="cross"/>
        </a:sp3d>
      </dgm:spPr>
      <dgm:t>
        <a:bodyPr/>
        <a:lstStyle/>
        <a:p>
          <a:endParaRPr lang="en-US"/>
        </a:p>
      </dgm:t>
    </dgm:pt>
    <dgm:pt modelId="{C6306B0C-E4C2-47DB-8F9F-B96535C5D299}" type="sibTrans" cxnId="{B7AB9327-5C12-4BCE-9FD0-F3F875FDB3BA}">
      <dgm:prSet/>
      <dgm:spPr/>
      <dgm:t>
        <a:bodyPr/>
        <a:lstStyle/>
        <a:p>
          <a:endParaRPr lang="en-US"/>
        </a:p>
      </dgm:t>
    </dgm:pt>
    <dgm:pt modelId="{23D5055B-D5A6-4ACB-8E08-E0CE338C8DA1}">
      <dgm:prSet phldrT="[Text]" custT="1"/>
      <dgm:spPr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isometricOffAxis1Right"/>
          <a:lightRig rig="glow" dir="t">
            <a:rot lat="0" lon="0" rev="4800000"/>
          </a:lightRig>
        </a:scene3d>
        <a:sp3d prstMaterial="matte">
          <a:bevelT w="127000" h="63500" prst="cross"/>
        </a:sp3d>
      </dgm:spPr>
      <dgm:t>
        <a:bodyPr/>
        <a:lstStyle/>
        <a:p>
          <a:r>
            <a:rPr lang="bn-IN" sz="1800" dirty="0" smtClean="0">
              <a:latin typeface="SutonnyOMJ" pitchFamily="2" charset="0"/>
              <a:cs typeface="SutonnyOMJ" pitchFamily="2" charset="0"/>
            </a:rPr>
            <a:t>কর্ম</a:t>
          </a:r>
        </a:p>
        <a:p>
          <a:r>
            <a:rPr lang="bn-IN" sz="1800" dirty="0" smtClean="0">
              <a:latin typeface="SutonnyOMJ" pitchFamily="2" charset="0"/>
              <a:cs typeface="SutonnyOMJ" pitchFamily="2" charset="0"/>
            </a:rPr>
            <a:t>অধ্যাপনা</a:t>
          </a:r>
        </a:p>
        <a:p>
          <a:r>
            <a:rPr lang="bn-IN" sz="1800" dirty="0" smtClean="0">
              <a:latin typeface="SutonnyOMJ" pitchFamily="2" charset="0"/>
              <a:cs typeface="SutonnyOMJ" pitchFamily="2" charset="0"/>
            </a:rPr>
            <a:t>ঢাকা বিশ্ববিদ্যালয়</a:t>
          </a:r>
          <a:endParaRPr lang="en-US" sz="1800" dirty="0">
            <a:latin typeface="SutonnyOMJ" pitchFamily="2" charset="0"/>
            <a:cs typeface="SutonnyOMJ" pitchFamily="2" charset="0"/>
          </a:endParaRPr>
        </a:p>
      </dgm:t>
    </dgm:pt>
    <dgm:pt modelId="{86223820-42FC-4ADD-BFE2-93077B17EC92}" type="parTrans" cxnId="{D759192F-5823-4B8A-BBAA-2EC9E3BAEF87}">
      <dgm:prSet/>
      <dgm:spPr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isometricOffAxis1Right"/>
          <a:lightRig rig="glow" dir="t">
            <a:rot lat="0" lon="0" rev="4800000"/>
          </a:lightRig>
        </a:scene3d>
        <a:sp3d prstMaterial="matte">
          <a:bevelT w="127000" h="63500" prst="cross"/>
        </a:sp3d>
      </dgm:spPr>
      <dgm:t>
        <a:bodyPr/>
        <a:lstStyle/>
        <a:p>
          <a:endParaRPr lang="en-US"/>
        </a:p>
      </dgm:t>
    </dgm:pt>
    <dgm:pt modelId="{520BB5E2-BAA3-421E-B811-BE9396AFD657}" type="sibTrans" cxnId="{D759192F-5823-4B8A-BBAA-2EC9E3BAEF87}">
      <dgm:prSet/>
      <dgm:spPr/>
      <dgm:t>
        <a:bodyPr/>
        <a:lstStyle/>
        <a:p>
          <a:endParaRPr lang="en-US"/>
        </a:p>
      </dgm:t>
    </dgm:pt>
    <dgm:pt modelId="{EF6DA757-F315-4E8F-A2FF-D0C10E86F724}">
      <dgm:prSet phldrT="[Text]"/>
      <dgm:spPr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isometricOffAxis1Right"/>
          <a:lightRig rig="glow" dir="t">
            <a:rot lat="0" lon="0" rev="4800000"/>
          </a:lightRig>
        </a:scene3d>
        <a:sp3d prstMaterial="matte">
          <a:bevelT w="127000" h="63500" prst="cross"/>
        </a:sp3d>
      </dgm:spPr>
      <dgm:t>
        <a:bodyPr/>
        <a:lstStyle/>
        <a:p>
          <a:r>
            <a:rPr lang="bn-IN" dirty="0" smtClean="0">
              <a:latin typeface="SutonnyOMJ" pitchFamily="2" charset="0"/>
              <a:cs typeface="SutonnyOMJ" pitchFamily="2" charset="0"/>
            </a:rPr>
            <a:t>বাংলা একাডেমি পুরস্কার, একুশে পদক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453CB37E-CBFE-4DE1-AB19-65EF51622EC8}" type="parTrans" cxnId="{F768D1E3-25F3-4FBF-ABAF-378769AAC698}">
      <dgm:prSet/>
      <dgm:spPr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isometricOffAxis1Right"/>
          <a:lightRig rig="glow" dir="t">
            <a:rot lat="0" lon="0" rev="4800000"/>
          </a:lightRig>
        </a:scene3d>
        <a:sp3d prstMaterial="matte">
          <a:bevelT w="127000" h="63500" prst="cross"/>
        </a:sp3d>
      </dgm:spPr>
      <dgm:t>
        <a:bodyPr/>
        <a:lstStyle/>
        <a:p>
          <a:endParaRPr lang="en-US"/>
        </a:p>
      </dgm:t>
    </dgm:pt>
    <dgm:pt modelId="{267EF017-6ED9-4C9E-8955-5252DE04FB30}" type="sibTrans" cxnId="{F768D1E3-25F3-4FBF-ABAF-378769AAC698}">
      <dgm:prSet/>
      <dgm:spPr/>
      <dgm:t>
        <a:bodyPr/>
        <a:lstStyle/>
        <a:p>
          <a:endParaRPr lang="en-US"/>
        </a:p>
      </dgm:t>
    </dgm:pt>
    <dgm:pt modelId="{B8F11BEA-F908-4B47-979B-43BDFCD81B34}">
      <dgm:prSet phldrT="[Text]"/>
      <dgm:spPr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isometricOffAxis1Right"/>
          <a:lightRig rig="glow" dir="t">
            <a:rot lat="0" lon="0" rev="4800000"/>
          </a:lightRig>
        </a:scene3d>
        <a:sp3d prstMaterial="matte">
          <a:bevelT w="127000" h="63500" prst="cross"/>
        </a:sp3d>
      </dgm:spPr>
      <dgm:t>
        <a:bodyPr/>
        <a:lstStyle/>
        <a:p>
          <a:r>
            <a:rPr lang="bn-IN" dirty="0" smtClean="0">
              <a:latin typeface="SutonnyOMJ" pitchFamily="2" charset="0"/>
              <a:cs typeface="SutonnyOMJ" pitchFamily="2" charset="0"/>
            </a:rPr>
            <a:t>মৃত্যু ২০১১ </a:t>
          </a:r>
        </a:p>
        <a:p>
          <a:r>
            <a:rPr lang="bn-IN" dirty="0" smtClean="0">
              <a:latin typeface="SutonnyOMJ" pitchFamily="2" charset="0"/>
              <a:cs typeface="SutonnyOMJ" pitchFamily="2" charset="0"/>
            </a:rPr>
            <a:t>১৩ ডিসেম্বর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A95F4619-82B0-4067-A73F-45F4E730C152}" type="parTrans" cxnId="{30DE18B7-E331-46AF-B558-E578700E15EB}">
      <dgm:prSet/>
      <dgm:spPr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isometricOffAxis1Right"/>
          <a:lightRig rig="glow" dir="t">
            <a:rot lat="0" lon="0" rev="4800000"/>
          </a:lightRig>
        </a:scene3d>
        <a:sp3d prstMaterial="matte">
          <a:bevelT w="127000" h="63500" prst="cross"/>
        </a:sp3d>
      </dgm:spPr>
      <dgm:t>
        <a:bodyPr/>
        <a:lstStyle/>
        <a:p>
          <a:endParaRPr lang="en-US"/>
        </a:p>
      </dgm:t>
    </dgm:pt>
    <dgm:pt modelId="{0F25EE4E-3DE6-4A01-8048-0225DAF10AB1}" type="sibTrans" cxnId="{30DE18B7-E331-46AF-B558-E578700E15EB}">
      <dgm:prSet/>
      <dgm:spPr/>
      <dgm:t>
        <a:bodyPr/>
        <a:lstStyle/>
        <a:p>
          <a:endParaRPr lang="en-US"/>
        </a:p>
      </dgm:t>
    </dgm:pt>
    <dgm:pt modelId="{7F644080-FD54-4895-8149-2F9B65AC22E5}" type="pres">
      <dgm:prSet presAssocID="{1872824C-0377-40FE-A5CF-6F32C394D2E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8B576D-F1BE-4B36-A747-9E1E15BBB0F6}" type="pres">
      <dgm:prSet presAssocID="{A0F68C6D-ACFB-4A6D-9E20-26D758505C61}" presName="centerShape" presStyleLbl="node0" presStyleIdx="0" presStyleCnt="1" custScaleY="108925"/>
      <dgm:spPr/>
      <dgm:t>
        <a:bodyPr/>
        <a:lstStyle/>
        <a:p>
          <a:endParaRPr lang="en-US"/>
        </a:p>
      </dgm:t>
    </dgm:pt>
    <dgm:pt modelId="{1A077F6B-48E9-4C9C-9D23-8517FCBCD9B5}" type="pres">
      <dgm:prSet presAssocID="{AB5FD6F5-BDC6-45FF-A537-C7E898E45BB9}" presName="Name9" presStyleLbl="parChTrans1D2" presStyleIdx="0" presStyleCnt="4"/>
      <dgm:spPr/>
      <dgm:t>
        <a:bodyPr/>
        <a:lstStyle/>
        <a:p>
          <a:endParaRPr lang="en-US"/>
        </a:p>
      </dgm:t>
    </dgm:pt>
    <dgm:pt modelId="{2E05AC6C-948A-4FDB-BA99-E1A3E139BFF1}" type="pres">
      <dgm:prSet presAssocID="{AB5FD6F5-BDC6-45FF-A537-C7E898E45BB9}" presName="connTx" presStyleLbl="parChTrans1D2" presStyleIdx="0" presStyleCnt="4"/>
      <dgm:spPr/>
      <dgm:t>
        <a:bodyPr/>
        <a:lstStyle/>
        <a:p>
          <a:endParaRPr lang="en-US"/>
        </a:p>
      </dgm:t>
    </dgm:pt>
    <dgm:pt modelId="{F0B44D85-DD95-40B4-90C3-3D2B4BA2AAB6}" type="pres">
      <dgm:prSet presAssocID="{B3547BC9-9F49-4557-96F9-EC4AB64A9E7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3FE63-786D-470E-AC15-8AC78936EDCA}" type="pres">
      <dgm:prSet presAssocID="{86223820-42FC-4ADD-BFE2-93077B17EC92}" presName="Name9" presStyleLbl="parChTrans1D2" presStyleIdx="1" presStyleCnt="4"/>
      <dgm:spPr/>
      <dgm:t>
        <a:bodyPr/>
        <a:lstStyle/>
        <a:p>
          <a:endParaRPr lang="en-US"/>
        </a:p>
      </dgm:t>
    </dgm:pt>
    <dgm:pt modelId="{115C2F3C-A478-4791-AB00-A43C165B8146}" type="pres">
      <dgm:prSet presAssocID="{86223820-42FC-4ADD-BFE2-93077B17EC92}" presName="connTx" presStyleLbl="parChTrans1D2" presStyleIdx="1" presStyleCnt="4"/>
      <dgm:spPr/>
      <dgm:t>
        <a:bodyPr/>
        <a:lstStyle/>
        <a:p>
          <a:endParaRPr lang="en-US"/>
        </a:p>
      </dgm:t>
    </dgm:pt>
    <dgm:pt modelId="{99CC2794-E4DB-4148-BF06-2A62498DB6DF}" type="pres">
      <dgm:prSet presAssocID="{23D5055B-D5A6-4ACB-8E08-E0CE338C8DA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891E8-591E-4ED5-B3B1-8770B05681C8}" type="pres">
      <dgm:prSet presAssocID="{453CB37E-CBFE-4DE1-AB19-65EF51622EC8}" presName="Name9" presStyleLbl="parChTrans1D2" presStyleIdx="2" presStyleCnt="4"/>
      <dgm:spPr/>
      <dgm:t>
        <a:bodyPr/>
        <a:lstStyle/>
        <a:p>
          <a:endParaRPr lang="en-US"/>
        </a:p>
      </dgm:t>
    </dgm:pt>
    <dgm:pt modelId="{0F890725-2397-42F3-AE37-8FE2E8378E0C}" type="pres">
      <dgm:prSet presAssocID="{453CB37E-CBFE-4DE1-AB19-65EF51622EC8}" presName="connTx" presStyleLbl="parChTrans1D2" presStyleIdx="2" presStyleCnt="4"/>
      <dgm:spPr/>
      <dgm:t>
        <a:bodyPr/>
        <a:lstStyle/>
        <a:p>
          <a:endParaRPr lang="en-US"/>
        </a:p>
      </dgm:t>
    </dgm:pt>
    <dgm:pt modelId="{509C576C-61F5-4425-9B3A-ED9DFFB6B3A7}" type="pres">
      <dgm:prSet presAssocID="{EF6DA757-F315-4E8F-A2FF-D0C10E86F72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312A2-3697-43F5-A0AD-A08FAF946413}" type="pres">
      <dgm:prSet presAssocID="{A95F4619-82B0-4067-A73F-45F4E730C152}" presName="Name9" presStyleLbl="parChTrans1D2" presStyleIdx="3" presStyleCnt="4"/>
      <dgm:spPr/>
      <dgm:t>
        <a:bodyPr/>
        <a:lstStyle/>
        <a:p>
          <a:endParaRPr lang="en-US"/>
        </a:p>
      </dgm:t>
    </dgm:pt>
    <dgm:pt modelId="{E4C678B9-7D6C-48F4-8677-817077326BF3}" type="pres">
      <dgm:prSet presAssocID="{A95F4619-82B0-4067-A73F-45F4E730C152}" presName="connTx" presStyleLbl="parChTrans1D2" presStyleIdx="3" presStyleCnt="4"/>
      <dgm:spPr/>
      <dgm:t>
        <a:bodyPr/>
        <a:lstStyle/>
        <a:p>
          <a:endParaRPr lang="en-US"/>
        </a:p>
      </dgm:t>
    </dgm:pt>
    <dgm:pt modelId="{CF2A485F-B98E-4BDF-A8A0-E285C32A6698}" type="pres">
      <dgm:prSet presAssocID="{B8F11BEA-F908-4B47-979B-43BDFCD81B3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296065-6C06-495C-BD0B-B001B665D0D5}" type="presOf" srcId="{A95F4619-82B0-4067-A73F-45F4E730C152}" destId="{E4C678B9-7D6C-48F4-8677-817077326BF3}" srcOrd="1" destOrd="0" presId="urn:microsoft.com/office/officeart/2005/8/layout/radial1"/>
    <dgm:cxn modelId="{8369977C-40A1-4752-BDFF-4AB593C780D4}" type="presOf" srcId="{86223820-42FC-4ADD-BFE2-93077B17EC92}" destId="{115C2F3C-A478-4791-AB00-A43C165B8146}" srcOrd="1" destOrd="0" presId="urn:microsoft.com/office/officeart/2005/8/layout/radial1"/>
    <dgm:cxn modelId="{EE02B183-AED6-4932-86EF-1F753DBCE495}" type="presOf" srcId="{AB5FD6F5-BDC6-45FF-A537-C7E898E45BB9}" destId="{2E05AC6C-948A-4FDB-BA99-E1A3E139BFF1}" srcOrd="1" destOrd="0" presId="urn:microsoft.com/office/officeart/2005/8/layout/radial1"/>
    <dgm:cxn modelId="{A4F2A1BE-81A6-4E2E-B4F9-C81E46C75879}" type="presOf" srcId="{B8F11BEA-F908-4B47-979B-43BDFCD81B34}" destId="{CF2A485F-B98E-4BDF-A8A0-E285C32A6698}" srcOrd="0" destOrd="0" presId="urn:microsoft.com/office/officeart/2005/8/layout/radial1"/>
    <dgm:cxn modelId="{F19389D5-253C-4AAC-A4DC-9E3FDE01CAD6}" type="presOf" srcId="{1872824C-0377-40FE-A5CF-6F32C394D2E3}" destId="{7F644080-FD54-4895-8149-2F9B65AC22E5}" srcOrd="0" destOrd="0" presId="urn:microsoft.com/office/officeart/2005/8/layout/radial1"/>
    <dgm:cxn modelId="{D883924A-802B-46CE-9F2A-CC931E8738C5}" type="presOf" srcId="{A95F4619-82B0-4067-A73F-45F4E730C152}" destId="{E29312A2-3697-43F5-A0AD-A08FAF946413}" srcOrd="0" destOrd="0" presId="urn:microsoft.com/office/officeart/2005/8/layout/radial1"/>
    <dgm:cxn modelId="{D759192F-5823-4B8A-BBAA-2EC9E3BAEF87}" srcId="{A0F68C6D-ACFB-4A6D-9E20-26D758505C61}" destId="{23D5055B-D5A6-4ACB-8E08-E0CE338C8DA1}" srcOrd="1" destOrd="0" parTransId="{86223820-42FC-4ADD-BFE2-93077B17EC92}" sibTransId="{520BB5E2-BAA3-421E-B811-BE9396AFD657}"/>
    <dgm:cxn modelId="{E20200D6-3AC0-406B-B3CB-BBC75E4F55A5}" type="presOf" srcId="{453CB37E-CBFE-4DE1-AB19-65EF51622EC8}" destId="{0F890725-2397-42F3-AE37-8FE2E8378E0C}" srcOrd="1" destOrd="0" presId="urn:microsoft.com/office/officeart/2005/8/layout/radial1"/>
    <dgm:cxn modelId="{B7AB9327-5C12-4BCE-9FD0-F3F875FDB3BA}" srcId="{A0F68C6D-ACFB-4A6D-9E20-26D758505C61}" destId="{B3547BC9-9F49-4557-96F9-EC4AB64A9E74}" srcOrd="0" destOrd="0" parTransId="{AB5FD6F5-BDC6-45FF-A537-C7E898E45BB9}" sibTransId="{C6306B0C-E4C2-47DB-8F9F-B96535C5D299}"/>
    <dgm:cxn modelId="{92423825-AE48-4CA0-A52F-7E7E6AE9EACB}" type="presOf" srcId="{EF6DA757-F315-4E8F-A2FF-D0C10E86F724}" destId="{509C576C-61F5-4425-9B3A-ED9DFFB6B3A7}" srcOrd="0" destOrd="0" presId="urn:microsoft.com/office/officeart/2005/8/layout/radial1"/>
    <dgm:cxn modelId="{30DE18B7-E331-46AF-B558-E578700E15EB}" srcId="{A0F68C6D-ACFB-4A6D-9E20-26D758505C61}" destId="{B8F11BEA-F908-4B47-979B-43BDFCD81B34}" srcOrd="3" destOrd="0" parTransId="{A95F4619-82B0-4067-A73F-45F4E730C152}" sibTransId="{0F25EE4E-3DE6-4A01-8048-0225DAF10AB1}"/>
    <dgm:cxn modelId="{3F06B5AB-FC1B-453E-85D5-A6ECC149498B}" type="presOf" srcId="{A0F68C6D-ACFB-4A6D-9E20-26D758505C61}" destId="{EC8B576D-F1BE-4B36-A747-9E1E15BBB0F6}" srcOrd="0" destOrd="0" presId="urn:microsoft.com/office/officeart/2005/8/layout/radial1"/>
    <dgm:cxn modelId="{F768D1E3-25F3-4FBF-ABAF-378769AAC698}" srcId="{A0F68C6D-ACFB-4A6D-9E20-26D758505C61}" destId="{EF6DA757-F315-4E8F-A2FF-D0C10E86F724}" srcOrd="2" destOrd="0" parTransId="{453CB37E-CBFE-4DE1-AB19-65EF51622EC8}" sibTransId="{267EF017-6ED9-4C9E-8955-5252DE04FB30}"/>
    <dgm:cxn modelId="{302ADB2B-D770-45D7-AB21-2B9F45AF23F1}" type="presOf" srcId="{B3547BC9-9F49-4557-96F9-EC4AB64A9E74}" destId="{F0B44D85-DD95-40B4-90C3-3D2B4BA2AAB6}" srcOrd="0" destOrd="0" presId="urn:microsoft.com/office/officeart/2005/8/layout/radial1"/>
    <dgm:cxn modelId="{7EB897C8-8D01-46CF-BD21-83B310B9C15D}" type="presOf" srcId="{86223820-42FC-4ADD-BFE2-93077B17EC92}" destId="{66B3FE63-786D-470E-AC15-8AC78936EDCA}" srcOrd="0" destOrd="0" presId="urn:microsoft.com/office/officeart/2005/8/layout/radial1"/>
    <dgm:cxn modelId="{AC02F8D6-0BB0-4E2B-AC70-25AD03C9D013}" type="presOf" srcId="{AB5FD6F5-BDC6-45FF-A537-C7E898E45BB9}" destId="{1A077F6B-48E9-4C9C-9D23-8517FCBCD9B5}" srcOrd="0" destOrd="0" presId="urn:microsoft.com/office/officeart/2005/8/layout/radial1"/>
    <dgm:cxn modelId="{F194C16D-E05E-4397-A59C-542552517758}" srcId="{1872824C-0377-40FE-A5CF-6F32C394D2E3}" destId="{A0F68C6D-ACFB-4A6D-9E20-26D758505C61}" srcOrd="0" destOrd="0" parTransId="{36674A9C-DF28-4186-8DB8-B8F68B13A655}" sibTransId="{1CDCCCE6-AED8-4465-98EF-A5DCC775A857}"/>
    <dgm:cxn modelId="{614E6D80-132A-4F57-B837-0706640C16CE}" type="presOf" srcId="{453CB37E-CBFE-4DE1-AB19-65EF51622EC8}" destId="{35B891E8-591E-4ED5-B3B1-8770B05681C8}" srcOrd="0" destOrd="0" presId="urn:microsoft.com/office/officeart/2005/8/layout/radial1"/>
    <dgm:cxn modelId="{BF5748BA-13B2-49E7-947B-BD76A16FFF44}" type="presOf" srcId="{23D5055B-D5A6-4ACB-8E08-E0CE338C8DA1}" destId="{99CC2794-E4DB-4148-BF06-2A62498DB6DF}" srcOrd="0" destOrd="0" presId="urn:microsoft.com/office/officeart/2005/8/layout/radial1"/>
    <dgm:cxn modelId="{6956513F-96C7-42A7-96B9-556CE2D19AFC}" type="presParOf" srcId="{7F644080-FD54-4895-8149-2F9B65AC22E5}" destId="{EC8B576D-F1BE-4B36-A747-9E1E15BBB0F6}" srcOrd="0" destOrd="0" presId="urn:microsoft.com/office/officeart/2005/8/layout/radial1"/>
    <dgm:cxn modelId="{E18F29C2-AE3D-4AD5-954A-E25C9A7616A7}" type="presParOf" srcId="{7F644080-FD54-4895-8149-2F9B65AC22E5}" destId="{1A077F6B-48E9-4C9C-9D23-8517FCBCD9B5}" srcOrd="1" destOrd="0" presId="urn:microsoft.com/office/officeart/2005/8/layout/radial1"/>
    <dgm:cxn modelId="{C4F6400F-ADC3-479D-A06B-E4FF99FD9607}" type="presParOf" srcId="{1A077F6B-48E9-4C9C-9D23-8517FCBCD9B5}" destId="{2E05AC6C-948A-4FDB-BA99-E1A3E139BFF1}" srcOrd="0" destOrd="0" presId="urn:microsoft.com/office/officeart/2005/8/layout/radial1"/>
    <dgm:cxn modelId="{699DAE87-0E22-41E4-95B3-4D4CB049DEC7}" type="presParOf" srcId="{7F644080-FD54-4895-8149-2F9B65AC22E5}" destId="{F0B44D85-DD95-40B4-90C3-3D2B4BA2AAB6}" srcOrd="2" destOrd="0" presId="urn:microsoft.com/office/officeart/2005/8/layout/radial1"/>
    <dgm:cxn modelId="{BED9163B-02E7-4859-975B-0BC45980B8E2}" type="presParOf" srcId="{7F644080-FD54-4895-8149-2F9B65AC22E5}" destId="{66B3FE63-786D-470E-AC15-8AC78936EDCA}" srcOrd="3" destOrd="0" presId="urn:microsoft.com/office/officeart/2005/8/layout/radial1"/>
    <dgm:cxn modelId="{40DB7ABB-8E7B-42B2-94A0-1BD1C8E0891D}" type="presParOf" srcId="{66B3FE63-786D-470E-AC15-8AC78936EDCA}" destId="{115C2F3C-A478-4791-AB00-A43C165B8146}" srcOrd="0" destOrd="0" presId="urn:microsoft.com/office/officeart/2005/8/layout/radial1"/>
    <dgm:cxn modelId="{AF3AA90E-10AB-416B-B4B5-E288C21DD4D1}" type="presParOf" srcId="{7F644080-FD54-4895-8149-2F9B65AC22E5}" destId="{99CC2794-E4DB-4148-BF06-2A62498DB6DF}" srcOrd="4" destOrd="0" presId="urn:microsoft.com/office/officeart/2005/8/layout/radial1"/>
    <dgm:cxn modelId="{7A97CB5C-906D-4BBA-9BD6-CD85F9FF5FB1}" type="presParOf" srcId="{7F644080-FD54-4895-8149-2F9B65AC22E5}" destId="{35B891E8-591E-4ED5-B3B1-8770B05681C8}" srcOrd="5" destOrd="0" presId="urn:microsoft.com/office/officeart/2005/8/layout/radial1"/>
    <dgm:cxn modelId="{FD25CCF0-B200-45C2-9F16-3FE307FA645D}" type="presParOf" srcId="{35B891E8-591E-4ED5-B3B1-8770B05681C8}" destId="{0F890725-2397-42F3-AE37-8FE2E8378E0C}" srcOrd="0" destOrd="0" presId="urn:microsoft.com/office/officeart/2005/8/layout/radial1"/>
    <dgm:cxn modelId="{855F701D-BB87-4FC5-B066-E9146656B452}" type="presParOf" srcId="{7F644080-FD54-4895-8149-2F9B65AC22E5}" destId="{509C576C-61F5-4425-9B3A-ED9DFFB6B3A7}" srcOrd="6" destOrd="0" presId="urn:microsoft.com/office/officeart/2005/8/layout/radial1"/>
    <dgm:cxn modelId="{9EA4B521-C69F-4746-BF01-EEF2DCF3BCB8}" type="presParOf" srcId="{7F644080-FD54-4895-8149-2F9B65AC22E5}" destId="{E29312A2-3697-43F5-A0AD-A08FAF946413}" srcOrd="7" destOrd="0" presId="urn:microsoft.com/office/officeart/2005/8/layout/radial1"/>
    <dgm:cxn modelId="{548FD3C1-A1F4-418A-9AEE-367FEEC217D3}" type="presParOf" srcId="{E29312A2-3697-43F5-A0AD-A08FAF946413}" destId="{E4C678B9-7D6C-48F4-8677-817077326BF3}" srcOrd="0" destOrd="0" presId="urn:microsoft.com/office/officeart/2005/8/layout/radial1"/>
    <dgm:cxn modelId="{0FB2A452-AD08-4E20-B9B0-846750982490}" type="presParOf" srcId="{7F644080-FD54-4895-8149-2F9B65AC22E5}" destId="{CF2A485F-B98E-4BDF-A8A0-E285C32A6698}" srcOrd="8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Up Ribbon 3"/>
          <p:cNvSpPr/>
          <p:nvPr/>
        </p:nvSpPr>
        <p:spPr>
          <a:xfrm>
            <a:off x="1905000" y="381000"/>
            <a:ext cx="5181600" cy="1371600"/>
          </a:xfrm>
          <a:prstGeom prst="ellipseRibbon2">
            <a:avLst>
              <a:gd name="adj1" fmla="val 22482"/>
              <a:gd name="adj2" fmla="val 60339"/>
              <a:gd name="adj3" fmla="val 13252"/>
            </a:avLst>
          </a:prstGeom>
          <a:ln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SutonnyOMJ" pitchFamily="2" charset="0"/>
                <a:cs typeface="SutonnyOMJ" pitchFamily="2" charset="0"/>
              </a:rPr>
              <a:t>স্বাগতম</a:t>
            </a:r>
            <a:endParaRPr lang="en-US" sz="8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 descr="Gold-3-1.jpg"/>
          <p:cNvPicPr>
            <a:picLocks noChangeAspect="1"/>
          </p:cNvPicPr>
          <p:nvPr/>
        </p:nvPicPr>
        <p:blipFill>
          <a:blip r:embed="rId2"/>
          <a:srcRect l="64118" t="423"/>
          <a:stretch>
            <a:fillRect/>
          </a:stretch>
        </p:blipFill>
        <p:spPr>
          <a:xfrm>
            <a:off x="4724400" y="1981200"/>
            <a:ext cx="2819400" cy="3774476"/>
          </a:xfrm>
          <a:prstGeom prst="rect">
            <a:avLst/>
          </a:prstGeom>
        </p:spPr>
      </p:pic>
      <p:pic>
        <p:nvPicPr>
          <p:cNvPr id="6" name="Picture 5" descr="download (14).jpg"/>
          <p:cNvPicPr>
            <a:picLocks noChangeAspect="1"/>
          </p:cNvPicPr>
          <p:nvPr/>
        </p:nvPicPr>
        <p:blipFill>
          <a:blip r:embed="rId3"/>
          <a:srcRect l="25641" r="28205" b="-8642"/>
          <a:stretch>
            <a:fillRect/>
          </a:stretch>
        </p:blipFill>
        <p:spPr>
          <a:xfrm>
            <a:off x="914400" y="2023534"/>
            <a:ext cx="3013364" cy="39200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a0acb9e1edd3e76e76389421358f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52449"/>
            <a:ext cx="3581400" cy="523875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5943600" y="381000"/>
            <a:ext cx="1371600" cy="12192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জোড়য় কাজ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3962400"/>
            <a:ext cx="3048000" cy="70788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কবি পরিচিতি লিখ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38800" y="5562600"/>
            <a:ext cx="1981200" cy="7620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সময় ৩ মিনিট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4191000" y="304800"/>
            <a:ext cx="1524000" cy="1143000"/>
          </a:xfrm>
          <a:prstGeom prst="wedgeEllipseCallout">
            <a:avLst>
              <a:gd name="adj1" fmla="val -25803"/>
              <a:gd name="adj2" fmla="val 7901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শব্দার্থ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209800"/>
            <a:ext cx="13716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নওরোজ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400" y="2133600"/>
            <a:ext cx="16002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নতুন দিন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 descr="6a0120a68523f8970b015390953af997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057400"/>
            <a:ext cx="1444554" cy="11049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609600" y="4191000"/>
            <a:ext cx="12954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সোৎসাহ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4114800"/>
            <a:ext cx="18288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উৎসাহের সঙ্গে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8" name="Picture 7" descr="images (28).jpg"/>
          <p:cNvPicPr>
            <a:picLocks noChangeAspect="1"/>
          </p:cNvPicPr>
          <p:nvPr/>
        </p:nvPicPr>
        <p:blipFill>
          <a:blip r:embed="rId3"/>
          <a:srcRect l="9763" r="45266" b="12416"/>
          <a:stretch>
            <a:fillRect/>
          </a:stretch>
        </p:blipFill>
        <p:spPr>
          <a:xfrm>
            <a:off x="3200400" y="3733800"/>
            <a:ext cx="1447800" cy="12430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8"/>
          <p:cNvSpPr txBox="1"/>
          <p:nvPr/>
        </p:nvSpPr>
        <p:spPr>
          <a:xfrm>
            <a:off x="685800" y="5791200"/>
            <a:ext cx="11430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নির্জীবতা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5791200"/>
            <a:ext cx="15240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প্রাণ শূন্যতা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1" name="Picture 10" descr="96441456_ab9a722a28_b.jpg"/>
          <p:cNvPicPr>
            <a:picLocks noChangeAspect="1"/>
          </p:cNvPicPr>
          <p:nvPr/>
        </p:nvPicPr>
        <p:blipFill>
          <a:blip r:embed="rId4" cstate="print"/>
          <a:srcRect l="27778" t="23333" r="17778" b="20000"/>
          <a:stretch>
            <a:fillRect/>
          </a:stretch>
        </p:blipFill>
        <p:spPr>
          <a:xfrm>
            <a:off x="3200400" y="5334000"/>
            <a:ext cx="1524000" cy="11321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Rounded Rectangle 11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5791200" y="457200"/>
            <a:ext cx="1524000" cy="1066800"/>
          </a:xfrm>
          <a:prstGeom prst="wedgeEllipseCallout">
            <a:avLst>
              <a:gd name="adj1" fmla="val -83397"/>
              <a:gd name="adj2" fmla="val 8992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একক কাজ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685800"/>
            <a:ext cx="16002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শব্দর্থ লিখ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209800"/>
            <a:ext cx="13716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নওরোজ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 descr="6a0120a68523f8970b015390953af997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057400"/>
            <a:ext cx="1444554" cy="11049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609600" y="4191000"/>
            <a:ext cx="12954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সোৎসাহ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7" name="Picture 6" descr="images (28).jpg"/>
          <p:cNvPicPr>
            <a:picLocks noChangeAspect="1"/>
          </p:cNvPicPr>
          <p:nvPr/>
        </p:nvPicPr>
        <p:blipFill>
          <a:blip r:embed="rId3"/>
          <a:srcRect l="9763" r="45266" b="12416"/>
          <a:stretch>
            <a:fillRect/>
          </a:stretch>
        </p:blipFill>
        <p:spPr>
          <a:xfrm>
            <a:off x="3200400" y="3733800"/>
            <a:ext cx="1447800" cy="12430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685800" y="5791200"/>
            <a:ext cx="11430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নির্জীবতা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9" name="Picture 8" descr="96441456_ab9a722a28_b.jpg"/>
          <p:cNvPicPr>
            <a:picLocks noChangeAspect="1"/>
          </p:cNvPicPr>
          <p:nvPr/>
        </p:nvPicPr>
        <p:blipFill>
          <a:blip r:embed="rId4" cstate="print"/>
          <a:srcRect l="27778" t="23333" r="17778" b="20000"/>
          <a:stretch>
            <a:fillRect/>
          </a:stretch>
        </p:blipFill>
        <p:spPr>
          <a:xfrm>
            <a:off x="3200400" y="5334000"/>
            <a:ext cx="1524000" cy="11321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Rounded Rectangle 9"/>
          <p:cNvSpPr/>
          <p:nvPr/>
        </p:nvSpPr>
        <p:spPr>
          <a:xfrm>
            <a:off x="6553200" y="2362200"/>
            <a:ext cx="1447800" cy="1143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সময় ৩ মিনিট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8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86" y="533400"/>
            <a:ext cx="4103914" cy="2438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 descr="1200px-Halkhata.jpg"/>
          <p:cNvPicPr>
            <a:picLocks noChangeAspect="1"/>
          </p:cNvPicPr>
          <p:nvPr/>
        </p:nvPicPr>
        <p:blipFill>
          <a:blip r:embed="rId3"/>
          <a:srcRect l="5834" t="18888"/>
          <a:stretch>
            <a:fillRect/>
          </a:stretch>
        </p:blipFill>
        <p:spPr>
          <a:xfrm>
            <a:off x="685800" y="528680"/>
            <a:ext cx="3427956" cy="24431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 descr="Boishakhi-Exclusive-Saree-with-Blouse-piece-REQTP.jpg"/>
          <p:cNvPicPr>
            <a:picLocks noChangeAspect="1"/>
          </p:cNvPicPr>
          <p:nvPr/>
        </p:nvPicPr>
        <p:blipFill>
          <a:blip r:embed="rId4"/>
          <a:srcRect l="23333" t="5556" r="17778" b="7778"/>
          <a:stretch>
            <a:fillRect/>
          </a:stretch>
        </p:blipFill>
        <p:spPr>
          <a:xfrm>
            <a:off x="5268546" y="3200400"/>
            <a:ext cx="2122854" cy="2819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 descr="maxresdefault (15).jpg"/>
          <p:cNvPicPr>
            <a:picLocks noChangeAspect="1"/>
          </p:cNvPicPr>
          <p:nvPr/>
        </p:nvPicPr>
        <p:blipFill>
          <a:blip r:embed="rId5"/>
          <a:srcRect l="30000" b="-1852"/>
          <a:stretch>
            <a:fillRect/>
          </a:stretch>
        </p:blipFill>
        <p:spPr>
          <a:xfrm>
            <a:off x="685801" y="3429000"/>
            <a:ext cx="3352800" cy="2438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ounded Rectangle 5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810000"/>
            <a:ext cx="6173485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পহেলা বৈশাখ সম্পর্কে  একটি অনুচ্ছেদ লিখ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276600" y="457200"/>
            <a:ext cx="2133600" cy="1066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দলীয় কাজ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828800"/>
            <a:ext cx="2447925" cy="18478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Oval 4"/>
          <p:cNvSpPr/>
          <p:nvPr/>
        </p:nvSpPr>
        <p:spPr>
          <a:xfrm>
            <a:off x="1600200" y="2133600"/>
            <a:ext cx="1524000" cy="12192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সময় ৪ মিনিট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457200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791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বাড়ির কাজঃ তোমার দেখা একটি পহেলা বৈশাখের বর্ণনা লিখে আনবে।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4478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নববর্ষ উদযাপনের মৌলিক ঐক্য কোনটি?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9812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ক) প্রথা         খ) রীতি-নীতি      গ) পুর্নজন্ম           ঘ) প্রকৃতি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0480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অতীতে নববর্ষের সাথে কিসের যোগসূত্র ছিলো?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657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ক) ব্যাবসায়ী সমাজের   খ) কৃষি সমাজের    গ) শিল্পী সমাজের    ঘ) শ্রমজীবীদের সাথে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90600" y="4800600"/>
            <a:ext cx="3276600" cy="523220"/>
            <a:chOff x="914400" y="4343400"/>
            <a:chExt cx="3276600" cy="523220"/>
          </a:xfrm>
        </p:grpSpPr>
        <p:sp>
          <p:nvSpPr>
            <p:cNvPr id="16" name="Minus 15"/>
            <p:cNvSpPr/>
            <p:nvPr/>
          </p:nvSpPr>
          <p:spPr>
            <a:xfrm>
              <a:off x="914400" y="4495800"/>
              <a:ext cx="1371600" cy="152400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62200" y="4343400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SutonnyOMJ" pitchFamily="2" charset="0"/>
                  <a:cs typeface="SutonnyOMJ" pitchFamily="2" charset="0"/>
                </a:rPr>
                <a:t>শুচি হোক ধরা</a:t>
              </a:r>
              <a:endParaRPr lang="en-US" sz="2800" dirty="0">
                <a:latin typeface="SutonnyOMJ" pitchFamily="2" charset="0"/>
                <a:cs typeface="SutonnyOMJ" pitchFamily="2" charset="0"/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3200400" y="4038600"/>
            <a:ext cx="1219200" cy="762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4876800" y="2438400"/>
            <a:ext cx="914400" cy="762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66800" y="452062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অগ্নিস্নানে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13" grpId="0" animBg="1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f6005cfbfabf531fbbacc7b8f8f0f08-Shovajat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753" y="3429000"/>
            <a:ext cx="3326447" cy="283605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relaxedInset"/>
            <a:bevelB w="82550" h="44450" prst="angle"/>
            <a:contourClr>
              <a:srgbClr val="FFFFFF"/>
            </a:contourClr>
          </a:sp3d>
        </p:spPr>
      </p:pic>
      <p:pic>
        <p:nvPicPr>
          <p:cNvPr id="4" name="Picture 3" descr="135859bangla-noboborsh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143000"/>
            <a:ext cx="4055550" cy="24384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Lef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</p:pic>
      <p:sp>
        <p:nvSpPr>
          <p:cNvPr id="2" name="Rectangle 1"/>
          <p:cNvSpPr/>
          <p:nvPr/>
        </p:nvSpPr>
        <p:spPr>
          <a:xfrm>
            <a:off x="914400" y="533400"/>
            <a:ext cx="1371600" cy="5410200"/>
          </a:xfrm>
          <a:prstGeom prst="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utonnyOMJ" pitchFamily="2" charset="0"/>
                <a:cs typeface="SutonnyOMJ" pitchFamily="2" charset="0"/>
              </a:rPr>
              <a:t>ধ</a:t>
            </a:r>
          </a:p>
          <a:p>
            <a:pPr algn="ctr"/>
            <a:r>
              <a:rPr lang="bn-IN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utonnyOMJ" pitchFamily="2" charset="0"/>
                <a:cs typeface="SutonnyOMJ" pitchFamily="2" charset="0"/>
              </a:rPr>
              <a:t>ন্য</a:t>
            </a:r>
          </a:p>
          <a:p>
            <a:pPr algn="ctr"/>
            <a:r>
              <a:rPr lang="bn-IN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utonnyOMJ" pitchFamily="2" charset="0"/>
                <a:cs typeface="SutonnyOMJ" pitchFamily="2" charset="0"/>
              </a:rPr>
              <a:t>বা</a:t>
            </a:r>
          </a:p>
          <a:p>
            <a:pPr algn="ctr"/>
            <a:r>
              <a:rPr lang="bn-IN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utonnyOMJ" pitchFamily="2" charset="0"/>
                <a:cs typeface="SutonnyOMJ" pitchFamily="2" charset="0"/>
              </a:rPr>
              <a:t>দ</a:t>
            </a:r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19800" y="4876800"/>
            <a:ext cx="2514600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আবার দেখা হবে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2235642">
            <a:off x="832049" y="2848253"/>
            <a:ext cx="6505872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800" dirty="0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পরিচিতি</a:t>
            </a:r>
            <a:endParaRPr lang="en-US" sz="4800" dirty="0"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 descr="20180125_133650.jpg"/>
          <p:cNvPicPr>
            <a:picLocks noChangeAspect="1"/>
          </p:cNvPicPr>
          <p:nvPr/>
        </p:nvPicPr>
        <p:blipFill>
          <a:blip r:embed="rId2" cstate="print"/>
          <a:srcRect l="38334" t="16666" r="30000" b="37778"/>
          <a:stretch>
            <a:fillRect/>
          </a:stretch>
        </p:blipFill>
        <p:spPr>
          <a:xfrm>
            <a:off x="457200" y="2286000"/>
            <a:ext cx="1905000" cy="20553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219200" y="4572000"/>
            <a:ext cx="2971800" cy="188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তন্ময় কুমার মণ্ডল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সহকারী শিক্ষক (কৃষি)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বিদ্যানন্দী হোসেনপুর দাঃ মাদ্রাসা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রাজৈর, মাদারীপুর।</a:t>
            </a:r>
            <a:endParaRPr lang="en-US" sz="2000" dirty="0" smtClean="0">
              <a:latin typeface="SutonnyOMJ" pitchFamily="2" charset="0"/>
              <a:cs typeface="SutonnyOMJ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err="1" smtClean="0">
                <a:latin typeface="SutonnyOMJ" pitchFamily="2" charset="0"/>
                <a:cs typeface="SutonnyOMJ" pitchFamily="2" charset="0"/>
              </a:rPr>
              <a:t>মোবঃ</a:t>
            </a:r>
            <a:r>
              <a:rPr lang="en-US" sz="2000" dirty="0" smtClean="0">
                <a:latin typeface="SutonnyOMJ" pitchFamily="2" charset="0"/>
                <a:cs typeface="SutonnyOMJ" pitchFamily="2" charset="0"/>
              </a:rPr>
              <a:t> ০১৯২৩৮৭৩৭৬৬</a:t>
            </a:r>
            <a:endParaRPr lang="bn-IN" sz="2000" dirty="0" smtClean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0" y="2849940"/>
            <a:ext cx="289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নবম-দশম শ্রেণি</a:t>
            </a:r>
          </a:p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বিষয়ঃ বাংলা সাহিত্য</a:t>
            </a:r>
          </a:p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(গদ্য)</a:t>
            </a:r>
          </a:p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সময়ঃ ৪৫ মিনিট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 descr="20151108_190908.jpg"/>
          <p:cNvPicPr>
            <a:picLocks noChangeAspect="1"/>
          </p:cNvPicPr>
          <p:nvPr/>
        </p:nvPicPr>
        <p:blipFill>
          <a:blip r:embed="rId3" cstate="print"/>
          <a:srcRect l="3333" t="2778" r="10833" b="-1389"/>
          <a:stretch>
            <a:fillRect/>
          </a:stretch>
        </p:blipFill>
        <p:spPr>
          <a:xfrm rot="5400000">
            <a:off x="6328472" y="842072"/>
            <a:ext cx="2043367" cy="1606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8121_bo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352800"/>
            <a:ext cx="3657600" cy="244144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ContrastingLeftFacing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2" name="Rounded Rectangle 1"/>
          <p:cNvSpPr/>
          <p:nvPr/>
        </p:nvSpPr>
        <p:spPr>
          <a:xfrm>
            <a:off x="5181600" y="914400"/>
            <a:ext cx="2895600" cy="1524000"/>
          </a:xfrm>
          <a:prstGeom prst="round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softEdge rad="12700"/>
          </a:effectLst>
          <a:scene3d>
            <a:camera prst="isometricOffAxis2Left"/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ছবি লক্ষ্য কর</a:t>
            </a:r>
          </a:p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এবং আজকের পাঠ বলার চেষ্টা কর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 descr="135859bangla-noboborsh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90600"/>
            <a:ext cx="4038600" cy="242820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867400" y="4343400"/>
            <a:ext cx="2743200" cy="1447800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আজকের পাঠ</a:t>
            </a:r>
          </a:p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পয়লা বৈশাখ</a:t>
            </a:r>
          </a:p>
          <a:p>
            <a:pPr algn="ctr"/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       কবীর চৌধুরী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429000" y="457200"/>
            <a:ext cx="2362200" cy="1143000"/>
          </a:xfrm>
          <a:prstGeom prst="downArrowCallo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শিখনফল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Striped Right Arrow 2"/>
          <p:cNvSpPr/>
          <p:nvPr/>
        </p:nvSpPr>
        <p:spPr>
          <a:xfrm>
            <a:off x="457200" y="1447800"/>
            <a:ext cx="4343400" cy="1219200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আজকের পাঠ শেষে শিক্ষার্থীরা</a:t>
            </a:r>
            <a:endParaRPr lang="en-US" sz="32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3352800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কবি পরিচিতি লিখতে পারবে।</a:t>
            </a:r>
          </a:p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শব্দার্থ বলতে পার।</a:t>
            </a:r>
          </a:p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পহেলা বৈশাখের কর্মকাণ্ড সম্পর্কে লিখতে পারবে।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990600" y="228600"/>
          <a:ext cx="66294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5-Point Star 2"/>
          <p:cNvSpPr/>
          <p:nvPr/>
        </p:nvSpPr>
        <p:spPr>
          <a:xfrm>
            <a:off x="990600" y="304800"/>
            <a:ext cx="1752600" cy="1524000"/>
          </a:xfrm>
          <a:prstGeom prst="star5">
            <a:avLst>
              <a:gd name="adj" fmla="val 31285"/>
              <a:gd name="hf" fmla="val 105146"/>
              <a:gd name="vf" fmla="val 110557"/>
            </a:avLst>
          </a:prstGeom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কবি পরিচিতি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5867400" y="4343400"/>
            <a:ext cx="2743200" cy="1676400"/>
          </a:xfrm>
          <a:prstGeom prst="snip2DiagRect">
            <a:avLst>
              <a:gd name="adj1" fmla="val 0"/>
              <a:gd name="adj2" fmla="val 16667"/>
            </a:avLst>
          </a:prstGeom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পাঠ্য বইয়ের </a:t>
            </a:r>
          </a:p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লেখক পরিচিতি অংশটুকু পড়।</a:t>
            </a:r>
          </a:p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১ মিনিট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  <a:noFill/>
          <a:ln w="76200">
            <a:solidFill>
              <a:srgbClr val="00B050"/>
            </a:solidFill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8B576D-F1BE-4B36-A747-9E1E15BBB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EC8B576D-F1BE-4B36-A747-9E1E15BBB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EC8B576D-F1BE-4B36-A747-9E1E15BBB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EC8B576D-F1BE-4B36-A747-9E1E15BBB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EC8B576D-F1BE-4B36-A747-9E1E15BBB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077F6B-48E9-4C9C-9D23-8517FCBCD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1A077F6B-48E9-4C9C-9D23-8517FCBCD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1A077F6B-48E9-4C9C-9D23-8517FCBCD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1A077F6B-48E9-4C9C-9D23-8517FCBCD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1A077F6B-48E9-4C9C-9D23-8517FCBCD9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B44D85-DD95-40B4-90C3-3D2B4BA2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F0B44D85-DD95-40B4-90C3-3D2B4BA2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F0B44D85-DD95-40B4-90C3-3D2B4BA2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F0B44D85-DD95-40B4-90C3-3D2B4BA2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F0B44D85-DD95-40B4-90C3-3D2B4BA2A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B3FE63-786D-470E-AC15-8AC78936E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66B3FE63-786D-470E-AC15-8AC78936E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66B3FE63-786D-470E-AC15-8AC78936E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66B3FE63-786D-470E-AC15-8AC78936E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66B3FE63-786D-470E-AC15-8AC78936E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CC2794-E4DB-4148-BF06-2A62498DB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99CC2794-E4DB-4148-BF06-2A62498DB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99CC2794-E4DB-4148-BF06-2A62498DB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99CC2794-E4DB-4148-BF06-2A62498DB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99CC2794-E4DB-4148-BF06-2A62498DB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B891E8-591E-4ED5-B3B1-8770B0568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35B891E8-591E-4ED5-B3B1-8770B0568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35B891E8-591E-4ED5-B3B1-8770B0568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graphicEl>
                                              <a:dgm id="{35B891E8-591E-4ED5-B3B1-8770B0568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35B891E8-591E-4ED5-B3B1-8770B05681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9C576C-61F5-4425-9B3A-ED9DFFB6B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509C576C-61F5-4425-9B3A-ED9DFFB6B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509C576C-61F5-4425-9B3A-ED9DFFB6B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509C576C-61F5-4425-9B3A-ED9DFFB6B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509C576C-61F5-4425-9B3A-ED9DFFB6B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9312A2-3697-43F5-A0AD-A08FAF946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E29312A2-3697-43F5-A0AD-A08FAF946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E29312A2-3697-43F5-A0AD-A08FAF946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E29312A2-3697-43F5-A0AD-A08FAF946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graphicEl>
                                              <a:dgm id="{E29312A2-3697-43F5-A0AD-A08FAF946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2A485F-B98E-4BDF-A8A0-E285C32A6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CF2A485F-B98E-4BDF-A8A0-E285C32A6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CF2A485F-B98E-4BDF-A8A0-E285C32A6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CF2A485F-B98E-4BDF-A8A0-E285C32A6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CF2A485F-B98E-4BDF-A8A0-E285C32A66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4EjXyPU0AI3B3c.jpg"/>
          <p:cNvPicPr>
            <a:picLocks noChangeAspect="1"/>
          </p:cNvPicPr>
          <p:nvPr/>
        </p:nvPicPr>
        <p:blipFill>
          <a:blip r:embed="rId2"/>
          <a:srcRect l="7500" t="3004" r="15000" b="24029"/>
          <a:stretch>
            <a:fillRect/>
          </a:stretch>
        </p:blipFill>
        <p:spPr>
          <a:xfrm>
            <a:off x="715505" y="533399"/>
            <a:ext cx="3551695" cy="2627337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 descr="maxresdefault (14).jpg"/>
          <p:cNvPicPr>
            <a:picLocks noChangeAspect="1"/>
          </p:cNvPicPr>
          <p:nvPr/>
        </p:nvPicPr>
        <p:blipFill>
          <a:blip r:embed="rId3"/>
          <a:srcRect l="8333" r="5833" b="5556"/>
          <a:stretch>
            <a:fillRect/>
          </a:stretch>
        </p:blipFill>
        <p:spPr>
          <a:xfrm>
            <a:off x="4572000" y="533400"/>
            <a:ext cx="3505200" cy="26670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 descr="2f6005cfbfabf531fbbacc7b8f8f0f08-Shovajat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505200"/>
            <a:ext cx="3505200" cy="25146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7" name="Group 6"/>
          <p:cNvGrpSpPr/>
          <p:nvPr/>
        </p:nvGrpSpPr>
        <p:grpSpPr>
          <a:xfrm>
            <a:off x="685800" y="3505200"/>
            <a:ext cx="3581400" cy="2514600"/>
            <a:chOff x="381000" y="3581400"/>
            <a:chExt cx="3352800" cy="22860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4" name="Picture 3" descr="download (15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" y="3581400"/>
              <a:ext cx="3347357" cy="2286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381000" y="3657600"/>
              <a:ext cx="3352800" cy="36933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90000"/>
                    </a:schemeClr>
                  </a:solidFill>
                  <a:latin typeface="Accolade-Bold" pitchFamily="2" charset="0"/>
                  <a:cs typeface="SutonnyOMJ" pitchFamily="2" charset="0"/>
                </a:rPr>
                <a:t>Saudi </a:t>
              </a:r>
              <a:r>
                <a:rPr lang="en-US" dirty="0" err="1" smtClean="0">
                  <a:solidFill>
                    <a:schemeClr val="bg2">
                      <a:lumMod val="90000"/>
                    </a:schemeClr>
                  </a:solidFill>
                  <a:latin typeface="Accolade-Bold" pitchFamily="2" charset="0"/>
                  <a:cs typeface="SutonnyOMJ" pitchFamily="2" charset="0"/>
                </a:rPr>
                <a:t>arabia</a:t>
              </a:r>
              <a:endParaRPr lang="en-US" dirty="0">
                <a:solidFill>
                  <a:schemeClr val="bg2">
                    <a:lumMod val="90000"/>
                  </a:schemeClr>
                </a:solidFill>
                <a:latin typeface="Accolade-Bold" pitchFamily="2" charset="0"/>
                <a:cs typeface="SutonnyOMJ" pitchFamily="2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6019800" y="304800"/>
            <a:ext cx="1905000" cy="1600200"/>
          </a:xfrm>
          <a:prstGeom prst="star7">
            <a:avLst>
              <a:gd name="adj" fmla="val 37233"/>
              <a:gd name="hf" fmla="val 102572"/>
              <a:gd name="vf" fmla="val 105210"/>
            </a:avLst>
          </a:prstGeom>
          <a:solidFill>
            <a:srgbClr val="92D050"/>
          </a:solidFill>
          <a:ln w="76200">
            <a:solidFill>
              <a:srgbClr val="FF000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অদর্শ পাঠ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 descr="kissclipart-business-presentation-clipart-presentation-clip-ar-dccb7b593949ca09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4800"/>
            <a:ext cx="3505626" cy="350562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438400" y="4114800"/>
            <a:ext cx="5257800" cy="609600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FF000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পাঠ্য বইয়ে পয়লা বৈশাখ প্রবন্ধটি লক্ষ্য কর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2578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এক সময় গ্রাম নগর নির্বিশেষে বাংলার সব মানুষ, সে হিন্দু-মুসলমান-বৌদ্ধ কি খ্রিস্টান হোক বাংলা নববর্ষের উৎসবে সোৎসাহে যোগ দিত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 descr="4b7ec557985d0e64b1ef4619214f983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200400"/>
            <a:ext cx="3562350" cy="2070100"/>
          </a:xfrm>
          <a:prstGeom prst="rect">
            <a:avLst/>
          </a:prstGeom>
        </p:spPr>
      </p:pic>
      <p:pic>
        <p:nvPicPr>
          <p:cNvPr id="4" name="Picture 3" descr="hindu-new-year-celebration-in-india-1-638.jpg"/>
          <p:cNvPicPr>
            <a:picLocks noChangeAspect="1"/>
          </p:cNvPicPr>
          <p:nvPr/>
        </p:nvPicPr>
        <p:blipFill>
          <a:blip r:embed="rId3"/>
          <a:srcRect l="14890" t="-104" r="7367" b="33299"/>
          <a:stretch>
            <a:fillRect/>
          </a:stretch>
        </p:blipFill>
        <p:spPr>
          <a:xfrm>
            <a:off x="4800600" y="533399"/>
            <a:ext cx="3749040" cy="2590799"/>
          </a:xfrm>
          <a:prstGeom prst="rect">
            <a:avLst/>
          </a:prstGeom>
        </p:spPr>
      </p:pic>
      <p:pic>
        <p:nvPicPr>
          <p:cNvPr id="6" name="Picture 5" descr="islamic-new-year-celebration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760" y="533400"/>
            <a:ext cx="3847240" cy="25584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nta_Il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533400"/>
            <a:ext cx="3886200" cy="266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Picture 2" descr="202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14350"/>
            <a:ext cx="3886200" cy="26860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 descr="maxresdefault (17).jpg"/>
          <p:cNvPicPr>
            <a:picLocks noChangeAspect="1"/>
          </p:cNvPicPr>
          <p:nvPr/>
        </p:nvPicPr>
        <p:blipFill>
          <a:blip r:embed="rId4"/>
          <a:srcRect l="2500" r="18333" b="7037"/>
          <a:stretch>
            <a:fillRect/>
          </a:stretch>
        </p:blipFill>
        <p:spPr>
          <a:xfrm>
            <a:off x="573473" y="3505200"/>
            <a:ext cx="3922327" cy="266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 descr="maxresdefault (16).jpg"/>
          <p:cNvPicPr>
            <a:picLocks noChangeAspect="1"/>
          </p:cNvPicPr>
          <p:nvPr/>
        </p:nvPicPr>
        <p:blipFill>
          <a:blip r:embed="rId5"/>
          <a:srcRect l="2500" t="5556" r="15000" b="11481"/>
          <a:stretch>
            <a:fillRect/>
          </a:stretch>
        </p:blipFill>
        <p:spPr>
          <a:xfrm>
            <a:off x="4724400" y="3508930"/>
            <a:ext cx="3886200" cy="266327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Rounded Rectangle 6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234</Words>
  <Application>Microsoft Office PowerPoint</Application>
  <PresentationFormat>On-screen Show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Windows User</cp:lastModifiedBy>
  <cp:revision>30</cp:revision>
  <dcterms:created xsi:type="dcterms:W3CDTF">2006-08-16T00:00:00Z</dcterms:created>
  <dcterms:modified xsi:type="dcterms:W3CDTF">2020-02-18T14:03:14Z</dcterms:modified>
</cp:coreProperties>
</file>