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19"/>
  </p:notesMasterIdLst>
  <p:sldIdLst>
    <p:sldId id="337" r:id="rId2"/>
    <p:sldId id="336" r:id="rId3"/>
    <p:sldId id="330" r:id="rId4"/>
    <p:sldId id="305" r:id="rId5"/>
    <p:sldId id="333" r:id="rId6"/>
    <p:sldId id="325" r:id="rId7"/>
    <p:sldId id="334" r:id="rId8"/>
    <p:sldId id="332" r:id="rId9"/>
    <p:sldId id="338" r:id="rId10"/>
    <p:sldId id="303" r:id="rId11"/>
    <p:sldId id="287" r:id="rId12"/>
    <p:sldId id="307" r:id="rId13"/>
    <p:sldId id="308" r:id="rId14"/>
    <p:sldId id="323" r:id="rId15"/>
    <p:sldId id="260" r:id="rId16"/>
    <p:sldId id="262" r:id="rId17"/>
    <p:sldId id="32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ul Safur" initials="AS" lastIdx="1" clrIdx="0">
    <p:extLst>
      <p:ext uri="{19B8F6BF-5375-455C-9EA6-DF929625EA0E}">
        <p15:presenceInfo xmlns:p15="http://schemas.microsoft.com/office/powerpoint/2012/main" userId="Abdul Saf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099E"/>
    <a:srgbClr val="FF07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0" autoAdjust="0"/>
    <p:restoredTop sz="94660"/>
  </p:normalViewPr>
  <p:slideViewPr>
    <p:cSldViewPr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9T19:09:57.187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8C589-7ADE-4540-9357-999278820CDB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D5B89-6EB7-4DB6-AD2F-C0C80A01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0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44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1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95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5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02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34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01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49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8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9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2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4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9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92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0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7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40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1679D0-A8C3-448B-9711-963A69C193FC}"/>
              </a:ext>
            </a:extLst>
          </p:cNvPr>
          <p:cNvSpPr txBox="1"/>
          <p:nvPr/>
        </p:nvSpPr>
        <p:spPr>
          <a:xfrm>
            <a:off x="2736208" y="457200"/>
            <a:ext cx="6719583" cy="85548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GB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641958-C5DB-46C5-9124-BF7083320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" y="1828800"/>
            <a:ext cx="8763000" cy="4572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698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800600" y="2453640"/>
            <a:ext cx="1981200" cy="1798320"/>
          </a:xfrm>
          <a:prstGeom prst="ellips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09744" y="195072"/>
            <a:ext cx="1828800" cy="1905000"/>
          </a:xfrm>
          <a:prstGeom prst="ellips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Oval 12"/>
          <p:cNvSpPr/>
          <p:nvPr/>
        </p:nvSpPr>
        <p:spPr>
          <a:xfrm>
            <a:off x="4724400" y="4572000"/>
            <a:ext cx="2057400" cy="2057397"/>
          </a:xfrm>
          <a:prstGeom prst="ellips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Oval 13"/>
          <p:cNvSpPr/>
          <p:nvPr/>
        </p:nvSpPr>
        <p:spPr>
          <a:xfrm>
            <a:off x="7162800" y="2514600"/>
            <a:ext cx="2514600" cy="1752600"/>
          </a:xfrm>
          <a:prstGeom prst="ellips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ব্যংকার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Oval 14"/>
          <p:cNvSpPr/>
          <p:nvPr/>
        </p:nvSpPr>
        <p:spPr>
          <a:xfrm>
            <a:off x="2209800" y="2316480"/>
            <a:ext cx="2209800" cy="1798320"/>
          </a:xfrm>
          <a:prstGeom prst="ellips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715000" y="1828800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705600" y="33528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4191000" y="3343656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/>
          </p:cNvCxnSpPr>
          <p:nvPr/>
        </p:nvCxnSpPr>
        <p:spPr>
          <a:xfrm flipH="1">
            <a:off x="5705856" y="4114800"/>
            <a:ext cx="9144" cy="658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648200" y="6019800"/>
            <a:ext cx="25146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নোট ও মুদ্রার প্রচলন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19200"/>
            <a:ext cx="8686800" cy="48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Up Ribbon 3"/>
          <p:cNvSpPr/>
          <p:nvPr/>
        </p:nvSpPr>
        <p:spPr>
          <a:xfrm>
            <a:off x="2438400" y="304800"/>
            <a:ext cx="7010401" cy="685800"/>
          </a:xfrm>
          <a:prstGeom prst="ribbon2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19200"/>
            <a:ext cx="8610600" cy="464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4572000" y="6096000"/>
            <a:ext cx="28956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মুদ্রা বাজারের অভিভাবক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43000"/>
            <a:ext cx="8686800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4572000" y="6096000"/>
            <a:ext cx="29718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সহজ বিনিময় মাধ্যম সৃষ্টি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43000"/>
            <a:ext cx="8686800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5105400" y="6096000"/>
            <a:ext cx="16764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ঋণ নিয়ন্ত্রণ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0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3" grpId="0"/>
      <p:bldP spid="13" grpId="1"/>
      <p:bldP spid="15" grpId="0"/>
      <p:bldP spid="15" grpId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24400" y="5943600"/>
            <a:ext cx="28956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মূল্যস্তর স্থিতিশীল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রাখা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6800" y="59436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মুদ্রার ক্রয়ক্ষমতা নিয়ন্ত্রণ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76800" y="59436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বৈদেশিক  বিনিময় নিয়ন্ত্রণ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95800" y="5943600"/>
            <a:ext cx="32004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বৈদেশিক মুদ্রার তহবিল সংরক্ষণ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escb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71600"/>
            <a:ext cx="89154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89154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89154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89154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Up Ribbon 3">
            <a:extLst>
              <a:ext uri="{FF2B5EF4-FFF2-40B4-BE49-F238E27FC236}">
                <a16:creationId xmlns:a16="http://schemas.microsoft.com/office/drawing/2014/main" id="{96962EC8-363E-4552-8CA0-07A2787C7A6D}"/>
              </a:ext>
            </a:extLst>
          </p:cNvPr>
          <p:cNvSpPr/>
          <p:nvPr/>
        </p:nvSpPr>
        <p:spPr>
          <a:xfrm>
            <a:off x="2438400" y="304800"/>
            <a:ext cx="7010401" cy="685800"/>
          </a:xfrm>
          <a:prstGeom prst="ribbon2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05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6" grpId="0"/>
      <p:bldP spid="16" grpId="1"/>
      <p:bldP spid="18" grpId="0"/>
      <p:bldP spid="18" grpId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352800" y="5943600"/>
            <a:ext cx="47244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সরকার কর্তৃক গৃহিত ঋণের তদারক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5800" y="6019800"/>
            <a:ext cx="27432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ব্যাংক ব্যবস্থার উন্নয়ন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9600" y="6019800"/>
            <a:ext cx="32766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কর্মসংস্থানের সুযোগ সৃষ্টি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98298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9829800" cy="46482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96774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Up Ribbon 3">
            <a:extLst>
              <a:ext uri="{FF2B5EF4-FFF2-40B4-BE49-F238E27FC236}">
                <a16:creationId xmlns:a16="http://schemas.microsoft.com/office/drawing/2014/main" id="{E5CAB345-3D90-42CA-842C-8C25105798A4}"/>
              </a:ext>
            </a:extLst>
          </p:cNvPr>
          <p:cNvSpPr/>
          <p:nvPr/>
        </p:nvSpPr>
        <p:spPr>
          <a:xfrm>
            <a:off x="2552699" y="280416"/>
            <a:ext cx="7010401" cy="685800"/>
          </a:xfrm>
          <a:prstGeom prst="ribbon2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05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8" grpId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1">
            <a:extLst>
              <a:ext uri="{FF2B5EF4-FFF2-40B4-BE49-F238E27FC236}">
                <a16:creationId xmlns:a16="http://schemas.microsoft.com/office/drawing/2014/main" id="{E30C3AB7-E226-4840-B86E-1CFADE42D81B}"/>
              </a:ext>
            </a:extLst>
          </p:cNvPr>
          <p:cNvSpPr/>
          <p:nvPr/>
        </p:nvSpPr>
        <p:spPr>
          <a:xfrm>
            <a:off x="266700" y="488030"/>
            <a:ext cx="11201400" cy="2112089"/>
          </a:xfrm>
          <a:prstGeom prst="cloudCallout">
            <a:avLst/>
          </a:pr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১০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9DEC1B-918E-40CC-9110-A58B0C1991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78711"/>
            <a:ext cx="2895600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F6FA37-CCF8-4F03-B86E-32BA465314CE}"/>
              </a:ext>
            </a:extLst>
          </p:cNvPr>
          <p:cNvSpPr/>
          <p:nvPr/>
        </p:nvSpPr>
        <p:spPr>
          <a:xfrm>
            <a:off x="975047" y="3873161"/>
            <a:ext cx="96103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ব্যাংকের ২টি সাধারণ কার্যাবলিব্যাখ্যা করো।</a:t>
            </a:r>
            <a:endParaRPr lang="en-GB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2514600"/>
            <a:ext cx="10744200" cy="3733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Ribbon 1"/>
          <p:cNvSpPr/>
          <p:nvPr/>
        </p:nvSpPr>
        <p:spPr>
          <a:xfrm>
            <a:off x="381000" y="533400"/>
            <a:ext cx="11201400" cy="1600200"/>
          </a:xfrm>
          <a:prstGeom prst="ribb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3048000"/>
            <a:ext cx="2362200" cy="21553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0" name="TextBox 9"/>
          <p:cNvSpPr txBox="1"/>
          <p:nvPr/>
        </p:nvSpPr>
        <p:spPr>
          <a:xfrm>
            <a:off x="3810000" y="914400"/>
            <a:ext cx="4343400" cy="101566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6000" b="1" dirty="0">
                <a:ln w="12700">
                  <a:solidFill>
                    <a:srgbClr val="00B05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000" b="1" dirty="0">
              <a:ln w="12700">
                <a:solidFill>
                  <a:srgbClr val="00B05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200400"/>
            <a:ext cx="9829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just"/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কার্যাবলিকে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ও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ব্যাংককে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ব্যাংকার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45419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362200"/>
            <a:ext cx="5562600" cy="12763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endParaRPr lang="bn-BD" sz="138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845198"/>
            <a:ext cx="990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spc="-9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9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400" spc="-9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9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400" spc="-9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9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400" spc="-9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9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400" spc="-9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4400" spc="-9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spc="-9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9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spc="-9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14400" y="762000"/>
            <a:ext cx="1931615" cy="1331261"/>
            <a:chOff x="3276409" y="762000"/>
            <a:chExt cx="3657791" cy="3017520"/>
          </a:xfrm>
        </p:grpSpPr>
        <p:pic>
          <p:nvPicPr>
            <p:cNvPr id="7" name="Picture 6" descr="home-icon.jpg"/>
            <p:cNvPicPr>
              <a:picLocks noChangeAspect="1"/>
            </p:cNvPicPr>
            <p:nvPr/>
          </p:nvPicPr>
          <p:blipFill>
            <a:blip r:embed="rId2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76409" y="1249679"/>
              <a:ext cx="3581400" cy="2255520"/>
            </a:xfrm>
            <a:prstGeom prst="ellipse">
              <a:avLst/>
            </a:prstGeom>
            <a:ln w="34925">
              <a:solidFill>
                <a:srgbClr val="C00000"/>
              </a:solidFill>
            </a:ln>
            <a:effectLst>
              <a:softEdge rad="112500"/>
            </a:effectLst>
          </p:spPr>
        </p:pic>
        <p:sp>
          <p:nvSpPr>
            <p:cNvPr id="8" name="Oval 7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an 8"/>
          <p:cNvSpPr/>
          <p:nvPr/>
        </p:nvSpPr>
        <p:spPr>
          <a:xfrm>
            <a:off x="2846015" y="949419"/>
            <a:ext cx="4343400" cy="1206133"/>
          </a:xfrm>
          <a:prstGeom prst="can">
            <a:avLst>
              <a:gd name="adj" fmla="val 1647"/>
            </a:avLst>
          </a:prstGeom>
          <a:noFill/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:\Program Files\Microsoft Office\Clipart\homeanim\ag00024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27308">
            <a:off x="8127231" y="602037"/>
            <a:ext cx="3233997" cy="1900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7205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298557-5759-45BE-9C2A-F7B41F7C2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11" y="1828800"/>
            <a:ext cx="5936777" cy="42120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9DA9A5-FE4E-4A45-832C-6242367C6784}"/>
              </a:ext>
            </a:extLst>
          </p:cNvPr>
          <p:cNvSpPr txBox="1"/>
          <p:nvPr/>
        </p:nvSpPr>
        <p:spPr>
          <a:xfrm>
            <a:off x="3127611" y="1447800"/>
            <a:ext cx="5936776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6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সবাইকে ধন্যবাদ</a:t>
            </a:r>
            <a:endParaRPr lang="en-GB" sz="6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50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4EA1E2-3900-4BBC-AC2A-DC74F5194D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6086"/>
            <a:ext cx="3124200" cy="3353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63A750D4-D8FA-449F-B162-3775918EA1C4}"/>
              </a:ext>
            </a:extLst>
          </p:cNvPr>
          <p:cNvSpPr txBox="1"/>
          <p:nvPr/>
        </p:nvSpPr>
        <p:spPr>
          <a:xfrm>
            <a:off x="155333" y="3910095"/>
            <a:ext cx="5120639" cy="2574387"/>
          </a:xfrm>
          <a:prstGeom prst="rect">
            <a:avLst/>
          </a:prstGeom>
          <a:noFill/>
          <a:ln w="38100" cap="flat">
            <a:solidFill>
              <a:schemeClr val="bg1"/>
            </a:solidFill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ea typeface=""/>
                <a:cs typeface="NikoshBAN" pitchFamily="2"/>
              </a:rPr>
              <a:t>আবদুল</a:t>
            </a:r>
            <a:r>
              <a:rPr lang="en-US" sz="48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4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ea typeface=""/>
                <a:cs typeface="NikoshBAN" pitchFamily="2"/>
              </a:rPr>
              <a:t>ছফুর</a:t>
            </a:r>
            <a:endParaRPr lang="en-US" sz="4800" b="0" i="0" u="none" strike="noStrike" kern="1200" cap="none" spc="0" baseline="0" dirty="0">
              <a:solidFill>
                <a:srgbClr val="000000"/>
              </a:solidFill>
              <a:effectLst>
                <a:outerShdw dist="19048" dir="2700000">
                  <a:srgbClr val="000000"/>
                </a:outerShdw>
              </a:effectLst>
              <a:uFillTx/>
              <a:latin typeface="NikoshBAN" pitchFamily="2"/>
              <a:ea typeface="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সহকারী</a:t>
            </a:r>
            <a:r>
              <a:rPr lang="en-US" sz="2800" b="1" i="0" u="none" strike="noStrike" kern="1200" cap="none" spc="0" baseline="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2800" b="1" i="0" u="none" strike="noStrike" kern="1200" cap="none" spc="0" baseline="0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শিক্ষক</a:t>
            </a:r>
            <a:endParaRPr lang="bn-BD" sz="2800" b="1" i="0" u="none" strike="noStrike" kern="1200" cap="none" spc="0" baseline="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FillTx/>
              <a:latin typeface="NikoshBAN" pitchFamily="2"/>
              <a:ea typeface="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বালাঘাটা</a:t>
            </a:r>
            <a:r>
              <a:rPr lang="en-US" sz="2400" b="1" i="0" u="none" strike="noStrike" kern="1200" cap="none" spc="0" baseline="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2400" b="1" i="0" u="none" strike="noStrike" kern="1200" cap="none" spc="0" baseline="0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বিলকিছ</a:t>
            </a:r>
            <a:r>
              <a:rPr lang="en-US" sz="2400" b="1" i="0" u="none" strike="noStrike" kern="1200" cap="none" spc="0" baseline="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2400" b="1" i="0" u="none" strike="noStrike" kern="1200" cap="none" spc="0" baseline="0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বেগম</a:t>
            </a:r>
            <a:r>
              <a:rPr lang="en-US" sz="2400" b="1" i="0" u="none" strike="noStrike" kern="1200" cap="none" spc="0" baseline="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2400" b="1" i="0" u="none" strike="noStrike" kern="1200" cap="none" spc="0" baseline="0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উচ্চ</a:t>
            </a:r>
            <a:r>
              <a:rPr lang="en-US" sz="2400" b="1" i="0" u="none" strike="noStrike" kern="1200" cap="none" spc="0" baseline="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2400" b="1" i="0" u="none" strike="noStrike" kern="1200" cap="none" spc="0" baseline="0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বিদ্যালয়,বান্দরবান</a:t>
            </a:r>
            <a:r>
              <a:rPr lang="en-US" sz="2400" b="1" i="0" u="none" strike="noStrike" kern="1200" cap="none" spc="0" baseline="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2400" b="1" i="0" u="none" strike="noStrike" kern="1200" cap="none" spc="0" baseline="0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সদর,বান্দরবান</a:t>
            </a:r>
            <a:endParaRPr lang="en-US" sz="2400" b="1" i="0" u="none" strike="noStrike" kern="1200" cap="none" spc="0" baseline="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FillTx/>
              <a:latin typeface="NikoshBAN" pitchFamily="2"/>
              <a:ea typeface="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E-mail:  </a:t>
            </a:r>
            <a:r>
              <a:rPr lang="en-US" sz="1600" b="1" i="0" u="none" strike="noStrike" kern="1200" cap="none" spc="0" baseline="0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asafurbandarban</a:t>
            </a:r>
            <a:r>
              <a:rPr lang="en-US" sz="1600" b="1" i="0" u="none" strike="noStrike" kern="1200" cap="none" spc="0" baseline="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@</a:t>
            </a:r>
            <a:r>
              <a:rPr lang="bn-BD" sz="1600" b="1" i="0" u="none" strike="noStrike" kern="1200" cap="none" spc="0" baseline="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g</a:t>
            </a:r>
            <a:r>
              <a:rPr lang="en-US" sz="1600" b="1" i="0" u="none" strike="noStrike" kern="1200" cap="none" spc="0" baseline="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mail.com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Mobile: 01739345878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77BF9D1-9176-4F5A-91B1-E90490A21877}"/>
              </a:ext>
            </a:extLst>
          </p:cNvPr>
          <p:cNvSpPr txBox="1">
            <a:spLocks noChangeArrowheads="1"/>
          </p:cNvSpPr>
          <p:nvPr/>
        </p:nvSpPr>
        <p:spPr>
          <a:xfrm>
            <a:off x="6129528" y="3910094"/>
            <a:ext cx="5757672" cy="2586579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32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8C94F0-9844-4AA0-99F8-04D7E778A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208" y="373518"/>
            <a:ext cx="3124200" cy="3353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B467A8A4-12BB-4580-B0DE-5CFEDCE4C53F}"/>
              </a:ext>
            </a:extLst>
          </p:cNvPr>
          <p:cNvSpPr txBox="1">
            <a:spLocks/>
          </p:cNvSpPr>
          <p:nvPr/>
        </p:nvSpPr>
        <p:spPr>
          <a:xfrm>
            <a:off x="6062473" y="3910095"/>
            <a:ext cx="5596127" cy="2586578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kumimoji="0" lang="en-US" sz="3600" b="1" i="0" u="none" strike="noStrike" kern="1200" cap="none" spc="0" normalizeH="0" baseline="0" noProof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১০ম</a:t>
            </a:r>
            <a:endParaRPr kumimoji="0" lang="bn-BD" sz="3600" b="1" i="0" u="none" strike="noStrike" kern="1200" cap="none" spc="0" normalizeH="0" baseline="0" noProof="0" dirty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kumimoji="0" lang="bn-IN" sz="3600" b="1" i="0" u="none" strike="noStrike" kern="1200" cap="none" spc="0" normalizeH="0" baseline="0" noProof="0" dirty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</a:t>
            </a:r>
            <a:r>
              <a:rPr lang="en-US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bn-IN" sz="36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১৩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২০/০২/২০২০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IN" sz="28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800" b="1" i="0" u="none" strike="noStrike" kern="1200" cap="none" spc="0" normalizeH="0" baseline="0" noProof="0" dirty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000" b="1" u="sng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EDD11B38-0C1D-4531-ACCD-8CFA3D690215}"/>
              </a:ext>
            </a:extLst>
          </p:cNvPr>
          <p:cNvSpPr txBox="1">
            <a:spLocks/>
          </p:cNvSpPr>
          <p:nvPr/>
        </p:nvSpPr>
        <p:spPr>
          <a:xfrm>
            <a:off x="3887414" y="1261061"/>
            <a:ext cx="3524794" cy="1524000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6000" b="0" i="0" strike="noStrike" kern="1200" cap="none" spc="0" normalizeH="0" baseline="0" noProof="0" dirty="0">
                <a:ln>
                  <a:noFill/>
                </a:ln>
                <a:solidFill>
                  <a:srgbClr val="0052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800" b="1" i="0" u="none" strike="noStrike" kern="1200" cap="none" spc="0" normalizeH="0" baseline="0" noProof="0" dirty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000" b="1" u="sng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2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13092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762000"/>
            <a:ext cx="77724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এসো,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0350" y="4774833"/>
            <a:ext cx="6477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 algn="ctr"/>
            <a:r>
              <a:rPr lang="en-US" sz="4000" dirty="0" err="1">
                <a:solidFill>
                  <a:srgbClr val="ED7D31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4000" dirty="0">
                <a:solidFill>
                  <a:srgbClr val="ED7D31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ED7D31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solidFill>
                  <a:srgbClr val="ED7D31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ED7D31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ED7D31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ED7D31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solidFill>
                  <a:srgbClr val="ED7D31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ED7D31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পেয়েছ</a:t>
            </a:r>
            <a:r>
              <a:rPr lang="en-US" sz="4000" dirty="0">
                <a:solidFill>
                  <a:srgbClr val="ED7D31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6700" y="4795662"/>
            <a:ext cx="112014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 algn="ctr"/>
            <a:r>
              <a:rPr lang="bn-IN" sz="4000" dirty="0">
                <a:solidFill>
                  <a:srgbClr val="ED7D31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ব্যাংক প্রতিষ্ঠা করার জন্য অনুমোদন দিল কোন ব্যাংক </a:t>
            </a:r>
            <a:r>
              <a:rPr lang="en-US" sz="4000" dirty="0">
                <a:solidFill>
                  <a:srgbClr val="ED7D31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aphicFrame>
        <p:nvGraphicFramePr>
          <p:cNvPr id="12" name="Object 11">
            <a:hlinkClick r:id="" action="ppaction://ole?verb=0"/>
            <a:extLst>
              <a:ext uri="{FF2B5EF4-FFF2-40B4-BE49-F238E27FC236}">
                <a16:creationId xmlns:a16="http://schemas.microsoft.com/office/drawing/2014/main" id="{A6FEBDAA-1671-4F55-889F-64F4413838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23791"/>
              </p:ext>
            </p:extLst>
          </p:nvPr>
        </p:nvGraphicFramePr>
        <p:xfrm>
          <a:off x="5364956" y="2742781"/>
          <a:ext cx="1004888" cy="848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" name="Packager Shell Object" showAsIcon="1" r:id="rId5" imgW="789840" imgH="440280" progId="Package">
                  <p:embed/>
                </p:oleObj>
              </mc:Choice>
              <mc:Fallback>
                <p:oleObj name="Packager Shell Object" showAsIcon="1" r:id="rId5" imgW="789840" imgH="44028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5A52B9C-991A-414A-960F-4A775B32E2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64956" y="2742781"/>
                        <a:ext cx="1004888" cy="848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9955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57400" y="1600200"/>
            <a:ext cx="7543800" cy="2133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ত্রয়োদশ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(১৩.২)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371600"/>
            <a:ext cx="52578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শিক্ষার্থীরাঃ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EBF98C-19E5-4122-9E54-DB0C48DDE66D}"/>
              </a:ext>
            </a:extLst>
          </p:cNvPr>
          <p:cNvSpPr/>
          <p:nvPr/>
        </p:nvSpPr>
        <p:spPr>
          <a:xfrm>
            <a:off x="685800" y="2531746"/>
            <a:ext cx="1043747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কেন্দ্রীয় ব্যাংক কী তা বলতে পারবে।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ব্যাংকের দায়িত্ব বর্ণনা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ব্যাংকের সাধারণ কার্যাবলি ব্যাখ্যা করতে পারবে।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85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57" y="800100"/>
            <a:ext cx="8458200" cy="4962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57" y="669974"/>
            <a:ext cx="8485748" cy="53049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91000" y="6019800"/>
            <a:ext cx="3048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রাজা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6019800"/>
            <a:ext cx="3048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নেতা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14800" y="6019800"/>
            <a:ext cx="3048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A7771E5-DA9B-44D5-A411-40C18DE26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57" y="625118"/>
            <a:ext cx="8570685" cy="534982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39237" y="2057400"/>
            <a:ext cx="10113526" cy="31085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এস,এন সেনের মতে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 হচ্ছে ব্যা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 সমাজের নেতা ,রাজা ও সূর্য সব কিছু । নেতার মত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 রাজত্ব শাসন করে এবং সূর্যের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 ও মুদ্রাবাজারে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জগতে আলো ও শক্তি দেয়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।’’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0FA3FC-5FD9-4FF3-8DB8-2AA4CA9D46BD}"/>
              </a:ext>
            </a:extLst>
          </p:cNvPr>
          <p:cNvSpPr txBox="1"/>
          <p:nvPr/>
        </p:nvSpPr>
        <p:spPr>
          <a:xfrm>
            <a:off x="4114800" y="2875002"/>
            <a:ext cx="52910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</a:t>
            </a:r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202170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 animBg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65DA5C4-8683-444E-B1C4-73A00C757505}"/>
              </a:ext>
            </a:extLst>
          </p:cNvPr>
          <p:cNvGrpSpPr/>
          <p:nvPr/>
        </p:nvGrpSpPr>
        <p:grpSpPr>
          <a:xfrm>
            <a:off x="2438400" y="4191000"/>
            <a:ext cx="7402528" cy="1000163"/>
            <a:chOff x="2438400" y="4191000"/>
            <a:chExt cx="7402528" cy="1000163"/>
          </a:xfrm>
        </p:grpSpPr>
        <p:sp>
          <p:nvSpPr>
            <p:cNvPr id="4" name="TextBox 3"/>
            <p:cNvSpPr txBox="1"/>
            <p:nvPr/>
          </p:nvSpPr>
          <p:spPr>
            <a:xfrm>
              <a:off x="3352800" y="4191000"/>
              <a:ext cx="6488128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কেন্দ্রীয়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ব্যাংক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বুঝ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?  </a:t>
              </a:r>
            </a:p>
          </p:txBody>
        </p:sp>
        <p:pic>
          <p:nvPicPr>
            <p:cNvPr id="8" name="Picture 2" descr="C:\Users\User\Desktop\009142-pink-jelly-icon-arrows-hand-clear-pointer-lef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38400" y="4191000"/>
              <a:ext cx="904837" cy="1000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Cloud Callout 5"/>
          <p:cNvSpPr/>
          <p:nvPr/>
        </p:nvSpPr>
        <p:spPr>
          <a:xfrm>
            <a:off x="326518" y="381000"/>
            <a:ext cx="10820400" cy="2286000"/>
          </a:xfrm>
          <a:prstGeom prst="cloudCallout">
            <a:avLst/>
          </a:pr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96" y="723900"/>
            <a:ext cx="2120644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7757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5400"/>
            <a:ext cx="7543800" cy="4632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43000"/>
            <a:ext cx="7543800" cy="4724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14800" y="5943600"/>
            <a:ext cx="3048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কল্যাণ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5943600"/>
            <a:ext cx="3048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মুদ্রাবাজার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43000"/>
            <a:ext cx="7696200" cy="472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66800"/>
            <a:ext cx="7696200" cy="4800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343400" y="6019800"/>
            <a:ext cx="3048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66800"/>
            <a:ext cx="7696200" cy="48768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191000" y="6019800"/>
            <a:ext cx="3048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প্রচলন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7200" y="6019800"/>
            <a:ext cx="3048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400" y="2888421"/>
            <a:ext cx="10668000" cy="144655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 বাজার নিয়ন্ত্রণ ,মুদ্রার প্রচলন, অর্থ সরবরাহ এবং ঋণ নিয়ন্ত্রণের দায়িত্ব কেন্দ্রীয় ব্যাংক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544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7" grpId="0"/>
      <p:bldP spid="17" grpId="1"/>
      <p:bldP spid="20" grpId="0"/>
      <p:bldP spid="20" grpId="1"/>
      <p:bldP spid="22" grpId="0"/>
      <p:bldP spid="22" grpId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38E7DD-090D-401F-BE8B-15730177064A}"/>
              </a:ext>
            </a:extLst>
          </p:cNvPr>
          <p:cNvSpPr txBox="1"/>
          <p:nvPr/>
        </p:nvSpPr>
        <p:spPr>
          <a:xfrm>
            <a:off x="2133600" y="4343400"/>
            <a:ext cx="73152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4" name="Cloud Callout 9">
            <a:extLst>
              <a:ext uri="{FF2B5EF4-FFF2-40B4-BE49-F238E27FC236}">
                <a16:creationId xmlns:a16="http://schemas.microsoft.com/office/drawing/2014/main" id="{B0BD49C4-B4F9-4133-87D4-09D112BBA943}"/>
              </a:ext>
            </a:extLst>
          </p:cNvPr>
          <p:cNvSpPr/>
          <p:nvPr/>
        </p:nvSpPr>
        <p:spPr>
          <a:xfrm>
            <a:off x="533400" y="609600"/>
            <a:ext cx="11201400" cy="2286000"/>
          </a:xfrm>
          <a:prstGeom prst="cloudCallout">
            <a:avLst/>
          </a:pr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৫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 descr="জোড়া শিক্ষার্থীদের ছবি ">
            <a:extLst>
              <a:ext uri="{FF2B5EF4-FFF2-40B4-BE49-F238E27FC236}">
                <a16:creationId xmlns:a16="http://schemas.microsoft.com/office/drawing/2014/main" id="{7061F77F-D117-4992-B45F-01374AD941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914400"/>
            <a:ext cx="2737457" cy="1699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083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4689</TotalTime>
  <Words>329</Words>
  <Application>Microsoft Office PowerPoint</Application>
  <PresentationFormat>Widescreen</PresentationFormat>
  <Paragraphs>68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Nikosh</vt:lpstr>
      <vt:lpstr>NikoshBAN</vt:lpstr>
      <vt:lpstr>Wingdings</vt:lpstr>
      <vt:lpstr>Celestial</vt:lpstr>
      <vt:lpstr>Equation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Abdul Safur</cp:lastModifiedBy>
  <cp:revision>623</cp:revision>
  <dcterms:created xsi:type="dcterms:W3CDTF">2006-08-16T00:00:00Z</dcterms:created>
  <dcterms:modified xsi:type="dcterms:W3CDTF">2020-02-19T17:38:54Z</dcterms:modified>
  <cp:contentStatus/>
</cp:coreProperties>
</file>