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9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D2633-F9C6-484A-8AD0-82582A8E29B2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E641C-1EDC-4BA3-876D-E447A0508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798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ছবি</a:t>
            </a:r>
            <a:r>
              <a:rPr lang="bn-BD" baseline="0" dirty="0"/>
              <a:t> দেখিয়ে </a:t>
            </a:r>
            <a:r>
              <a:rPr lang="bn-BD" dirty="0"/>
              <a:t>শিক্ষার্থীদের</a:t>
            </a:r>
            <a:r>
              <a:rPr lang="bn-BD" baseline="0" dirty="0"/>
              <a:t> দ্বারা উত্তর নেওয়ার চেষ্টা করতে হবে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t>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</p:spTree>
    <p:extLst>
      <p:ext uri="{BB962C8B-B14F-4D97-AF65-F5344CB8AC3E}">
        <p14:creationId xmlns:p14="http://schemas.microsoft.com/office/powerpoint/2010/main" val="895338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t>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</p:spTree>
    <p:extLst>
      <p:ext uri="{BB962C8B-B14F-4D97-AF65-F5344CB8AC3E}">
        <p14:creationId xmlns:p14="http://schemas.microsoft.com/office/powerpoint/2010/main" val="488295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শিক্ষক</a:t>
            </a:r>
            <a:r>
              <a:rPr lang="bn-BD" baseline="0" dirty="0"/>
              <a:t> বই থেকে আরও কিছু প্রশ্ন করতে পারেন </a:t>
            </a:r>
            <a:endParaRPr lang="en-US" dirty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072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122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সময় ৭ মি.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604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  <a:prstGeom prst="rect">
            <a:avLst/>
          </a:prstGeo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AE673E59-AA89-4CD5-AE3B-1DE820AA3E7C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B1206BB-FDAB-42FF-B36E-66BC187F3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18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AE673E59-AA89-4CD5-AE3B-1DE820AA3E7C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B1206BB-FDAB-42FF-B36E-66BC187F3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485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AE673E59-AA89-4CD5-AE3B-1DE820AA3E7C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B1206BB-FDAB-42FF-B36E-66BC187F3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97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AE673E59-AA89-4CD5-AE3B-1DE820AA3E7C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B1206BB-FDAB-42FF-B36E-66BC187F3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19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AE673E59-AA89-4CD5-AE3B-1DE820AA3E7C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B1206BB-FDAB-42FF-B36E-66BC187F3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43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AE673E59-AA89-4CD5-AE3B-1DE820AA3E7C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B1206BB-FDAB-42FF-B36E-66BC187F3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56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AE673E59-AA89-4CD5-AE3B-1DE820AA3E7C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B1206BB-FDAB-42FF-B36E-66BC187F3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131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AE673E59-AA89-4CD5-AE3B-1DE820AA3E7C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B1206BB-FDAB-42FF-B36E-66BC187F3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97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AE673E59-AA89-4CD5-AE3B-1DE820AA3E7C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B1206BB-FDAB-42FF-B36E-66BC187F3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609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AE673E59-AA89-4CD5-AE3B-1DE820AA3E7C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B1206BB-FDAB-42FF-B36E-66BC187F3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797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AE673E59-AA89-4CD5-AE3B-1DE820AA3E7C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B1206BB-FDAB-42FF-B36E-66BC187F3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97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2315"/>
            </a:avLst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b="1" cap="none" spc="0">
              <a:ln>
                <a:noFill/>
              </a:ln>
              <a:noFill/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18458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media2.mp3"/><Relationship Id="rId7" Type="http://schemas.openxmlformats.org/officeDocument/2006/relationships/image" Target="../media/image24.jpg"/><Relationship Id="rId2" Type="http://schemas.microsoft.com/office/2007/relationships/media" Target="../media/media2.mp3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10" Type="http://schemas.openxmlformats.org/officeDocument/2006/relationships/image" Target="../media/image21.wmf"/><Relationship Id="rId4" Type="http://schemas.openxmlformats.org/officeDocument/2006/relationships/slideLayout" Target="../slideLayouts/slideLayout7.xml"/><Relationship Id="rId9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2.gif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92181" y="368179"/>
            <a:ext cx="8429625" cy="1218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শ্রেণিতে</a:t>
            </a: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973" y="1586975"/>
            <a:ext cx="5805985" cy="435448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46547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91130" y="5786888"/>
            <a:ext cx="54838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ডিজিটাল কন্টেন্ট সম্প্রচারের পদ্ধতি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63749" y="4911709"/>
            <a:ext cx="304796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ডিজিটাল পদ্ধতিতে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070" y="1520598"/>
            <a:ext cx="4543597" cy="35012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64160" y="4735204"/>
            <a:ext cx="37320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ফাইল আকারে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697" y="1573354"/>
            <a:ext cx="4094357" cy="314962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534770" y="487592"/>
            <a:ext cx="47279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কি কি দেখছ?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53614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47420" y="668937"/>
            <a:ext cx="5130893" cy="611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375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ডিজিটাল কন্টেন্ট কেমন হতে পারে? </a:t>
            </a:r>
            <a:endParaRPr lang="en-US" sz="337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3400" y="4804841"/>
            <a:ext cx="197943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লিখিত তথ্য 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9274"/>
          <a:stretch/>
        </p:blipFill>
        <p:spPr>
          <a:xfrm>
            <a:off x="615598" y="1765392"/>
            <a:ext cx="4727138" cy="2951202"/>
          </a:xfrm>
          <a:prstGeom prst="rect">
            <a:avLst/>
          </a:prstGeom>
          <a:ln w="38100" cap="sq" cmpd="thickThin">
            <a:solidFill>
              <a:schemeClr val="tx2">
                <a:lumMod val="90000"/>
                <a:lumOff val="10000"/>
              </a:schemeClr>
            </a:solidFill>
            <a:prstDash val="lgDashDotDot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7781269" y="4754413"/>
            <a:ext cx="8770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432" y="1765391"/>
            <a:ext cx="4566127" cy="295120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4369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96361" y="419326"/>
            <a:ext cx="2929007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1385" y="5754277"/>
            <a:ext cx="91246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625" indent="-428625">
              <a:buFont typeface="Wingdings" panose="05000000000000000000" pitchFamily="2" charset="2"/>
              <a:buChar char="q"/>
            </a:pPr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ডিজিটাল কন্টেন্ট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কয়ভাবে সংরক্ষিত হতে পারে ব্যাখ্যা কর।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633" y="1342656"/>
            <a:ext cx="5442249" cy="395102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212543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173907" y="382836"/>
            <a:ext cx="5275803" cy="727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125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ডিজিটাল কন্টেন্টের </a:t>
            </a:r>
            <a:r>
              <a:rPr lang="bn-IN" sz="4125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bn-BD" sz="4125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4125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77298" y="1094504"/>
            <a:ext cx="635462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ডিজিটাল কন্টেন্টকে প্রধানত </a:t>
            </a:r>
            <a:r>
              <a:rPr lang="en-US" sz="30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কয়ভাগে</a:t>
            </a:r>
            <a:r>
              <a:rPr lang="en-US" sz="3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 যায়</a:t>
            </a:r>
            <a:r>
              <a:rPr lang="en-US" sz="3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5BF279D-531A-45B9-9807-BDDDBCC84FFE}"/>
              </a:ext>
            </a:extLst>
          </p:cNvPr>
          <p:cNvGrpSpPr/>
          <p:nvPr/>
        </p:nvGrpSpPr>
        <p:grpSpPr>
          <a:xfrm>
            <a:off x="661971" y="1873590"/>
            <a:ext cx="10237503" cy="4620665"/>
            <a:chOff x="661971" y="1873590"/>
            <a:chExt cx="10237503" cy="462066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BE768A7-826B-4C4D-BDBB-4CBA99E7D6DF}"/>
                </a:ext>
              </a:extLst>
            </p:cNvPr>
            <p:cNvGrpSpPr/>
            <p:nvPr/>
          </p:nvGrpSpPr>
          <p:grpSpPr>
            <a:xfrm>
              <a:off x="661971" y="1873590"/>
              <a:ext cx="10237503" cy="4620665"/>
              <a:chOff x="844855" y="1803250"/>
              <a:chExt cx="10237503" cy="4620665"/>
            </a:xfrm>
          </p:grpSpPr>
          <p:grpSp>
            <p:nvGrpSpPr>
              <p:cNvPr id="66" name="Group 65"/>
              <p:cNvGrpSpPr/>
              <p:nvPr/>
            </p:nvGrpSpPr>
            <p:grpSpPr>
              <a:xfrm>
                <a:off x="844855" y="1803250"/>
                <a:ext cx="9740290" cy="4620665"/>
                <a:chOff x="913262" y="1788460"/>
                <a:chExt cx="10389643" cy="4928709"/>
              </a:xfrm>
            </p:grpSpPr>
            <p:grpSp>
              <p:nvGrpSpPr>
                <p:cNvPr id="29" name="Group 28"/>
                <p:cNvGrpSpPr/>
                <p:nvPr/>
              </p:nvGrpSpPr>
              <p:grpSpPr>
                <a:xfrm>
                  <a:off x="913262" y="4383740"/>
                  <a:ext cx="2420472" cy="2217303"/>
                  <a:chOff x="528279" y="4058525"/>
                  <a:chExt cx="5038272" cy="3394467"/>
                </a:xfrm>
              </p:grpSpPr>
              <p:pic>
                <p:nvPicPr>
                  <p:cNvPr id="26" name="Picture 25"/>
                  <p:cNvPicPr>
                    <a:picLocks noChangeAspect="1"/>
                  </p:cNvPicPr>
                  <p:nvPr/>
                </p:nvPicPr>
                <p:blipFill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0260" t="12353" r="7692" b="9530"/>
                  <a:stretch/>
                </p:blipFill>
                <p:spPr>
                  <a:xfrm>
                    <a:off x="528279" y="4058525"/>
                    <a:ext cx="5038272" cy="1963270"/>
                  </a:xfrm>
                  <a:prstGeom prst="rect">
                    <a:avLst/>
                  </a:prstGeom>
                </p:spPr>
              </p:pic>
              <p:sp>
                <p:nvSpPr>
                  <p:cNvPr id="28" name="Rectangle 27"/>
                  <p:cNvSpPr/>
                  <p:nvPr/>
                </p:nvSpPr>
                <p:spPr>
                  <a:xfrm>
                    <a:off x="1668417" y="6454101"/>
                    <a:ext cx="3710152" cy="99889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bn-BD" sz="3375" dirty="0"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ট</a:t>
                    </a:r>
                    <a:r>
                      <a:rPr lang="bn-IN" sz="3375" dirty="0"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ে</a:t>
                    </a:r>
                    <a:r>
                      <a:rPr lang="en-US" sz="3375" dirty="0"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ক</a:t>
                    </a:r>
                    <a:r>
                      <a:rPr lang="as-IN" sz="3375" dirty="0"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্</a:t>
                    </a:r>
                    <a:r>
                      <a:rPr lang="en-US" sz="3375" dirty="0"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স</a:t>
                    </a:r>
                    <a:r>
                      <a:rPr lang="as-IN" sz="3375" dirty="0"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ট</a:t>
                    </a:r>
                    <a:endParaRPr lang="en-US" sz="3375" dirty="0"/>
                  </a:p>
                </p:txBody>
              </p:sp>
            </p:grpSp>
            <p:grpSp>
              <p:nvGrpSpPr>
                <p:cNvPr id="36" name="Group 35"/>
                <p:cNvGrpSpPr/>
                <p:nvPr/>
              </p:nvGrpSpPr>
              <p:grpSpPr>
                <a:xfrm>
                  <a:off x="3704300" y="4123410"/>
                  <a:ext cx="2735792" cy="2593759"/>
                  <a:chOff x="7082936" y="1329648"/>
                  <a:chExt cx="3715054" cy="5314704"/>
                </a:xfrm>
              </p:grpSpPr>
              <p:pic>
                <p:nvPicPr>
                  <p:cNvPr id="37" name="Picture 36"/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082936" y="1329648"/>
                    <a:ext cx="3715054" cy="4512883"/>
                  </a:xfrm>
                  <a:prstGeom prst="rect">
                    <a:avLst/>
                  </a:prstGeom>
                </p:spPr>
              </p:pic>
              <p:sp>
                <p:nvSpPr>
                  <p:cNvPr id="38" name="Rectangle 37"/>
                  <p:cNvSpPr/>
                  <p:nvPr/>
                </p:nvSpPr>
                <p:spPr>
                  <a:xfrm>
                    <a:off x="7990941" y="5433513"/>
                    <a:ext cx="1764305" cy="121083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bn-IN" sz="3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ছবি</a:t>
                    </a:r>
                    <a:r>
                      <a:rPr lang="bn-BD" sz="3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endParaRPr lang="en-US" sz="3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40" name="Rectangle 39"/>
                <p:cNvSpPr/>
                <p:nvPr/>
              </p:nvSpPr>
              <p:spPr>
                <a:xfrm>
                  <a:off x="7229294" y="6021281"/>
                  <a:ext cx="931389" cy="6524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bn-BD" sz="3375" b="1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শব্দ </a:t>
                  </a:r>
                  <a:endParaRPr lang="en-US" sz="3375" dirty="0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9647665" y="6068383"/>
                  <a:ext cx="1655240" cy="5909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000" b="1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ভিডিও</a:t>
                  </a:r>
                  <a:endParaRPr lang="en-US" sz="3000" dirty="0"/>
                </a:p>
              </p:txBody>
            </p:sp>
            <p:grpSp>
              <p:nvGrpSpPr>
                <p:cNvPr id="65" name="Group 64"/>
                <p:cNvGrpSpPr/>
                <p:nvPr/>
              </p:nvGrpSpPr>
              <p:grpSpPr>
                <a:xfrm>
                  <a:off x="1169894" y="1788460"/>
                  <a:ext cx="9964271" cy="2381541"/>
                  <a:chOff x="1169894" y="1788460"/>
                  <a:chExt cx="9964271" cy="2381541"/>
                </a:xfrm>
              </p:grpSpPr>
              <p:pic>
                <p:nvPicPr>
                  <p:cNvPr id="46" name="Picture 45"/>
                  <p:cNvPicPr>
                    <a:picLocks noChangeAspect="1"/>
                  </p:cNvPicPr>
                  <p:nvPr/>
                </p:nvPicPr>
                <p:blipFill rotWithShape="1">
                  <a:blip r:embed="rId7">
                    <a:clrChange>
                      <a:clrFrom>
                        <a:srgbClr val="F2F2F2"/>
                      </a:clrFrom>
                      <a:clrTo>
                        <a:srgbClr val="F2F2F2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9236" t="31564" r="11918" b="30590"/>
                  <a:stretch/>
                </p:blipFill>
                <p:spPr>
                  <a:xfrm>
                    <a:off x="4180354" y="1788460"/>
                    <a:ext cx="3980329" cy="1081444"/>
                  </a:xfrm>
                  <a:prstGeom prst="rect">
                    <a:avLst/>
                  </a:prstGeom>
                </p:spPr>
              </p:pic>
              <p:sp>
                <p:nvSpPr>
                  <p:cNvPr id="55" name="Down Arrow 54"/>
                  <p:cNvSpPr/>
                  <p:nvPr/>
                </p:nvSpPr>
                <p:spPr>
                  <a:xfrm>
                    <a:off x="5903259" y="2843653"/>
                    <a:ext cx="536833" cy="544129"/>
                  </a:xfrm>
                  <a:prstGeom prst="downArrow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/>
                  </a:p>
                </p:txBody>
              </p:sp>
              <p:sp>
                <p:nvSpPr>
                  <p:cNvPr id="59" name="Rounded Rectangle 58"/>
                  <p:cNvSpPr/>
                  <p:nvPr/>
                </p:nvSpPr>
                <p:spPr>
                  <a:xfrm>
                    <a:off x="1169894" y="3407784"/>
                    <a:ext cx="9964271" cy="198086"/>
                  </a:xfrm>
                  <a:prstGeom prst="round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/>
                  </a:p>
                </p:txBody>
              </p:sp>
              <p:sp>
                <p:nvSpPr>
                  <p:cNvPr id="61" name="Down Arrow 60"/>
                  <p:cNvSpPr/>
                  <p:nvPr/>
                </p:nvSpPr>
                <p:spPr>
                  <a:xfrm>
                    <a:off x="4803779" y="3625872"/>
                    <a:ext cx="536833" cy="544129"/>
                  </a:xfrm>
                  <a:prstGeom prst="downArrow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/>
                  </a:p>
                </p:txBody>
              </p:sp>
              <p:sp>
                <p:nvSpPr>
                  <p:cNvPr id="62" name="Down Arrow 61"/>
                  <p:cNvSpPr/>
                  <p:nvPr/>
                </p:nvSpPr>
                <p:spPr>
                  <a:xfrm>
                    <a:off x="1918800" y="3605870"/>
                    <a:ext cx="536833" cy="544129"/>
                  </a:xfrm>
                  <a:prstGeom prst="downArrow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/>
                  </a:p>
                </p:txBody>
              </p:sp>
              <p:sp>
                <p:nvSpPr>
                  <p:cNvPr id="63" name="Down Arrow 62"/>
                  <p:cNvSpPr/>
                  <p:nvPr/>
                </p:nvSpPr>
                <p:spPr>
                  <a:xfrm>
                    <a:off x="7499230" y="3625871"/>
                    <a:ext cx="536833" cy="544129"/>
                  </a:xfrm>
                  <a:prstGeom prst="downArrow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/>
                  </a:p>
                </p:txBody>
              </p:sp>
              <p:sp>
                <p:nvSpPr>
                  <p:cNvPr id="64" name="Down Arrow 63"/>
                  <p:cNvSpPr/>
                  <p:nvPr/>
                </p:nvSpPr>
                <p:spPr>
                  <a:xfrm>
                    <a:off x="9874270" y="3625871"/>
                    <a:ext cx="536833" cy="544129"/>
                  </a:xfrm>
                  <a:prstGeom prst="downArrow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/>
                  </a:p>
                </p:txBody>
              </p:sp>
            </p:grpSp>
          </p:grp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416F1D8-2475-4D61-91B9-581DC25B1E17}"/>
                  </a:ext>
                </a:extLst>
              </p:cNvPr>
              <p:cNvSpPr txBox="1"/>
              <p:nvPr/>
            </p:nvSpPr>
            <p:spPr>
              <a:xfrm>
                <a:off x="10087932" y="4483521"/>
                <a:ext cx="99442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ভিডিও দেখতে ক্লিক করুন</a:t>
                </a:r>
                <a:endPara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1A6A726-A78A-401E-BD3A-2E4EB0C0004B}"/>
                  </a:ext>
                </a:extLst>
              </p:cNvPr>
              <p:cNvSpPr txBox="1"/>
              <p:nvPr/>
            </p:nvSpPr>
            <p:spPr>
              <a:xfrm>
                <a:off x="6245180" y="4469016"/>
                <a:ext cx="99442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শব্দ শুনতে ক্লিক করুন</a:t>
                </a:r>
                <a:endPara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5" name="Bonggobondhur Bhashon -_1">
              <a:hlinkClick r:id="" action="ppaction://media"/>
              <a:extLst>
                <a:ext uri="{FF2B5EF4-FFF2-40B4-BE49-F238E27FC236}">
                  <a16:creationId xmlns:a16="http://schemas.microsoft.com/office/drawing/2014/main" id="{85AAD440-00F3-4CB5-B1B6-A6F951FAE769}"/>
                </a:ext>
              </a:extLst>
            </p:cNvPr>
            <p:cNvPicPr>
              <a:picLocks noChangeAspect="1"/>
            </p:cNvPicPr>
            <p:nvPr>
              <a:audioFile r:link="rId3"/>
              <p:extLst>
                <p:ext uri="{DAA4B4D4-6D71-4841-9C94-3DE7FCFB9230}">
                  <p14:media xmlns:p14="http://schemas.microsoft.com/office/powerpoint/2010/main" r:embed="rId2"/>
                </p:ext>
              </p:extLst>
            </p:nvPr>
          </p:nvPicPr>
          <p:blipFill>
            <a:blip r:embed="rId8"/>
            <a:stretch>
              <a:fillRect/>
            </a:stretch>
          </p:blipFill>
          <p:spPr>
            <a:xfrm>
              <a:off x="6124889" y="3944738"/>
              <a:ext cx="1926131" cy="1926131"/>
            </a:xfrm>
            <a:prstGeom prst="rect">
              <a:avLst/>
            </a:prstGeom>
          </p:spPr>
        </p:pic>
        <p:graphicFrame>
          <p:nvGraphicFramePr>
            <p:cNvPr id="2" name="Object 1">
              <a:hlinkClick r:id="" action="ppaction://ole?verb=0"/>
              <a:extLst>
                <a:ext uri="{FF2B5EF4-FFF2-40B4-BE49-F238E27FC236}">
                  <a16:creationId xmlns:a16="http://schemas.microsoft.com/office/drawing/2014/main" id="{20AE78BA-3B1E-428E-9BEF-6817C88CE23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57133895"/>
                </p:ext>
              </p:extLst>
            </p:nvPr>
          </p:nvGraphicFramePr>
          <p:xfrm>
            <a:off x="8159780" y="4687131"/>
            <a:ext cx="1790660" cy="6180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2" name="Packager Shell Object" showAsIcon="1" r:id="rId9" imgW="1270440" imgH="437760" progId="Package">
                    <p:embed/>
                  </p:oleObj>
                </mc:Choice>
                <mc:Fallback>
                  <p:oleObj name="Packager Shell Object" showAsIcon="1" r:id="rId9" imgW="1270440" imgH="437760" progId="Package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8159780" y="4687131"/>
                          <a:ext cx="1790660" cy="61804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15225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8"/>
            </p:par>
            <p:par>
              <p:cTn id="9"/>
            </p:par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0" t="12353" r="7692" b="9530"/>
          <a:stretch/>
        </p:blipFill>
        <p:spPr>
          <a:xfrm>
            <a:off x="2380187" y="2009507"/>
            <a:ext cx="6519526" cy="25404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31712" y="892169"/>
            <a:ext cx="36519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IN" sz="3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ক্সট</a:t>
            </a:r>
            <a:r>
              <a:rPr lang="bn-IN" sz="3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 লিখিত </a:t>
            </a:r>
            <a:r>
              <a:rPr lang="bn-BD" sz="3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r>
              <a:rPr lang="bn-IN" sz="3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1602" y="5593209"/>
            <a:ext cx="103861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 ধরণের লিখিত তথ্য যেমন-নিবন্ধন, ব্লগ, পণ্য বা সেবার তালিকা লিখিত </a:t>
            </a:r>
            <a:r>
              <a:rPr lang="bn-BD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হতে পারে।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00063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863" y="1248055"/>
            <a:ext cx="5345208" cy="42637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05652" y="527815"/>
            <a:ext cx="18998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</a:t>
            </a:r>
            <a:r>
              <a:rPr lang="bn-BD" sz="3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r>
              <a:rPr lang="bn-IN" sz="3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1487" y="5620363"/>
            <a:ext cx="88665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 ধরণের ছবি, ক্যা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bn-IN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রায় তোলা, হাতে আঁকা ছবি </a:t>
            </a:r>
            <a:r>
              <a:rPr lang="bn-BD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r>
              <a:rPr lang="bn-IN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হতে পারে।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3272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577387" y="674061"/>
            <a:ext cx="39991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 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 অডিও </a:t>
            </a:r>
            <a:r>
              <a:rPr lang="bn-BD" sz="3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06824" y="5600707"/>
            <a:ext cx="103297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 </a:t>
            </a: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 অডিও আকারের </a:t>
            </a:r>
            <a:r>
              <a:rPr lang="bn-BD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 সব ধরণের </a:t>
            </a:r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 </a:t>
            </a: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 অডিও এই ধরণের </a:t>
            </a:r>
            <a:r>
              <a:rPr lang="bn-BD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হতে পারে।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Bonggobondhur Bhashon - 7 march">
            <a:hlinkClick r:id="" action="ppaction://media"/>
            <a:extLst>
              <a:ext uri="{FF2B5EF4-FFF2-40B4-BE49-F238E27FC236}">
                <a16:creationId xmlns:a16="http://schemas.microsoft.com/office/drawing/2014/main" id="{62E0972A-A2C7-4642-BDAC-664B4EA6D8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23360" y="1649157"/>
            <a:ext cx="2562944" cy="25629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52610" y="2492278"/>
            <a:ext cx="994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 শুনতে ক্লিক করুন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88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23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40554" y="562068"/>
            <a:ext cx="30011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এনিমেশন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27545" y="5528601"/>
            <a:ext cx="722345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 ফোনে ভিডিও ব্যবস্থা থাকায় এর সংখ্যা বাড়ছে </a:t>
            </a:r>
          </a:p>
          <a:p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তাই এগুলোও </a:t>
            </a: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এনিমেশন </a:t>
            </a:r>
            <a:r>
              <a:rPr lang="bn-BD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r>
              <a:rPr lang="bn-IN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হতে পারে।</a:t>
            </a:r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986" y="1364775"/>
            <a:ext cx="4962411" cy="360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77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96361" y="417246"/>
            <a:ext cx="2722220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bn-BD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02964" y="5439912"/>
            <a:ext cx="7691529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625" indent="-42862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BD" sz="3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ডিজিটাল কন্টেন্ট</a:t>
            </a:r>
            <a:r>
              <a:rPr lang="bn-IN" sz="3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 কয়ভাগে ভাগ করা যায় </a:t>
            </a:r>
            <a:r>
              <a:rPr lang="bn-BD" sz="3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 কর</a:t>
            </a:r>
            <a:r>
              <a:rPr lang="bn-IN" sz="3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লেখ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484" y="2094844"/>
            <a:ext cx="2476500" cy="2590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284" y="1972015"/>
            <a:ext cx="2476500" cy="2590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084" y="1849186"/>
            <a:ext cx="24765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84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89114" y="2819010"/>
            <a:ext cx="84770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428625">
              <a:buFont typeface="Wingdings" panose="05000000000000000000" pitchFamily="2" charset="2"/>
              <a:buChar char="v"/>
            </a:pPr>
            <a:r>
              <a:rPr lang="bn-BD" sz="32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 কন্টেন্ট কত প্রকার?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33130" y="1887881"/>
            <a:ext cx="58195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428625">
              <a:buFont typeface="Wingdings" panose="05000000000000000000" pitchFamily="2" charset="2"/>
              <a:buChar char="v"/>
            </a:pPr>
            <a:r>
              <a:rPr lang="bn-BD" sz="32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 কন্টেন্ট </a:t>
            </a:r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কী বুঝায়?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323833" y="3845675"/>
            <a:ext cx="81340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428625">
              <a:buFont typeface="Wingdings" panose="05000000000000000000" pitchFamily="2" charset="2"/>
              <a:buChar char="v"/>
            </a:pPr>
            <a:r>
              <a:rPr lang="bn-BD" sz="32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bn-BD" sz="32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কন্টেন্ট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সংরক্ষিত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bn-BD" sz="32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200" b="1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74074" y="4809907"/>
            <a:ext cx="71215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428625">
              <a:buFont typeface="Wingdings" panose="05000000000000000000" pitchFamily="2" charset="2"/>
              <a:buChar char="v"/>
            </a:pPr>
            <a:r>
              <a:rPr lang="bn-BD" sz="32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অডিও বা ভিডিও কী ডিজিটাল কন্টেন্ট?</a:t>
            </a:r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4724404" y="403523"/>
            <a:ext cx="18293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5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</p:spTree>
    <p:extLst>
      <p:ext uri="{BB962C8B-B14F-4D97-AF65-F5344CB8AC3E}">
        <p14:creationId xmlns:p14="http://schemas.microsoft.com/office/powerpoint/2010/main" val="2002010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  <p:bldP spid="25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655" y="4258101"/>
            <a:ext cx="1783877" cy="2251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9" name="Rectangle 8"/>
          <p:cNvSpPr/>
          <p:nvPr/>
        </p:nvSpPr>
        <p:spPr>
          <a:xfrm>
            <a:off x="4619903" y="4539084"/>
            <a:ext cx="5357813" cy="21121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2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শ্রেণি-</a:t>
            </a:r>
            <a:r>
              <a:rPr lang="en-US" sz="26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2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6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bn-BD" sz="26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বিষয়-</a:t>
            </a:r>
            <a:r>
              <a:rPr lang="en-US" sz="26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6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bn-BD" sz="26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অধ্যায়-</a:t>
            </a:r>
            <a:r>
              <a:rPr lang="en-US" sz="262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৩য়</a:t>
            </a:r>
            <a:endParaRPr lang="en-US" sz="262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সময়-</a:t>
            </a:r>
            <a:r>
              <a:rPr lang="en-US" sz="2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৫০</a:t>
            </a:r>
            <a:r>
              <a:rPr lang="bn-BD" sz="2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en-US" sz="26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r>
              <a:rPr lang="en-US" sz="26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IN" sz="2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r>
              <a:rPr lang="en-US" sz="2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-0২-2020 </a:t>
            </a:r>
            <a:r>
              <a:rPr lang="en-US" sz="26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r>
              <a:rPr lang="en-US" sz="2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53080" y="503773"/>
            <a:ext cx="2164919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err="1">
                <a:ln w="50800"/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5080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214C71B7-B558-4361-8731-5F1E8F73AD2A}"/>
              </a:ext>
            </a:extLst>
          </p:cNvPr>
          <p:cNvSpPr txBox="1"/>
          <p:nvPr/>
        </p:nvSpPr>
        <p:spPr>
          <a:xfrm>
            <a:off x="5093102" y="1427103"/>
            <a:ext cx="53384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ননীগোপাল রায়</a:t>
            </a:r>
          </a:p>
          <a:p>
            <a:pPr algn="ctr"/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মাটিভাঙ্গা মাধ্যমিক বিদ্যালয়</a:t>
            </a:r>
          </a:p>
          <a:p>
            <a:pPr algn="ctr"/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নলছিটি,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ঝালকাঠী</a:t>
            </a:r>
            <a:endParaRPr lang="en-SG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মোবাইল: ০১৭১৭৭২৩০৩২</a:t>
            </a:r>
          </a:p>
          <a:p>
            <a:pPr algn="ctr"/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ই-মেইল: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nanigopal.math07@gmail.com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33E4FE-74A6-4325-8AB4-90159340E1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962" y="1196695"/>
            <a:ext cx="1783876" cy="2159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618555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388212" y="584538"/>
            <a:ext cx="21723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6348" y="5394370"/>
            <a:ext cx="91274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428625" algn="ctr">
              <a:buFont typeface="Wingdings" panose="05000000000000000000" pitchFamily="2" charset="2"/>
              <a:buChar char="q"/>
            </a:pPr>
            <a:r>
              <a:rPr lang="bn-BD" sz="32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32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 ডিজিটাল কন্টেন্টের মাধ্যমে বাংলাদেশের শিক্ষা ব্যবস্থার উন্নতি লাভ হচ্ছে তার একটি তালিকা তৈরি করে আনবে।</a:t>
            </a:r>
            <a:endParaRPr lang="bn-BD" sz="3200" b="1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201" y="1622289"/>
            <a:ext cx="4671695" cy="350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642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189049" y="690880"/>
            <a:ext cx="7072313" cy="95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bn-BD" sz="5625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 সবাইকে ধন্যবাদ</a:t>
            </a:r>
            <a:r>
              <a:rPr lang="en-US" sz="5625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063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189050" y="1907802"/>
            <a:ext cx="6568047" cy="4235824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</p:spTree>
    <p:extLst>
      <p:ext uri="{BB962C8B-B14F-4D97-AF65-F5344CB8AC3E}">
        <p14:creationId xmlns:p14="http://schemas.microsoft.com/office/powerpoint/2010/main" val="425466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61349" y="594775"/>
            <a:ext cx="4298858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75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bn-BD" sz="3375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ছবি দেখে চিন্তা</a:t>
            </a:r>
            <a:r>
              <a:rPr lang="en-US" sz="3375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3375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 বলি</a:t>
            </a:r>
            <a:endParaRPr lang="en-US" sz="3375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30705" y="5735064"/>
            <a:ext cx="4298858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75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bn-BD" sz="3375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ছবি</a:t>
            </a:r>
            <a:r>
              <a:rPr lang="en-US" sz="3375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375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375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375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69214" y="5768414"/>
            <a:ext cx="5883127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375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 পড়াচ্ছে</a:t>
            </a:r>
            <a:r>
              <a:rPr lang="en-US" sz="3375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75707" y="5735064"/>
            <a:ext cx="7070141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375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কীসের মাধ্যমে পড়াচ্ছে</a:t>
            </a:r>
            <a:r>
              <a:rPr lang="en-US" sz="3375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03937" y="5801765"/>
            <a:ext cx="4298858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375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r>
              <a:rPr lang="bn-IN" sz="3375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মাধ্যমে।</a:t>
            </a:r>
            <a:endParaRPr lang="en-US" sz="3375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943" y="1370620"/>
            <a:ext cx="6821668" cy="420030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2" name="Rounded Rectangle 11"/>
          <p:cNvSpPr/>
          <p:nvPr/>
        </p:nvSpPr>
        <p:spPr>
          <a:xfrm>
            <a:off x="6051177" y="1941419"/>
            <a:ext cx="1462368" cy="97071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</p:spTree>
    <p:extLst>
      <p:ext uri="{BB962C8B-B14F-4D97-AF65-F5344CB8AC3E}">
        <p14:creationId xmlns:p14="http://schemas.microsoft.com/office/powerpoint/2010/main" val="739073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9" grpId="0"/>
      <p:bldP spid="9" grpId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31" y="463134"/>
            <a:ext cx="10828758" cy="6046847"/>
          </a:xfrm>
          <a:prstGeom prst="roundRect">
            <a:avLst>
              <a:gd name="adj" fmla="val 528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Rectangle 8"/>
          <p:cNvSpPr/>
          <p:nvPr/>
        </p:nvSpPr>
        <p:spPr>
          <a:xfrm>
            <a:off x="4160640" y="762195"/>
            <a:ext cx="2868093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75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ডিজিটাল কন্টেন্ট  </a:t>
            </a:r>
            <a:endParaRPr lang="en-US" sz="375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857" y="1891915"/>
            <a:ext cx="5993705" cy="437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45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57404" y="723817"/>
            <a:ext cx="21291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06860" y="1980253"/>
            <a:ext cx="9673478" cy="3326851"/>
            <a:chOff x="519469" y="1959870"/>
            <a:chExt cx="10318377" cy="3548640"/>
          </a:xfrm>
        </p:grpSpPr>
        <p:sp>
          <p:nvSpPr>
            <p:cNvPr id="9" name="Rectangle 8"/>
            <p:cNvSpPr/>
            <p:nvPr/>
          </p:nvSpPr>
          <p:spPr>
            <a:xfrm>
              <a:off x="519469" y="2750831"/>
              <a:ext cx="10318377" cy="2757679"/>
            </a:xfrm>
            <a:prstGeom prst="rect">
              <a:avLst/>
            </a:prstGeom>
            <a:ln w="38100">
              <a:noFill/>
            </a:ln>
          </p:spPr>
          <p:txBody>
            <a:bodyPr wrap="square">
              <a:spAutoFit/>
            </a:bodyPr>
            <a:lstStyle/>
            <a:p>
              <a:pPr marL="428625" indent="-428625">
                <a:lnSpc>
                  <a:spcPct val="150000"/>
                </a:lnSpc>
                <a:buFont typeface="Wingdings" panose="05000000000000000000" pitchFamily="2" charset="2"/>
                <a:buChar char="q"/>
              </a:pPr>
              <a:r>
                <a:rPr lang="bn-BD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ডিজিটাল কন্টেন্ট কী তা বলতে পারবে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;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428625" indent="-428625">
                <a:lnSpc>
                  <a:spcPct val="150000"/>
                </a:lnSpc>
                <a:buFont typeface="Wingdings" panose="05000000000000000000" pitchFamily="2" charset="2"/>
                <a:buChar char="q"/>
              </a:pPr>
              <a:r>
                <a:rPr lang="bn-BD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ডিজিটাল কন্টেন্টের ধারণা ব্যাখ্যা করতে পারবে</a:t>
              </a:r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;</a:t>
              </a:r>
              <a:endPara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428625" indent="-428625">
                <a:lnSpc>
                  <a:spcPct val="150000"/>
                </a:lnSpc>
                <a:buFont typeface="Wingdings" panose="05000000000000000000" pitchFamily="2" charset="2"/>
                <a:buChar char="q"/>
              </a:pPr>
              <a:r>
                <a:rPr lang="bn-BD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ডিজিটাল কন্টেন্টের প্রকারভেদ বর্ণনা করতে পারবে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659796" y="1959870"/>
              <a:ext cx="5201737" cy="770321"/>
              <a:chOff x="913244" y="1959870"/>
              <a:chExt cx="4911615" cy="770321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913244" y="1975112"/>
                <a:ext cx="4911615" cy="7550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এই পাঠ শেষে শিক্ষার্থীরা ...</a:t>
                </a:r>
                <a:endParaRPr lang="bn-I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2" name="Rounded Rectangular Callout 11"/>
              <p:cNvSpPr/>
              <p:nvPr/>
            </p:nvSpPr>
            <p:spPr>
              <a:xfrm>
                <a:off x="1013980" y="1959870"/>
                <a:ext cx="4638204" cy="747476"/>
              </a:xfrm>
              <a:prstGeom prst="wedgeRoundRectCallout">
                <a:avLst>
                  <a:gd name="adj1" fmla="val -21863"/>
                  <a:gd name="adj2" fmla="val 84928"/>
                  <a:gd name="adj3" fmla="val 16667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75003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4587" y="5404636"/>
            <a:ext cx="107163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 কন্টেন্ট যদি ডিজিটাল উপাত্ত আকারে বিরাজ করে, প্রকাশিত হয় </a:t>
            </a:r>
            <a:endParaRPr lang="bn-IN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কিংবা প্রেরিত-গৃহিত হয় তাহলে সেটিই ডিজিটাল কন্টেন্ট। 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03132" y="411538"/>
            <a:ext cx="27927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ডিজিটাল কন্টেন্ট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820" y="1628430"/>
            <a:ext cx="5318130" cy="351534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9" b="6032"/>
          <a:stretch/>
        </p:blipFill>
        <p:spPr>
          <a:xfrm>
            <a:off x="1043554" y="1628430"/>
            <a:ext cx="3786188" cy="3407570"/>
          </a:xfrm>
          <a:prstGeom prst="rect">
            <a:avLst/>
          </a:prstGeom>
          <a:ln w="57150" cap="sq" cmpd="thickThin">
            <a:solidFill>
              <a:schemeClr val="tx2">
                <a:lumMod val="75000"/>
                <a:lumOff val="2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6631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585" y="776021"/>
            <a:ext cx="3566054" cy="223439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5" b="8020"/>
          <a:stretch/>
        </p:blipFill>
        <p:spPr>
          <a:xfrm>
            <a:off x="882465" y="854279"/>
            <a:ext cx="3820668" cy="239948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837827" y="5964780"/>
            <a:ext cx="98676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ডিজিটাল কন্টেন্ট</a:t>
            </a:r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তথ্য, ছবি, অডিও এবং ভিডিও আকারে ও প্রকাশ হতে </a:t>
            </a:r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পার</a:t>
            </a:r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585" y="3415056"/>
            <a:ext cx="3566054" cy="221213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34770" y="146393"/>
            <a:ext cx="47279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কি কি দেখছ?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2250438" y="3117142"/>
            <a:ext cx="7088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8225188" y="2938801"/>
            <a:ext cx="6495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2050862" y="5545976"/>
            <a:ext cx="9605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অডিও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7993814" y="5565664"/>
            <a:ext cx="10326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endParaRPr lang="en-US" sz="3200" dirty="0"/>
          </a:p>
        </p:txBody>
      </p:sp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A690A4C-96A4-4C65-BC26-AA560A4FC3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39512" y="3628232"/>
            <a:ext cx="1930699" cy="193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054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59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  <p:bldP spid="9" grpId="0"/>
      <p:bldP spid="10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84150" y="357096"/>
            <a:ext cx="2526654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84939" y="5534292"/>
            <a:ext cx="6062878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625" indent="-42862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ডিজিটাল কন্টেন্ট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 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বোঝ লেখ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03"/>
          <a:stretch/>
        </p:blipFill>
        <p:spPr>
          <a:xfrm>
            <a:off x="2941471" y="1440269"/>
            <a:ext cx="6161585" cy="39341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10802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823624" y="551652"/>
            <a:ext cx="3825086" cy="727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125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কন্টেন্টের </a:t>
            </a:r>
            <a:r>
              <a:rPr lang="bn-IN" sz="4125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bn-BD" sz="4125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4125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354813" y="1228239"/>
            <a:ext cx="8975386" cy="4806681"/>
            <a:chOff x="1445133" y="1081522"/>
            <a:chExt cx="9573745" cy="5127126"/>
          </a:xfrm>
        </p:grpSpPr>
        <p:grpSp>
          <p:nvGrpSpPr>
            <p:cNvPr id="4" name="Group 3"/>
            <p:cNvGrpSpPr/>
            <p:nvPr/>
          </p:nvGrpSpPr>
          <p:grpSpPr>
            <a:xfrm>
              <a:off x="3509680" y="1628214"/>
              <a:ext cx="5284186" cy="1037729"/>
              <a:chOff x="2392663" y="1519333"/>
              <a:chExt cx="4436180" cy="1037729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2392663" y="2056999"/>
                <a:ext cx="4436180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Arrow Connector 5"/>
              <p:cNvCxnSpPr/>
              <p:nvPr/>
            </p:nvCxnSpPr>
            <p:spPr>
              <a:xfrm>
                <a:off x="6793555" y="2056999"/>
                <a:ext cx="0" cy="500063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/>
              <p:cNvCxnSpPr/>
              <p:nvPr/>
            </p:nvCxnSpPr>
            <p:spPr>
              <a:xfrm>
                <a:off x="2414527" y="2056999"/>
                <a:ext cx="0" cy="500063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>
                <a:off x="4572000" y="1519333"/>
                <a:ext cx="0" cy="500063"/>
              </a:xfrm>
              <a:prstGeom prst="straightConnector1">
                <a:avLst/>
              </a:prstGeom>
              <a:ln w="111125" cmpd="sng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6684940" y="2671483"/>
              <a:ext cx="4333938" cy="3528088"/>
              <a:chOff x="6079825" y="2819400"/>
              <a:chExt cx="4333938" cy="3528088"/>
            </a:xfrm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11" name="Rectangle 10"/>
              <p:cNvSpPr/>
              <p:nvPr/>
            </p:nvSpPr>
            <p:spPr>
              <a:xfrm>
                <a:off x="7817730" y="5756557"/>
                <a:ext cx="1080980" cy="59093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bn-BD" sz="3000" dirty="0">
                    <a:solidFill>
                      <a:schemeClr val="bg2">
                        <a:lumMod val="1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এনালগ</a:t>
                </a:r>
                <a:endPara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131" r="1870"/>
              <a:stretch/>
            </p:blipFill>
            <p:spPr>
              <a:xfrm>
                <a:off x="6079825" y="2819400"/>
                <a:ext cx="4333938" cy="2937157"/>
              </a:xfrm>
              <a:prstGeom prst="roundRect">
                <a:avLst/>
              </a:prstGeom>
              <a:ln w="28575" cap="sq" cmpd="thickThin">
                <a:noFill/>
                <a:prstDash val="sysDot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</p:pic>
        </p:grpSp>
        <p:sp>
          <p:nvSpPr>
            <p:cNvPr id="15" name="Rectangle 14"/>
            <p:cNvSpPr/>
            <p:nvPr/>
          </p:nvSpPr>
          <p:spPr>
            <a:xfrm>
              <a:off x="4639936" y="1081522"/>
              <a:ext cx="2806238" cy="7140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750" b="1" dirty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ডিজিটাল কন্টেন্ট</a:t>
              </a:r>
              <a:endParaRPr lang="en-US" sz="3750" dirty="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445133" y="2671483"/>
              <a:ext cx="4121951" cy="3537165"/>
              <a:chOff x="1660285" y="2819400"/>
              <a:chExt cx="4121951" cy="3537165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3163888" y="5702769"/>
                <a:ext cx="1371440" cy="653796"/>
              </a:xfrm>
              <a:prstGeom prst="round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sz="3000" dirty="0">
                    <a:solidFill>
                      <a:schemeClr val="bg2">
                        <a:lumMod val="1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ডিজিটাল</a:t>
                </a:r>
                <a:endPara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60285" y="2819400"/>
                <a:ext cx="4121951" cy="2869800"/>
              </a:xfrm>
              <a:prstGeom prst="roundRect">
                <a:avLst/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</p:pic>
        </p:grpSp>
      </p:grpSp>
      <p:sp>
        <p:nvSpPr>
          <p:cNvPr id="19" name="Rectangle 18"/>
          <p:cNvSpPr/>
          <p:nvPr/>
        </p:nvSpPr>
        <p:spPr>
          <a:xfrm>
            <a:off x="2233731" y="6058723"/>
            <a:ext cx="72859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ডিজিটাল কন্টেন্ট</a:t>
            </a:r>
            <a:r>
              <a:rPr lang="bn-IN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ব্যবহারের ফলে তথ্য স্থানান্তর সহজ হয়।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60163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</TotalTime>
  <Words>417</Words>
  <Application>Microsoft Office PowerPoint</Application>
  <PresentationFormat>Custom</PresentationFormat>
  <Paragraphs>90</Paragraphs>
  <Slides>21</Slides>
  <Notes>5</Notes>
  <HiddenSlides>0</HiddenSlides>
  <MMClips>3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Book Antiqua</vt:lpstr>
      <vt:lpstr>Calibri</vt:lpstr>
      <vt:lpstr>Calibri Light</vt:lpstr>
      <vt:lpstr>NikoshBAN</vt:lpstr>
      <vt:lpstr>Times New Roman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38</cp:revision>
  <dcterms:created xsi:type="dcterms:W3CDTF">2020-02-16T02:35:26Z</dcterms:created>
  <dcterms:modified xsi:type="dcterms:W3CDTF">2020-02-20T04:42:28Z</dcterms:modified>
</cp:coreProperties>
</file>