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A78DC-2EE1-4A03-960F-1B12BE938FE8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8A5B6-64B8-4257-82F8-5368E063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2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F3305-9EF4-427D-B289-3B2206E820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0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F3305-9EF4-427D-B289-3B2206E8205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68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F3305-9EF4-427D-B289-3B2206E8205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6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9918-D86B-4303-9584-982C68F6BD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05E6-06C5-4E78-915D-F54FF741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1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9918-D86B-4303-9584-982C68F6BD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05E6-06C5-4E78-915D-F54FF741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3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9918-D86B-4303-9584-982C68F6BD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05E6-06C5-4E78-915D-F54FF741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3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9918-D86B-4303-9584-982C68F6BD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05E6-06C5-4E78-915D-F54FF741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7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9918-D86B-4303-9584-982C68F6BD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05E6-06C5-4E78-915D-F54FF741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0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9918-D86B-4303-9584-982C68F6BD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05E6-06C5-4E78-915D-F54FF741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0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9918-D86B-4303-9584-982C68F6BD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05E6-06C5-4E78-915D-F54FF741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8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9918-D86B-4303-9584-982C68F6BD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05E6-06C5-4E78-915D-F54FF741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9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9918-D86B-4303-9584-982C68F6BD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05E6-06C5-4E78-915D-F54FF741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4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9918-D86B-4303-9584-982C68F6BD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05E6-06C5-4E78-915D-F54FF741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7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9918-D86B-4303-9584-982C68F6BD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05E6-06C5-4E78-915D-F54FF741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4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99918-D86B-4303-9584-982C68F6BD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C05E6-06C5-4E78-915D-F54FF741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6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81000"/>
            <a:ext cx="8382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828800" y="436364"/>
            <a:ext cx="8458200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bn-BD" sz="2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7200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7200" b="1" dirty="0" err="1">
                <a:ln w="11430"/>
                <a:solidFill>
                  <a:srgbClr val="19A72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72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</a:t>
            </a:r>
            <a:r>
              <a:rPr lang="en-US" sz="72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</a:t>
            </a:r>
            <a:r>
              <a:rPr lang="bn-BD" sz="7200" b="1" dirty="0">
                <a:ln w="11430"/>
                <a:solidFill>
                  <a:srgbClr val="19A72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</a:t>
            </a:r>
            <a:r>
              <a:rPr lang="bn-BD" sz="7200" b="1" dirty="0">
                <a:ln w="11430"/>
                <a:solidFill>
                  <a:srgbClr val="CF3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চ্ছা</a:t>
            </a:r>
            <a:endParaRPr lang="en-US" sz="6600" b="1" dirty="0">
              <a:ln w="11430"/>
              <a:solidFill>
                <a:srgbClr val="CF31A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3505200"/>
            <a:ext cx="7315200" cy="206210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শাহ মোহাম্মদ লুৎফুল হায়দার </a:t>
            </a:r>
            <a:endParaRPr lang="en-US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n w="11430"/>
                <a:solidFill>
                  <a:srgbClr val="19A72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dirty="0">
                <a:ln w="11430"/>
                <a:solidFill>
                  <a:srgbClr val="19A72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11430"/>
                <a:solidFill>
                  <a:srgbClr val="19A72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>
              <a:ln w="11430"/>
              <a:solidFill>
                <a:srgbClr val="19A72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লুৎফুন্নেছা বালিকা</a:t>
            </a:r>
            <a:r>
              <a:rPr lang="en-US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বিদ্যানিকেতন</a:t>
            </a:r>
            <a:endParaRPr lang="en-US" sz="32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পাগলা,</a:t>
            </a:r>
            <a:r>
              <a:rPr lang="en-US" sz="32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গফরগাঁও</a:t>
            </a:r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</a:t>
            </a:r>
            <a:r>
              <a:rPr lang="bn-IN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 </a:t>
            </a:r>
            <a:r>
              <a:rPr lang="bn-IN" sz="2400" b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u="sng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23714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vegetable-garde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2362200" cy="2402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 descr="A_tea_pot.jpg"/>
          <p:cNvPicPr>
            <a:picLocks noChangeAspect="1"/>
          </p:cNvPicPr>
          <p:nvPr/>
        </p:nvPicPr>
        <p:blipFill>
          <a:blip r:embed="rId3" cstate="print"/>
          <a:srcRect l="6250" r="12500"/>
          <a:stretch>
            <a:fillRect/>
          </a:stretch>
        </p:blipFill>
        <p:spPr>
          <a:xfrm>
            <a:off x="7924800" y="4161694"/>
            <a:ext cx="2590800" cy="2391507"/>
          </a:xfrm>
          <a:prstGeom prst="rect">
            <a:avLst/>
          </a:prstGeom>
        </p:spPr>
      </p:pic>
      <p:pic>
        <p:nvPicPr>
          <p:cNvPr id="43" name="Picture 42" descr="my-plate-stack_2.jpg"/>
          <p:cNvPicPr>
            <a:picLocks noChangeAspect="1"/>
          </p:cNvPicPr>
          <p:nvPr/>
        </p:nvPicPr>
        <p:blipFill>
          <a:blip r:embed="rId4" cstate="print"/>
          <a:srcRect t="21919" b="14567"/>
          <a:stretch>
            <a:fillRect/>
          </a:stretch>
        </p:blipFill>
        <p:spPr>
          <a:xfrm>
            <a:off x="7891800" y="0"/>
            <a:ext cx="2776200" cy="1763286"/>
          </a:xfrm>
          <a:prstGeom prst="rect">
            <a:avLst/>
          </a:prstGeom>
        </p:spPr>
      </p:pic>
      <p:pic>
        <p:nvPicPr>
          <p:cNvPr id="48" name="Picture 47" descr="boy-toma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3962400"/>
            <a:ext cx="6096000" cy="2618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3" name="Picture 52" descr="Plate-of-food2.jpg"/>
          <p:cNvPicPr>
            <a:picLocks noChangeAspect="1"/>
          </p:cNvPicPr>
          <p:nvPr/>
        </p:nvPicPr>
        <p:blipFill>
          <a:blip r:embed="rId6" cstate="print"/>
          <a:srcRect l="5556" r="5556"/>
          <a:stretch>
            <a:fillRect/>
          </a:stretch>
        </p:blipFill>
        <p:spPr>
          <a:xfrm>
            <a:off x="4267200" y="-152400"/>
            <a:ext cx="24384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5" name="Picture 54" descr="20110503-money-4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1981200"/>
            <a:ext cx="3429000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8" name="Picture 57" descr="bag-of-rice-with-scoop.jpg"/>
          <p:cNvPicPr>
            <a:picLocks noChangeAspect="1"/>
          </p:cNvPicPr>
          <p:nvPr/>
        </p:nvPicPr>
        <p:blipFill>
          <a:blip r:embed="rId8" cstate="print"/>
          <a:srcRect l="3846" t="9115" r="7692" b="5808"/>
          <a:stretch>
            <a:fillRect/>
          </a:stretch>
        </p:blipFill>
        <p:spPr>
          <a:xfrm>
            <a:off x="8534400" y="1828800"/>
            <a:ext cx="1877786" cy="2286000"/>
          </a:xfrm>
          <a:prstGeom prst="rect">
            <a:avLst/>
          </a:prstGeom>
        </p:spPr>
      </p:pic>
      <p:pic>
        <p:nvPicPr>
          <p:cNvPr id="60" name="Picture 59" descr="POT-420.jpg"/>
          <p:cNvPicPr>
            <a:picLocks noChangeAspect="1"/>
          </p:cNvPicPr>
          <p:nvPr/>
        </p:nvPicPr>
        <p:blipFill>
          <a:blip r:embed="rId9" cstate="print"/>
          <a:srcRect t="7407" b="11111"/>
          <a:stretch>
            <a:fillRect/>
          </a:stretch>
        </p:blipFill>
        <p:spPr>
          <a:xfrm>
            <a:off x="1828800" y="2362200"/>
            <a:ext cx="2057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7623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412.jpg"/>
          <p:cNvPicPr>
            <a:picLocks noChangeAspect="1"/>
          </p:cNvPicPr>
          <p:nvPr/>
        </p:nvPicPr>
        <p:blipFill>
          <a:blip r:embed="rId2" cstate="print"/>
          <a:srcRect l="4167" t="4167" r="4167" b="4167"/>
          <a:stretch>
            <a:fillRect/>
          </a:stretch>
        </p:blipFill>
        <p:spPr>
          <a:xfrm>
            <a:off x="6477000" y="152400"/>
            <a:ext cx="1981200" cy="1981200"/>
          </a:xfrm>
          <a:prstGeom prst="rect">
            <a:avLst/>
          </a:prstGeom>
        </p:spPr>
      </p:pic>
      <p:pic>
        <p:nvPicPr>
          <p:cNvPr id="35" name="Picture 34" descr="brown-rice.jpg"/>
          <p:cNvPicPr>
            <a:picLocks noChangeAspect="1"/>
          </p:cNvPicPr>
          <p:nvPr/>
        </p:nvPicPr>
        <p:blipFill>
          <a:blip r:embed="rId3" cstate="print"/>
          <a:srcRect r="2523" b="7692"/>
          <a:stretch>
            <a:fillRect/>
          </a:stretch>
        </p:blipFill>
        <p:spPr>
          <a:xfrm>
            <a:off x="4724400" y="4648200"/>
            <a:ext cx="3352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45" descr="157670_R_Z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4400" y="76200"/>
            <a:ext cx="2057400" cy="2057400"/>
          </a:xfrm>
          <a:prstGeom prst="rect">
            <a:avLst/>
          </a:prstGeom>
        </p:spPr>
      </p:pic>
      <p:pic>
        <p:nvPicPr>
          <p:cNvPr id="61" name="Picture 60" descr="backyard-above-ground-pool-design-also-backyard-vegetable-garden-ideas-home-architecture-desig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2601" y="-76200"/>
            <a:ext cx="2563739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2" name="Picture 61" descr="4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87946" y="2743200"/>
            <a:ext cx="2274855" cy="17039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0" name="Picture 69" descr="hints-and-advice-for-growing-an-organic-garden-organic-vegetable-gardening-idea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52600" y="4699000"/>
            <a:ext cx="2895600" cy="1930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9" name="Picture 78" descr="zkmj1p2jc4yxeuihumk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52600" y="1524000"/>
            <a:ext cx="2667000" cy="16377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2" name="Picture 81" descr="plante_en_pot_2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61158" y="2133600"/>
            <a:ext cx="4068842" cy="2667000"/>
          </a:xfrm>
          <a:prstGeom prst="rect">
            <a:avLst/>
          </a:prstGeom>
        </p:spPr>
      </p:pic>
      <p:pic>
        <p:nvPicPr>
          <p:cNvPr id="86" name="Picture 85" descr="waterwis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52600" y="2895600"/>
            <a:ext cx="2743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7" name="Picture 86" descr="decorative-marble-flower-pot-250x250.jpg"/>
          <p:cNvPicPr>
            <a:picLocks noChangeAspect="1"/>
          </p:cNvPicPr>
          <p:nvPr/>
        </p:nvPicPr>
        <p:blipFill>
          <a:blip r:embed="rId11" cstate="print"/>
          <a:srcRect l="20833" t="8333" r="20833" b="8333"/>
          <a:stretch>
            <a:fillRect/>
          </a:stretch>
        </p:blipFill>
        <p:spPr>
          <a:xfrm>
            <a:off x="4572000" y="228601"/>
            <a:ext cx="1478280" cy="2111829"/>
          </a:xfrm>
          <a:prstGeom prst="rect">
            <a:avLst/>
          </a:prstGeom>
        </p:spPr>
      </p:pic>
      <p:pic>
        <p:nvPicPr>
          <p:cNvPr id="89" name="Picture 88" descr="neti-pot-blue.jpg"/>
          <p:cNvPicPr>
            <a:picLocks noChangeAspect="1"/>
          </p:cNvPicPr>
          <p:nvPr/>
        </p:nvPicPr>
        <p:blipFill>
          <a:blip r:embed="rId12" cstate="print"/>
          <a:srcRect t="8696" b="17391"/>
          <a:stretch>
            <a:fillRect/>
          </a:stretch>
        </p:blipFill>
        <p:spPr>
          <a:xfrm>
            <a:off x="8382000" y="5139804"/>
            <a:ext cx="2209800" cy="1489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5823872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669024" y="788410"/>
            <a:ext cx="8846576" cy="1802390"/>
          </a:xfrm>
          <a:prstGeom prst="ribbon">
            <a:avLst/>
          </a:prstGeom>
          <a:solidFill>
            <a:srgbClr val="00B050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667000" y="1283110"/>
            <a:ext cx="6858000" cy="1219200"/>
          </a:xfrm>
        </p:spPr>
        <p:txBody>
          <a:bodyPr>
            <a:noAutofit/>
          </a:bodyPr>
          <a:lstStyle/>
          <a:p>
            <a:r>
              <a:rPr lang="bn-BD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1828800" y="3886200"/>
            <a:ext cx="8458200" cy="2514600"/>
          </a:xfrm>
          <a:prstGeom prst="snip1Rect">
            <a:avLst/>
          </a:prstGeom>
          <a:solidFill>
            <a:srgbClr val="92D050"/>
          </a:solidFill>
          <a:ln>
            <a:noFill/>
          </a:ln>
          <a:effectLst>
            <a:reflection blurRad="6350" stA="52000" endA="300" endPos="35000" dir="5400000" sy="-100000" algn="bl" rotWithShape="0"/>
            <a:softEdge rad="63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286000" y="4191000"/>
            <a:ext cx="7620000" cy="1828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তোমার বাড়ীতে কী কী মূলধন জাতীয় ও মুনাফা জাতীয় লেনদেন হয় তা লিখ।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1310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604828" y="3124201"/>
            <a:ext cx="9060732" cy="3585609"/>
            <a:chOff x="80828" y="3124200"/>
            <a:chExt cx="9060732" cy="3585609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8" y="4572000"/>
              <a:ext cx="2202732" cy="2137809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6828" y="4572000"/>
              <a:ext cx="2202732" cy="213780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828" y="4572000"/>
              <a:ext cx="2202732" cy="2137809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8828" y="4572000"/>
              <a:ext cx="2202732" cy="213780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124200"/>
              <a:ext cx="1177712" cy="114300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3429000"/>
              <a:ext cx="1177712" cy="1143000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1600200" y="15416"/>
            <a:ext cx="8915400" cy="3946985"/>
            <a:chOff x="76200" y="15415"/>
            <a:chExt cx="8915400" cy="3946985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394" y="76200"/>
              <a:ext cx="1432206" cy="137160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68102"/>
              <a:ext cx="1350485" cy="1227298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1371600"/>
              <a:ext cx="1447799" cy="146763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1" y="81017"/>
              <a:ext cx="1348966" cy="985783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609600"/>
              <a:ext cx="1659434" cy="1212663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0000">
              <a:off x="5530475" y="6450"/>
              <a:ext cx="1308828" cy="132675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00000">
              <a:off x="7446085" y="1458208"/>
              <a:ext cx="1517366" cy="153815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371600"/>
              <a:ext cx="716103" cy="685800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295400"/>
              <a:ext cx="847395" cy="770098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3349869"/>
              <a:ext cx="838200" cy="612531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5591" y="3025798"/>
              <a:ext cx="1030609" cy="936601"/>
            </a:xfrm>
            <a:prstGeom prst="rect">
              <a:avLst/>
            </a:prstGeom>
          </p:spPr>
        </p:pic>
      </p:grp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971801" y="1600200"/>
            <a:ext cx="5925457" cy="47244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bn-BD" sz="11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883411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971800" y="2209801"/>
            <a:ext cx="5791200" cy="3893127"/>
            <a:chOff x="1447800" y="2209800"/>
            <a:chExt cx="5791200" cy="3893127"/>
          </a:xfrm>
        </p:grpSpPr>
        <p:sp>
          <p:nvSpPr>
            <p:cNvPr id="34" name="Rectangle 33"/>
            <p:cNvSpPr/>
            <p:nvPr/>
          </p:nvSpPr>
          <p:spPr>
            <a:xfrm>
              <a:off x="1600200" y="2209800"/>
              <a:ext cx="381000" cy="685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00200" y="4274127"/>
              <a:ext cx="381000" cy="685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5400000">
              <a:off x="1600200" y="5569527"/>
              <a:ext cx="381000" cy="685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2667000" y="5569527"/>
              <a:ext cx="381000" cy="685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4315691" y="5569527"/>
              <a:ext cx="381000" cy="685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858000" y="4495800"/>
              <a:ext cx="381000" cy="685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School 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58496"/>
            <a:ext cx="3390800" cy="22037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9" name="Picture 68" descr="TeaGarden-in-Sylhet-Bangladesh-toristb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2667000"/>
            <a:ext cx="2851400" cy="182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8222" r="4444" b="10667"/>
          <a:stretch>
            <a:fillRect/>
          </a:stretch>
        </p:blipFill>
        <p:spPr>
          <a:xfrm>
            <a:off x="7155180" y="3048000"/>
            <a:ext cx="3436620" cy="16764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80" name="Picture 79" descr="121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5257800"/>
            <a:ext cx="1474050" cy="1428794"/>
          </a:xfrm>
          <a:prstGeom prst="rect">
            <a:avLst/>
          </a:prstGeom>
        </p:spPr>
      </p:pic>
      <p:pic>
        <p:nvPicPr>
          <p:cNvPr id="81" name="Picture 80" descr="Cox's_Bazar_02.jpg"/>
          <p:cNvPicPr>
            <a:picLocks noChangeAspect="1"/>
          </p:cNvPicPr>
          <p:nvPr/>
        </p:nvPicPr>
        <p:blipFill>
          <a:blip r:embed="rId7" cstate="print"/>
          <a:srcRect l="30583" t="43842" r="29680" b="33128"/>
          <a:stretch>
            <a:fillRect/>
          </a:stretch>
        </p:blipFill>
        <p:spPr>
          <a:xfrm>
            <a:off x="6248400" y="5056910"/>
            <a:ext cx="4267200" cy="16486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3" name="Picture 82" descr="img_10364785106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52600" y="4495800"/>
            <a:ext cx="2521323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53" name="Group 52"/>
          <p:cNvGrpSpPr/>
          <p:nvPr/>
        </p:nvGrpSpPr>
        <p:grpSpPr>
          <a:xfrm>
            <a:off x="5791200" y="914400"/>
            <a:ext cx="1219200" cy="3124200"/>
            <a:chOff x="4267200" y="914400"/>
            <a:chExt cx="1219200" cy="3124200"/>
          </a:xfrm>
        </p:grpSpPr>
        <p:sp>
          <p:nvSpPr>
            <p:cNvPr id="54" name="Rectangle 53"/>
            <p:cNvSpPr/>
            <p:nvPr/>
          </p:nvSpPr>
          <p:spPr>
            <a:xfrm>
              <a:off x="4800600" y="914400"/>
              <a:ext cx="685800" cy="2286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800600" y="2396836"/>
              <a:ext cx="685800" cy="2286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rot="5400000">
              <a:off x="4038600" y="3581400"/>
              <a:ext cx="685800" cy="2286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5400000">
              <a:off x="4038600" y="1821873"/>
              <a:ext cx="685800" cy="2286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Picture 59" descr="12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5152611" y="562391"/>
            <a:ext cx="1600202" cy="78022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28600"/>
            <a:ext cx="3375406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2" name="Picture 61" descr="services_graphics_multimedia_banner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3670866"/>
            <a:ext cx="2639318" cy="1434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Picture 62" descr="212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6200000">
            <a:off x="5181601" y="2438399"/>
            <a:ext cx="1524000" cy="7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566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76400" y="3657600"/>
            <a:ext cx="4354286" cy="2711750"/>
          </a:xfrm>
          <a:prstGeom prst="roundRect">
            <a:avLst/>
          </a:prstGeom>
          <a:solidFill>
            <a:srgbClr val="C00000"/>
          </a:solidFill>
          <a:ln w="57150" cmpd="tri">
            <a:solidFill>
              <a:srgbClr val="FFC000"/>
            </a:solidFill>
            <a:prstDash val="sysDot"/>
          </a:ln>
          <a:effectLst>
            <a:outerShdw blurRad="50800" dist="38100" algn="l" rotWithShape="0">
              <a:srgbClr val="FF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bn-BD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743200" y="494072"/>
            <a:ext cx="6781800" cy="1868129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95600" y="1152937"/>
            <a:ext cx="6400800" cy="860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38100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নবম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71771" y="3657600"/>
            <a:ext cx="4145644" cy="2711750"/>
          </a:xfrm>
          <a:prstGeom prst="roundRect">
            <a:avLst/>
          </a:prstGeom>
          <a:solidFill>
            <a:srgbClr val="C00000"/>
          </a:solidFill>
          <a:ln w="57150" cmpd="tri">
            <a:solidFill>
              <a:srgbClr val="FFC000"/>
            </a:solidFill>
            <a:prstDash val="sysDot"/>
          </a:ln>
          <a:effectLst>
            <a:outerShdw blurRad="50800" dist="38100" algn="l" rotWithShape="0">
              <a:srgbClr val="FF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bn-BD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72200" y="388620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</a:p>
          <a:p>
            <a:pPr algn="ctr"/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৪র্থ </a:t>
            </a:r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</a:p>
          <a:p>
            <a:pPr algn="ctr"/>
            <a:r>
              <a:rPr lang="bn-BD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(মূলধন ও মুনাফা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জাতীয় লেনদেন)</a:t>
            </a:r>
            <a:endParaRPr lang="bn-BD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7008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71800" y="228600"/>
            <a:ext cx="6248400" cy="1066800"/>
          </a:xfrm>
          <a:prstGeom prst="roundRect">
            <a:avLst/>
          </a:prstGeom>
          <a:solidFill>
            <a:srgbClr val="6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152401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 </a:t>
            </a:r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6058" y="2438401"/>
            <a:ext cx="9593943" cy="4161971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81200" y="1981201"/>
            <a:ext cx="8496300" cy="4343399"/>
          </a:xfrm>
        </p:spPr>
        <p:txBody>
          <a:bodyPr>
            <a:noAutofit/>
          </a:bodyPr>
          <a:lstStyle/>
          <a:p>
            <a:pPr algn="l"/>
            <a:r>
              <a:rPr lang="bn-BD" sz="2800" b="1" dirty="0">
                <a:latin typeface="NikoshBAN" pitchFamily="2" charset="0"/>
                <a:cs typeface="NikoshBAN" pitchFamily="2" charset="0"/>
              </a:rPr>
              <a:t>০১। মূলধন ও মুনাফা জাতীয় লেনদেন কী তা বলতে পারবে।</a:t>
            </a:r>
            <a:br>
              <a:rPr lang="bn-BD" sz="2800" b="1" dirty="0"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atin typeface="NikoshBAN" pitchFamily="2" charset="0"/>
                <a:cs typeface="NikoshBAN" pitchFamily="2" charset="0"/>
              </a:rPr>
              <a:t>০২। মূলধন ও মুনাফা জাতীয় লেনদেনগুলো সনাক্ত করতে পারবে</a:t>
            </a:r>
            <a:br>
              <a:rPr lang="bn-BD" sz="2800" b="1" dirty="0"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atin typeface="NikoshBAN" pitchFamily="2" charset="0"/>
                <a:cs typeface="NikoshBAN" pitchFamily="2" charset="0"/>
              </a:rPr>
              <a:t>০৩। মূলধন ও মু্নাফা জাতীয় লেনদেনের পার্থক্য নিরূপন করতে পারবে।</a:t>
            </a:r>
            <a:br>
              <a:rPr lang="bn-BD" sz="2800" b="1" dirty="0"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atin typeface="NikoshBAN" pitchFamily="2" charset="0"/>
                <a:cs typeface="NikoshBAN" pitchFamily="2" charset="0"/>
              </a:rPr>
              <a:t>০৪। দীর্ঘমেয়াদী ও স্বল্পমেয়াদী লেনদেনের সুবিধা-অসুবিধাগুলো লিখতে পারবে।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1892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524000" y="2133600"/>
            <a:ext cx="5486400" cy="1981200"/>
            <a:chOff x="0" y="1752600"/>
            <a:chExt cx="5486400" cy="1981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67" b="7274"/>
            <a:stretch>
              <a:fillRect/>
            </a:stretch>
          </p:blipFill>
          <p:spPr>
            <a:xfrm>
              <a:off x="3581400" y="1791018"/>
              <a:ext cx="1905000" cy="194278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14"/>
            <a:stretch>
              <a:fillRect/>
            </a:stretch>
          </p:blipFill>
          <p:spPr>
            <a:xfrm>
              <a:off x="0" y="1752600"/>
              <a:ext cx="3556000" cy="1905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36" y="1819656"/>
            <a:ext cx="3102864" cy="17617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419600"/>
            <a:ext cx="4622879" cy="24565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20" y="4215384"/>
            <a:ext cx="4324281" cy="2642616"/>
          </a:xfrm>
          <a:prstGeom prst="rect">
            <a:avLst/>
          </a:prstGeom>
        </p:spPr>
      </p:pic>
      <p:sp>
        <p:nvSpPr>
          <p:cNvPr id="23" name="Freeform 22"/>
          <p:cNvSpPr/>
          <p:nvPr/>
        </p:nvSpPr>
        <p:spPr>
          <a:xfrm>
            <a:off x="1494972" y="1382486"/>
            <a:ext cx="6023429" cy="2960914"/>
          </a:xfrm>
          <a:custGeom>
            <a:avLst/>
            <a:gdLst>
              <a:gd name="connsiteX0" fmla="*/ 0 w 6023429"/>
              <a:gd name="connsiteY0" fmla="*/ 2960914 h 2960914"/>
              <a:gd name="connsiteX1" fmla="*/ 5733143 w 6023429"/>
              <a:gd name="connsiteY1" fmla="*/ 2960914 h 2960914"/>
              <a:gd name="connsiteX2" fmla="*/ 5733143 w 6023429"/>
              <a:gd name="connsiteY2" fmla="*/ 188685 h 2960914"/>
              <a:gd name="connsiteX3" fmla="*/ 6023429 w 6023429"/>
              <a:gd name="connsiteY3" fmla="*/ 0 h 2960914"/>
              <a:gd name="connsiteX4" fmla="*/ 5428343 w 6023429"/>
              <a:gd name="connsiteY4" fmla="*/ 0 h 2960914"/>
              <a:gd name="connsiteX5" fmla="*/ 5588000 w 6023429"/>
              <a:gd name="connsiteY5" fmla="*/ 203200 h 2960914"/>
              <a:gd name="connsiteX6" fmla="*/ 5588000 w 6023429"/>
              <a:gd name="connsiteY6" fmla="*/ 2772228 h 2960914"/>
              <a:gd name="connsiteX7" fmla="*/ 29029 w 6023429"/>
              <a:gd name="connsiteY7" fmla="*/ 2772228 h 2960914"/>
              <a:gd name="connsiteX8" fmla="*/ 0 w 6023429"/>
              <a:gd name="connsiteY8" fmla="*/ 2960914 h 296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23429" h="2960914">
                <a:moveTo>
                  <a:pt x="0" y="2960914"/>
                </a:moveTo>
                <a:lnTo>
                  <a:pt x="5733143" y="2960914"/>
                </a:lnTo>
                <a:lnTo>
                  <a:pt x="5733143" y="188685"/>
                </a:lnTo>
                <a:lnTo>
                  <a:pt x="6023429" y="0"/>
                </a:lnTo>
                <a:lnTo>
                  <a:pt x="5428343" y="0"/>
                </a:lnTo>
                <a:lnTo>
                  <a:pt x="5588000" y="203200"/>
                </a:lnTo>
                <a:lnTo>
                  <a:pt x="5588000" y="2772228"/>
                </a:lnTo>
                <a:lnTo>
                  <a:pt x="29029" y="2772228"/>
                </a:lnTo>
                <a:lnTo>
                  <a:pt x="0" y="29609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9996"/>
            <a:ext cx="2858852" cy="190740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619171" y="228600"/>
            <a:ext cx="5598886" cy="12954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bn-BD" sz="24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মূলধন ও মুনাফা জাতীয়</a:t>
            </a:r>
            <a:r>
              <a:rPr lang="en-US" sz="24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24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988370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1386554" y="384455"/>
            <a:ext cx="9462582" cy="881452"/>
            <a:chOff x="-137446" y="384455"/>
            <a:chExt cx="9462582" cy="881452"/>
          </a:xfrm>
        </p:grpSpPr>
        <p:sp>
          <p:nvSpPr>
            <p:cNvPr id="17" name="Explosion 2 16"/>
            <p:cNvSpPr/>
            <p:nvPr/>
          </p:nvSpPr>
          <p:spPr>
            <a:xfrm rot="1325428">
              <a:off x="-137446" y="516277"/>
              <a:ext cx="5014687" cy="749630"/>
            </a:xfrm>
            <a:prstGeom prst="irregularSeal2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xplosion 2 17"/>
            <p:cNvSpPr/>
            <p:nvPr/>
          </p:nvSpPr>
          <p:spPr>
            <a:xfrm rot="20407736">
              <a:off x="5600468" y="384455"/>
              <a:ext cx="3724668" cy="792368"/>
            </a:xfrm>
            <a:prstGeom prst="irregularSeal2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Title 1"/>
          <p:cNvSpPr>
            <a:spLocks noGrp="1"/>
          </p:cNvSpPr>
          <p:nvPr>
            <p:ph type="ctrTitle"/>
          </p:nvPr>
        </p:nvSpPr>
        <p:spPr>
          <a:xfrm>
            <a:off x="2667000" y="228601"/>
            <a:ext cx="6858000" cy="1219200"/>
          </a:xfrm>
        </p:spPr>
        <p:txBody>
          <a:bodyPr>
            <a:noAutofit/>
          </a:bodyPr>
          <a:lstStyle/>
          <a:p>
            <a:r>
              <a:rPr lang="bn-BD" sz="36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একক কার্যক্রম</a:t>
            </a:r>
            <a:endParaRPr lang="en-US" sz="36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181331"/>
            <a:ext cx="3915337" cy="2747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1310759"/>
            <a:ext cx="2362200" cy="177165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1" r="5287"/>
          <a:stretch>
            <a:fillRect/>
          </a:stretch>
        </p:blipFill>
        <p:spPr>
          <a:xfrm>
            <a:off x="5562600" y="1600200"/>
            <a:ext cx="2831004" cy="2045382"/>
          </a:xfrm>
          <a:prstGeom prst="rect">
            <a:avLst/>
          </a:prstGeom>
        </p:spPr>
      </p:pic>
      <p:grpSp>
        <p:nvGrpSpPr>
          <p:cNvPr id="92" name="Group 91"/>
          <p:cNvGrpSpPr/>
          <p:nvPr/>
        </p:nvGrpSpPr>
        <p:grpSpPr>
          <a:xfrm>
            <a:off x="6324600" y="3645582"/>
            <a:ext cx="3701860" cy="2298018"/>
            <a:chOff x="4800600" y="3645582"/>
            <a:chExt cx="3701860" cy="2298018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3645582"/>
              <a:ext cx="3701860" cy="2298018"/>
            </a:xfrm>
            <a:prstGeom prst="rect">
              <a:avLst/>
            </a:prstGeom>
          </p:spPr>
        </p:pic>
        <p:grpSp>
          <p:nvGrpSpPr>
            <p:cNvPr id="94" name="Group 22"/>
            <p:cNvGrpSpPr/>
            <p:nvPr/>
          </p:nvGrpSpPr>
          <p:grpSpPr>
            <a:xfrm>
              <a:off x="5943600" y="4953000"/>
              <a:ext cx="2095500" cy="990600"/>
              <a:chOff x="5295900" y="4191000"/>
              <a:chExt cx="2095500" cy="990600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5299642" y="4191000"/>
                <a:ext cx="2088017" cy="5987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Subtitle 2"/>
              <p:cNvSpPr txBox="1">
                <a:spLocks/>
              </p:cNvSpPr>
              <p:nvPr/>
            </p:nvSpPr>
            <p:spPr>
              <a:xfrm>
                <a:off x="5295900" y="4191000"/>
                <a:ext cx="2095500" cy="5987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endParaRPr lang="en-US" sz="9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bn-BD" sz="1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ক্রয়সূত্রে এই জমির মালিক জি এন্টারপ্রাইজ। </a:t>
                </a: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219825" y="4729843"/>
                <a:ext cx="171450" cy="45175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0" name="Subtitle 2"/>
          <p:cNvSpPr>
            <a:spLocks noGrp="1"/>
          </p:cNvSpPr>
          <p:nvPr>
            <p:ph type="subTitle" idx="1"/>
          </p:nvPr>
        </p:nvSpPr>
        <p:spPr>
          <a:xfrm>
            <a:off x="2205002" y="6019800"/>
            <a:ext cx="7700998" cy="685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bn-BD" b="1" dirty="0">
                <a:solidFill>
                  <a:srgbClr val="680000"/>
                </a:solidFill>
                <a:latin typeface="NikoshBAN" pitchFamily="2" charset="0"/>
                <a:cs typeface="NikoshBAN" pitchFamily="2" charset="0"/>
              </a:rPr>
              <a:t>০১। মূলধন ও মুনাফা জাতীয় লেনদেন কী?</a:t>
            </a:r>
            <a:endParaRPr lang="en-US" b="1" dirty="0">
              <a:solidFill>
                <a:srgbClr val="68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7543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0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873834"/>
            <a:ext cx="3311626" cy="206976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162" y="3781084"/>
            <a:ext cx="2236838" cy="2162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3873834"/>
            <a:ext cx="3121415" cy="2069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10" y="685800"/>
            <a:ext cx="306289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4" name="Group 13"/>
          <p:cNvGrpSpPr/>
          <p:nvPr/>
        </p:nvGrpSpPr>
        <p:grpSpPr>
          <a:xfrm>
            <a:off x="1283126" y="-446533"/>
            <a:ext cx="7860874" cy="2503933"/>
            <a:chOff x="381000" y="-304800"/>
            <a:chExt cx="8546674" cy="2503933"/>
          </a:xfrm>
        </p:grpSpPr>
        <p:sp>
          <p:nvSpPr>
            <p:cNvPr id="15" name="Flowchart: Decision 14"/>
            <p:cNvSpPr/>
            <p:nvPr/>
          </p:nvSpPr>
          <p:spPr>
            <a:xfrm>
              <a:off x="381000" y="-304800"/>
              <a:ext cx="8241874" cy="2046732"/>
            </a:xfrm>
            <a:prstGeom prst="flowChartDecision">
              <a:avLst/>
            </a:prstGeom>
            <a:ln>
              <a:noFill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Decision 15"/>
            <p:cNvSpPr/>
            <p:nvPr/>
          </p:nvSpPr>
          <p:spPr>
            <a:xfrm rot="10800000">
              <a:off x="685800" y="152401"/>
              <a:ext cx="8241874" cy="2046732"/>
            </a:xfrm>
            <a:prstGeom prst="flowChartDecision">
              <a:avLst/>
            </a:prstGeom>
            <a:solidFill>
              <a:srgbClr val="00B0F0"/>
            </a:solidFill>
            <a:ln>
              <a:noFill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2743200" y="388086"/>
            <a:ext cx="5638800" cy="1059715"/>
          </a:xfrm>
        </p:spPr>
        <p:txBody>
          <a:bodyPr>
            <a:no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2170176" cy="24247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00"/>
            <a:ext cx="21336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1816526" y="6019800"/>
            <a:ext cx="8546674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মূলধন ও মুনাফা জাতীয় লেনদেনের সুবিধা লিখ?</a:t>
            </a:r>
            <a:endParaRPr lang="en-US" sz="1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42475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1283126" y="-467415"/>
            <a:ext cx="7860874" cy="2524815"/>
            <a:chOff x="-240874" y="-467415"/>
            <a:chExt cx="7860874" cy="2524815"/>
          </a:xfrm>
        </p:grpSpPr>
        <p:sp>
          <p:nvSpPr>
            <p:cNvPr id="15" name="Flowchart: Decision 14"/>
            <p:cNvSpPr/>
            <p:nvPr/>
          </p:nvSpPr>
          <p:spPr>
            <a:xfrm>
              <a:off x="-240874" y="-467415"/>
              <a:ext cx="7375653" cy="1991415"/>
            </a:xfrm>
            <a:prstGeom prst="flowChartDecision">
              <a:avLst/>
            </a:prstGeom>
            <a:solidFill>
              <a:srgbClr val="00B0F0"/>
            </a:solidFill>
            <a:ln>
              <a:noFill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Decision 15"/>
            <p:cNvSpPr/>
            <p:nvPr/>
          </p:nvSpPr>
          <p:spPr>
            <a:xfrm rot="10800000">
              <a:off x="39468" y="10668"/>
              <a:ext cx="7580532" cy="2046732"/>
            </a:xfrm>
            <a:prstGeom prst="flowChartDecision">
              <a:avLst/>
            </a:prstGeom>
            <a:solidFill>
              <a:srgbClr val="00CC00"/>
            </a:solidFill>
            <a:ln>
              <a:noFill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Title 1"/>
          <p:cNvSpPr>
            <a:spLocks noGrp="1"/>
          </p:cNvSpPr>
          <p:nvPr>
            <p:ph type="ctrTitle"/>
          </p:nvPr>
        </p:nvSpPr>
        <p:spPr>
          <a:xfrm>
            <a:off x="2743200" y="367204"/>
            <a:ext cx="5486400" cy="1031074"/>
          </a:xfrm>
        </p:spPr>
        <p:txBody>
          <a:bodyPr>
            <a:noAutofit/>
          </a:bodyPr>
          <a:lstStyle/>
          <a:p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7" name="Group 206"/>
          <p:cNvGrpSpPr/>
          <p:nvPr/>
        </p:nvGrpSpPr>
        <p:grpSpPr>
          <a:xfrm>
            <a:off x="1600200" y="2133600"/>
            <a:ext cx="8991600" cy="3200400"/>
            <a:chOff x="76200" y="1752600"/>
            <a:chExt cx="8991600" cy="3200400"/>
          </a:xfrm>
        </p:grpSpPr>
        <p:grpSp>
          <p:nvGrpSpPr>
            <p:cNvPr id="208" name="Group 36"/>
            <p:cNvGrpSpPr/>
            <p:nvPr/>
          </p:nvGrpSpPr>
          <p:grpSpPr>
            <a:xfrm>
              <a:off x="76200" y="1752600"/>
              <a:ext cx="8991600" cy="914400"/>
              <a:chOff x="76200" y="1752600"/>
              <a:chExt cx="8991600" cy="914400"/>
            </a:xfrm>
          </p:grpSpPr>
          <p:sp>
            <p:nvSpPr>
              <p:cNvPr id="230" name="Rounded Rectangle 229"/>
              <p:cNvSpPr/>
              <p:nvPr/>
            </p:nvSpPr>
            <p:spPr>
              <a:xfrm>
                <a:off x="76200" y="1879600"/>
                <a:ext cx="2006600" cy="6604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3048000" y="1752600"/>
                <a:ext cx="3098800" cy="914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ounded Rectangle 231"/>
              <p:cNvSpPr/>
              <p:nvPr/>
            </p:nvSpPr>
            <p:spPr>
              <a:xfrm rot="10800000">
                <a:off x="7061200" y="1879600"/>
                <a:ext cx="2006600" cy="6604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ight Arrow 232"/>
              <p:cNvSpPr/>
              <p:nvPr/>
            </p:nvSpPr>
            <p:spPr>
              <a:xfrm>
                <a:off x="6324600" y="2057400"/>
                <a:ext cx="609600" cy="304800"/>
              </a:xfrm>
              <a:prstGeom prst="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ight Arrow 233"/>
              <p:cNvSpPr/>
              <p:nvPr/>
            </p:nvSpPr>
            <p:spPr>
              <a:xfrm rot="10800000">
                <a:off x="2286000" y="2057400"/>
                <a:ext cx="609600" cy="304800"/>
              </a:xfrm>
              <a:prstGeom prst="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35"/>
            <p:cNvGrpSpPr/>
            <p:nvPr/>
          </p:nvGrpSpPr>
          <p:grpSpPr>
            <a:xfrm>
              <a:off x="76200" y="2895600"/>
              <a:ext cx="8991600" cy="914400"/>
              <a:chOff x="76200" y="2857500"/>
              <a:chExt cx="8991600" cy="914400"/>
            </a:xfrm>
          </p:grpSpPr>
          <p:sp>
            <p:nvSpPr>
              <p:cNvPr id="225" name="Rounded Rectangle 224"/>
              <p:cNvSpPr/>
              <p:nvPr/>
            </p:nvSpPr>
            <p:spPr>
              <a:xfrm>
                <a:off x="76200" y="2984500"/>
                <a:ext cx="2006600" cy="6604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3048000" y="2857500"/>
                <a:ext cx="3098800" cy="914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ounded Rectangle 226"/>
              <p:cNvSpPr/>
              <p:nvPr/>
            </p:nvSpPr>
            <p:spPr>
              <a:xfrm rot="10800000">
                <a:off x="7061200" y="2984500"/>
                <a:ext cx="2006600" cy="6604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ight Arrow 227"/>
              <p:cNvSpPr/>
              <p:nvPr/>
            </p:nvSpPr>
            <p:spPr>
              <a:xfrm>
                <a:off x="6324600" y="3162300"/>
                <a:ext cx="609600" cy="304800"/>
              </a:xfrm>
              <a:prstGeom prst="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Right Arrow 228"/>
              <p:cNvSpPr/>
              <p:nvPr/>
            </p:nvSpPr>
            <p:spPr>
              <a:xfrm rot="10800000">
                <a:off x="2286000" y="3162300"/>
                <a:ext cx="609600" cy="304800"/>
              </a:xfrm>
              <a:prstGeom prst="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0" name="Group 34"/>
            <p:cNvGrpSpPr/>
            <p:nvPr/>
          </p:nvGrpSpPr>
          <p:grpSpPr>
            <a:xfrm>
              <a:off x="76200" y="4038600"/>
              <a:ext cx="8991600" cy="914400"/>
              <a:chOff x="76200" y="4038600"/>
              <a:chExt cx="8991600" cy="914400"/>
            </a:xfrm>
          </p:grpSpPr>
          <p:sp>
            <p:nvSpPr>
              <p:cNvPr id="220" name="Rounded Rectangle 219"/>
              <p:cNvSpPr/>
              <p:nvPr/>
            </p:nvSpPr>
            <p:spPr>
              <a:xfrm>
                <a:off x="76200" y="4165600"/>
                <a:ext cx="2006600" cy="6604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3048000" y="4038600"/>
                <a:ext cx="3098800" cy="914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ounded Rectangle 221"/>
              <p:cNvSpPr/>
              <p:nvPr/>
            </p:nvSpPr>
            <p:spPr>
              <a:xfrm rot="10800000">
                <a:off x="7061200" y="4165600"/>
                <a:ext cx="2006600" cy="6604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ight Arrow 222"/>
              <p:cNvSpPr/>
              <p:nvPr/>
            </p:nvSpPr>
            <p:spPr>
              <a:xfrm>
                <a:off x="6324600" y="4343400"/>
                <a:ext cx="609600" cy="304800"/>
              </a:xfrm>
              <a:prstGeom prst="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ight Arrow 223"/>
              <p:cNvSpPr/>
              <p:nvPr/>
            </p:nvSpPr>
            <p:spPr>
              <a:xfrm rot="10800000">
                <a:off x="2286000" y="4343400"/>
                <a:ext cx="609600" cy="304800"/>
              </a:xfrm>
              <a:prstGeom prst="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1" name="Subtitle 2"/>
            <p:cNvSpPr txBox="1">
              <a:spLocks/>
            </p:cNvSpPr>
            <p:nvPr/>
          </p:nvSpPr>
          <p:spPr>
            <a:xfrm>
              <a:off x="3124200" y="1981200"/>
              <a:ext cx="29718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লেনদেন হতে সুবিধা ভোগ</a:t>
              </a:r>
              <a:endParaRPr lang="en-US" sz="105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2" name="Subtitle 2"/>
            <p:cNvSpPr txBox="1">
              <a:spLocks/>
            </p:cNvSpPr>
            <p:nvPr/>
          </p:nvSpPr>
          <p:spPr>
            <a:xfrm>
              <a:off x="330200" y="1981200"/>
              <a:ext cx="14224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দীর্ঘমেয়াদী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3" name="Subtitle 2"/>
            <p:cNvSpPr txBox="1">
              <a:spLocks/>
            </p:cNvSpPr>
            <p:nvPr/>
          </p:nvSpPr>
          <p:spPr>
            <a:xfrm>
              <a:off x="3048000" y="3124200"/>
              <a:ext cx="30734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bn-BD" b="1" dirty="0">
                  <a:latin typeface="NikoshBAN" pitchFamily="2" charset="0"/>
                  <a:cs typeface="NikoshBAN" pitchFamily="2" charset="0"/>
                </a:rPr>
                <a:t>লেনদেনের পুনঃরাবৃত্তি/সংখ্যা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4" name="Subtitle 2"/>
            <p:cNvSpPr txBox="1">
              <a:spLocks/>
            </p:cNvSpPr>
            <p:nvPr/>
          </p:nvSpPr>
          <p:spPr>
            <a:xfrm>
              <a:off x="330200" y="3086100"/>
              <a:ext cx="14224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bn-BD" b="1" dirty="0">
                  <a:latin typeface="NikoshBAN" pitchFamily="2" charset="0"/>
                  <a:cs typeface="NikoshBAN" pitchFamily="2" charset="0"/>
                </a:rPr>
                <a:t>অনিয়মিত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5" name="Subtitle 2"/>
            <p:cNvSpPr txBox="1">
              <a:spLocks/>
            </p:cNvSpPr>
            <p:nvPr/>
          </p:nvSpPr>
          <p:spPr>
            <a:xfrm>
              <a:off x="2971800" y="4229100"/>
              <a:ext cx="3175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লেনদেনের টাকার পরিমান</a:t>
              </a:r>
              <a:endParaRPr lang="en-US" sz="105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6" name="Subtitle 2"/>
            <p:cNvSpPr txBox="1">
              <a:spLocks/>
            </p:cNvSpPr>
            <p:nvPr/>
          </p:nvSpPr>
          <p:spPr>
            <a:xfrm>
              <a:off x="330200" y="4229100"/>
              <a:ext cx="14224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বড় অঙ্কের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7" name="Subtitle 2"/>
            <p:cNvSpPr txBox="1">
              <a:spLocks/>
            </p:cNvSpPr>
            <p:nvPr/>
          </p:nvSpPr>
          <p:spPr>
            <a:xfrm>
              <a:off x="7353300" y="1981200"/>
              <a:ext cx="14224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স্বল্পমেয়াদী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8" name="Subtitle 2"/>
            <p:cNvSpPr txBox="1">
              <a:spLocks/>
            </p:cNvSpPr>
            <p:nvPr/>
          </p:nvSpPr>
          <p:spPr>
            <a:xfrm>
              <a:off x="7353300" y="3086100"/>
              <a:ext cx="14224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নিয়মিত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9" name="Subtitle 2"/>
            <p:cNvSpPr txBox="1">
              <a:spLocks/>
            </p:cNvSpPr>
            <p:nvPr/>
          </p:nvSpPr>
          <p:spPr>
            <a:xfrm>
              <a:off x="7188200" y="4229100"/>
              <a:ext cx="17526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bn-BD" b="1" dirty="0">
                  <a:latin typeface="NikoshBAN" pitchFamily="2" charset="0"/>
                  <a:cs typeface="NikoshBAN" pitchFamily="2" charset="0"/>
                </a:rPr>
                <a:t>ছোট অঙ্কের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1626026" y="1295400"/>
            <a:ext cx="3326974" cy="822266"/>
            <a:chOff x="102026" y="1295400"/>
            <a:chExt cx="3326974" cy="822266"/>
          </a:xfrm>
        </p:grpSpPr>
        <p:sp>
          <p:nvSpPr>
            <p:cNvPr id="236" name="Subtitle 2"/>
            <p:cNvSpPr txBox="1">
              <a:spLocks/>
            </p:cNvSpPr>
            <p:nvPr/>
          </p:nvSpPr>
          <p:spPr>
            <a:xfrm>
              <a:off x="102026" y="1422400"/>
              <a:ext cx="2793574" cy="558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মূলধন জাতীয়  লেনদেন </a:t>
              </a:r>
              <a:endParaRPr lang="en-US" sz="105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1685814" y="1295400"/>
              <a:ext cx="1743186" cy="822266"/>
            </a:xfrm>
            <a:custGeom>
              <a:avLst/>
              <a:gdLst>
                <a:gd name="connsiteX0" fmla="*/ 1209786 w 2009886"/>
                <a:gd name="connsiteY0" fmla="*/ 0 h 669866"/>
                <a:gd name="connsiteX1" fmla="*/ 1209786 w 2009886"/>
                <a:gd name="connsiteY1" fmla="*/ 0 h 669866"/>
                <a:gd name="connsiteX2" fmla="*/ 1387586 w 2009886"/>
                <a:gd name="connsiteY2" fmla="*/ 12700 h 669866"/>
                <a:gd name="connsiteX3" fmla="*/ 1476486 w 2009886"/>
                <a:gd name="connsiteY3" fmla="*/ 25400 h 669866"/>
                <a:gd name="connsiteX4" fmla="*/ 1552686 w 2009886"/>
                <a:gd name="connsiteY4" fmla="*/ 38100 h 669866"/>
                <a:gd name="connsiteX5" fmla="*/ 1743186 w 2009886"/>
                <a:gd name="connsiteY5" fmla="*/ 50800 h 669866"/>
                <a:gd name="connsiteX6" fmla="*/ 1832086 w 2009886"/>
                <a:gd name="connsiteY6" fmla="*/ 76200 h 669866"/>
                <a:gd name="connsiteX7" fmla="*/ 1959086 w 2009886"/>
                <a:gd name="connsiteY7" fmla="*/ 88900 h 669866"/>
                <a:gd name="connsiteX8" fmla="*/ 1984486 w 2009886"/>
                <a:gd name="connsiteY8" fmla="*/ 127000 h 669866"/>
                <a:gd name="connsiteX9" fmla="*/ 2009886 w 2009886"/>
                <a:gd name="connsiteY9" fmla="*/ 203200 h 669866"/>
                <a:gd name="connsiteX10" fmla="*/ 1984486 w 2009886"/>
                <a:gd name="connsiteY10" fmla="*/ 381000 h 669866"/>
                <a:gd name="connsiteX11" fmla="*/ 1971786 w 2009886"/>
                <a:gd name="connsiteY11" fmla="*/ 419100 h 669866"/>
                <a:gd name="connsiteX12" fmla="*/ 1933686 w 2009886"/>
                <a:gd name="connsiteY12" fmla="*/ 444500 h 669866"/>
                <a:gd name="connsiteX13" fmla="*/ 1882886 w 2009886"/>
                <a:gd name="connsiteY13" fmla="*/ 482600 h 669866"/>
                <a:gd name="connsiteX14" fmla="*/ 1806686 w 2009886"/>
                <a:gd name="connsiteY14" fmla="*/ 520700 h 669866"/>
                <a:gd name="connsiteX15" fmla="*/ 1717786 w 2009886"/>
                <a:gd name="connsiteY15" fmla="*/ 571500 h 669866"/>
                <a:gd name="connsiteX16" fmla="*/ 1590786 w 2009886"/>
                <a:gd name="connsiteY16" fmla="*/ 596900 h 669866"/>
                <a:gd name="connsiteX17" fmla="*/ 1539986 w 2009886"/>
                <a:gd name="connsiteY17" fmla="*/ 609600 h 669866"/>
                <a:gd name="connsiteX18" fmla="*/ 1489186 w 2009886"/>
                <a:gd name="connsiteY18" fmla="*/ 635000 h 669866"/>
                <a:gd name="connsiteX19" fmla="*/ 917686 w 2009886"/>
                <a:gd name="connsiteY19" fmla="*/ 609600 h 669866"/>
                <a:gd name="connsiteX20" fmla="*/ 790686 w 2009886"/>
                <a:gd name="connsiteY20" fmla="*/ 584200 h 669866"/>
                <a:gd name="connsiteX21" fmla="*/ 701786 w 2009886"/>
                <a:gd name="connsiteY21" fmla="*/ 558800 h 669866"/>
                <a:gd name="connsiteX22" fmla="*/ 511286 w 2009886"/>
                <a:gd name="connsiteY22" fmla="*/ 546100 h 669866"/>
                <a:gd name="connsiteX23" fmla="*/ 155686 w 2009886"/>
                <a:gd name="connsiteY23" fmla="*/ 558800 h 669866"/>
                <a:gd name="connsiteX24" fmla="*/ 117586 w 2009886"/>
                <a:gd name="connsiteY24" fmla="*/ 584200 h 669866"/>
                <a:gd name="connsiteX25" fmla="*/ 104886 w 2009886"/>
                <a:gd name="connsiteY25" fmla="*/ 622300 h 669866"/>
                <a:gd name="connsiteX26" fmla="*/ 117586 w 2009886"/>
                <a:gd name="connsiteY26" fmla="*/ 660400 h 669866"/>
                <a:gd name="connsiteX27" fmla="*/ 79486 w 2009886"/>
                <a:gd name="connsiteY27" fmla="*/ 647700 h 669866"/>
                <a:gd name="connsiteX28" fmla="*/ 28686 w 2009886"/>
                <a:gd name="connsiteY28" fmla="*/ 635000 h 669866"/>
                <a:gd name="connsiteX29" fmla="*/ 3286 w 2009886"/>
                <a:gd name="connsiteY29" fmla="*/ 596900 h 669866"/>
                <a:gd name="connsiteX30" fmla="*/ 41386 w 2009886"/>
                <a:gd name="connsiteY30" fmla="*/ 495300 h 669866"/>
                <a:gd name="connsiteX31" fmla="*/ 79486 w 2009886"/>
                <a:gd name="connsiteY31" fmla="*/ 482600 h 669866"/>
                <a:gd name="connsiteX32" fmla="*/ 155686 w 2009886"/>
                <a:gd name="connsiteY32" fmla="*/ 431800 h 669866"/>
                <a:gd name="connsiteX33" fmla="*/ 308086 w 2009886"/>
                <a:gd name="connsiteY33" fmla="*/ 419100 h 669866"/>
                <a:gd name="connsiteX34" fmla="*/ 549386 w 2009886"/>
                <a:gd name="connsiteY34" fmla="*/ 406400 h 669866"/>
                <a:gd name="connsiteX35" fmla="*/ 600186 w 2009886"/>
                <a:gd name="connsiteY35" fmla="*/ 419100 h 669866"/>
                <a:gd name="connsiteX36" fmla="*/ 727186 w 2009886"/>
                <a:gd name="connsiteY36" fmla="*/ 457200 h 669866"/>
                <a:gd name="connsiteX37" fmla="*/ 841486 w 2009886"/>
                <a:gd name="connsiteY37" fmla="*/ 469900 h 669866"/>
                <a:gd name="connsiteX38" fmla="*/ 993886 w 2009886"/>
                <a:gd name="connsiteY38" fmla="*/ 520700 h 669866"/>
                <a:gd name="connsiteX39" fmla="*/ 1082786 w 2009886"/>
                <a:gd name="connsiteY39" fmla="*/ 546100 h 669866"/>
                <a:gd name="connsiteX40" fmla="*/ 1171686 w 2009886"/>
                <a:gd name="connsiteY40" fmla="*/ 558800 h 669866"/>
                <a:gd name="connsiteX41" fmla="*/ 1527286 w 2009886"/>
                <a:gd name="connsiteY41" fmla="*/ 546100 h 669866"/>
                <a:gd name="connsiteX42" fmla="*/ 1565386 w 2009886"/>
                <a:gd name="connsiteY42" fmla="*/ 533400 h 669866"/>
                <a:gd name="connsiteX43" fmla="*/ 1616186 w 2009886"/>
                <a:gd name="connsiteY43" fmla="*/ 520700 h 669866"/>
                <a:gd name="connsiteX44" fmla="*/ 1730486 w 2009886"/>
                <a:gd name="connsiteY44" fmla="*/ 469900 h 669866"/>
                <a:gd name="connsiteX45" fmla="*/ 1768586 w 2009886"/>
                <a:gd name="connsiteY45" fmla="*/ 457200 h 669866"/>
                <a:gd name="connsiteX46" fmla="*/ 1806686 w 2009886"/>
                <a:gd name="connsiteY46" fmla="*/ 444500 h 669866"/>
                <a:gd name="connsiteX47" fmla="*/ 1844786 w 2009886"/>
                <a:gd name="connsiteY47" fmla="*/ 419100 h 669866"/>
                <a:gd name="connsiteX48" fmla="*/ 1882886 w 2009886"/>
                <a:gd name="connsiteY48" fmla="*/ 342900 h 669866"/>
                <a:gd name="connsiteX49" fmla="*/ 1895586 w 2009886"/>
                <a:gd name="connsiteY49" fmla="*/ 304800 h 669866"/>
                <a:gd name="connsiteX50" fmla="*/ 1882886 w 2009886"/>
                <a:gd name="connsiteY50" fmla="*/ 177800 h 669866"/>
                <a:gd name="connsiteX51" fmla="*/ 1806686 w 2009886"/>
                <a:gd name="connsiteY51" fmla="*/ 165100 h 669866"/>
                <a:gd name="connsiteX52" fmla="*/ 1730486 w 2009886"/>
                <a:gd name="connsiteY52" fmla="*/ 139700 h 669866"/>
                <a:gd name="connsiteX53" fmla="*/ 1654286 w 2009886"/>
                <a:gd name="connsiteY53" fmla="*/ 101600 h 669866"/>
                <a:gd name="connsiteX54" fmla="*/ 1451086 w 2009886"/>
                <a:gd name="connsiteY54" fmla="*/ 88900 h 669866"/>
                <a:gd name="connsiteX55" fmla="*/ 1349486 w 2009886"/>
                <a:gd name="connsiteY55" fmla="*/ 76200 h 669866"/>
                <a:gd name="connsiteX56" fmla="*/ 1298686 w 2009886"/>
                <a:gd name="connsiteY56" fmla="*/ 50800 h 669866"/>
                <a:gd name="connsiteX57" fmla="*/ 1260586 w 2009886"/>
                <a:gd name="connsiteY57" fmla="*/ 38100 h 669866"/>
                <a:gd name="connsiteX58" fmla="*/ 1209786 w 2009886"/>
                <a:gd name="connsiteY58" fmla="*/ 0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009886" h="669866">
                  <a:moveTo>
                    <a:pt x="1209786" y="0"/>
                  </a:moveTo>
                  <a:lnTo>
                    <a:pt x="1209786" y="0"/>
                  </a:lnTo>
                  <a:cubicBezTo>
                    <a:pt x="1269053" y="4233"/>
                    <a:pt x="1328436" y="7067"/>
                    <a:pt x="1387586" y="12700"/>
                  </a:cubicBezTo>
                  <a:cubicBezTo>
                    <a:pt x="1417385" y="15538"/>
                    <a:pt x="1446900" y="20848"/>
                    <a:pt x="1476486" y="25400"/>
                  </a:cubicBezTo>
                  <a:cubicBezTo>
                    <a:pt x="1501937" y="29316"/>
                    <a:pt x="1527052" y="35659"/>
                    <a:pt x="1552686" y="38100"/>
                  </a:cubicBezTo>
                  <a:cubicBezTo>
                    <a:pt x="1616040" y="44134"/>
                    <a:pt x="1679686" y="46567"/>
                    <a:pt x="1743186" y="50800"/>
                  </a:cubicBezTo>
                  <a:cubicBezTo>
                    <a:pt x="1772819" y="59267"/>
                    <a:pt x="1801736" y="70844"/>
                    <a:pt x="1832086" y="76200"/>
                  </a:cubicBezTo>
                  <a:cubicBezTo>
                    <a:pt x="1873983" y="83594"/>
                    <a:pt x="1918725" y="75446"/>
                    <a:pt x="1959086" y="88900"/>
                  </a:cubicBezTo>
                  <a:cubicBezTo>
                    <a:pt x="1973566" y="93727"/>
                    <a:pt x="1978287" y="113052"/>
                    <a:pt x="1984486" y="127000"/>
                  </a:cubicBezTo>
                  <a:cubicBezTo>
                    <a:pt x="1995360" y="151466"/>
                    <a:pt x="2009886" y="203200"/>
                    <a:pt x="2009886" y="203200"/>
                  </a:cubicBezTo>
                  <a:cubicBezTo>
                    <a:pt x="1999765" y="304409"/>
                    <a:pt x="2005734" y="306632"/>
                    <a:pt x="1984486" y="381000"/>
                  </a:cubicBezTo>
                  <a:cubicBezTo>
                    <a:pt x="1980808" y="393872"/>
                    <a:pt x="1980149" y="408647"/>
                    <a:pt x="1971786" y="419100"/>
                  </a:cubicBezTo>
                  <a:cubicBezTo>
                    <a:pt x="1962251" y="431019"/>
                    <a:pt x="1946106" y="435628"/>
                    <a:pt x="1933686" y="444500"/>
                  </a:cubicBezTo>
                  <a:cubicBezTo>
                    <a:pt x="1916462" y="456803"/>
                    <a:pt x="1900110" y="470297"/>
                    <a:pt x="1882886" y="482600"/>
                  </a:cubicBezTo>
                  <a:cubicBezTo>
                    <a:pt x="1797961" y="543261"/>
                    <a:pt x="1890565" y="478760"/>
                    <a:pt x="1806686" y="520700"/>
                  </a:cubicBezTo>
                  <a:cubicBezTo>
                    <a:pt x="1762911" y="542587"/>
                    <a:pt x="1769738" y="556657"/>
                    <a:pt x="1717786" y="571500"/>
                  </a:cubicBezTo>
                  <a:cubicBezTo>
                    <a:pt x="1676275" y="583360"/>
                    <a:pt x="1632669" y="586429"/>
                    <a:pt x="1590786" y="596900"/>
                  </a:cubicBezTo>
                  <a:cubicBezTo>
                    <a:pt x="1573853" y="601133"/>
                    <a:pt x="1556329" y="603471"/>
                    <a:pt x="1539986" y="609600"/>
                  </a:cubicBezTo>
                  <a:cubicBezTo>
                    <a:pt x="1522259" y="616247"/>
                    <a:pt x="1506119" y="626533"/>
                    <a:pt x="1489186" y="635000"/>
                  </a:cubicBezTo>
                  <a:cubicBezTo>
                    <a:pt x="1373787" y="631794"/>
                    <a:pt x="1087934" y="636481"/>
                    <a:pt x="917686" y="609600"/>
                  </a:cubicBezTo>
                  <a:cubicBezTo>
                    <a:pt x="875043" y="602867"/>
                    <a:pt x="831642" y="597852"/>
                    <a:pt x="790686" y="584200"/>
                  </a:cubicBezTo>
                  <a:cubicBezTo>
                    <a:pt x="767074" y="576329"/>
                    <a:pt x="725093" y="561253"/>
                    <a:pt x="701786" y="558800"/>
                  </a:cubicBezTo>
                  <a:cubicBezTo>
                    <a:pt x="638495" y="552138"/>
                    <a:pt x="574786" y="550333"/>
                    <a:pt x="511286" y="546100"/>
                  </a:cubicBezTo>
                  <a:cubicBezTo>
                    <a:pt x="392753" y="550333"/>
                    <a:pt x="273743" y="547375"/>
                    <a:pt x="155686" y="558800"/>
                  </a:cubicBezTo>
                  <a:cubicBezTo>
                    <a:pt x="140493" y="560270"/>
                    <a:pt x="127121" y="572281"/>
                    <a:pt x="117586" y="584200"/>
                  </a:cubicBezTo>
                  <a:cubicBezTo>
                    <a:pt x="109223" y="594653"/>
                    <a:pt x="109119" y="609600"/>
                    <a:pt x="104886" y="622300"/>
                  </a:cubicBezTo>
                  <a:cubicBezTo>
                    <a:pt x="109119" y="635000"/>
                    <a:pt x="127052" y="650934"/>
                    <a:pt x="117586" y="660400"/>
                  </a:cubicBezTo>
                  <a:cubicBezTo>
                    <a:pt x="108120" y="669866"/>
                    <a:pt x="92358" y="651378"/>
                    <a:pt x="79486" y="647700"/>
                  </a:cubicBezTo>
                  <a:cubicBezTo>
                    <a:pt x="62703" y="642905"/>
                    <a:pt x="45619" y="639233"/>
                    <a:pt x="28686" y="635000"/>
                  </a:cubicBezTo>
                  <a:cubicBezTo>
                    <a:pt x="20219" y="622300"/>
                    <a:pt x="5179" y="612046"/>
                    <a:pt x="3286" y="596900"/>
                  </a:cubicBezTo>
                  <a:cubicBezTo>
                    <a:pt x="0" y="570614"/>
                    <a:pt x="17433" y="514463"/>
                    <a:pt x="41386" y="495300"/>
                  </a:cubicBezTo>
                  <a:cubicBezTo>
                    <a:pt x="51839" y="486937"/>
                    <a:pt x="67784" y="489101"/>
                    <a:pt x="79486" y="482600"/>
                  </a:cubicBezTo>
                  <a:cubicBezTo>
                    <a:pt x="106171" y="467775"/>
                    <a:pt x="125264" y="434335"/>
                    <a:pt x="155686" y="431800"/>
                  </a:cubicBezTo>
                  <a:lnTo>
                    <a:pt x="308086" y="419100"/>
                  </a:lnTo>
                  <a:cubicBezTo>
                    <a:pt x="436649" y="376246"/>
                    <a:pt x="357591" y="391647"/>
                    <a:pt x="549386" y="406400"/>
                  </a:cubicBezTo>
                  <a:cubicBezTo>
                    <a:pt x="566319" y="410633"/>
                    <a:pt x="583468" y="414084"/>
                    <a:pt x="600186" y="419100"/>
                  </a:cubicBezTo>
                  <a:cubicBezTo>
                    <a:pt x="636622" y="430031"/>
                    <a:pt x="687129" y="451037"/>
                    <a:pt x="727186" y="457200"/>
                  </a:cubicBezTo>
                  <a:cubicBezTo>
                    <a:pt x="765075" y="463029"/>
                    <a:pt x="803386" y="465667"/>
                    <a:pt x="841486" y="469900"/>
                  </a:cubicBezTo>
                  <a:lnTo>
                    <a:pt x="993886" y="520700"/>
                  </a:lnTo>
                  <a:cubicBezTo>
                    <a:pt x="1026530" y="531581"/>
                    <a:pt x="1047703" y="539721"/>
                    <a:pt x="1082786" y="546100"/>
                  </a:cubicBezTo>
                  <a:cubicBezTo>
                    <a:pt x="1112237" y="551455"/>
                    <a:pt x="1142053" y="554567"/>
                    <a:pt x="1171686" y="558800"/>
                  </a:cubicBezTo>
                  <a:cubicBezTo>
                    <a:pt x="1290219" y="554567"/>
                    <a:pt x="1408923" y="553736"/>
                    <a:pt x="1527286" y="546100"/>
                  </a:cubicBezTo>
                  <a:cubicBezTo>
                    <a:pt x="1540645" y="545238"/>
                    <a:pt x="1552514" y="537078"/>
                    <a:pt x="1565386" y="533400"/>
                  </a:cubicBezTo>
                  <a:cubicBezTo>
                    <a:pt x="1582169" y="528605"/>
                    <a:pt x="1599253" y="524933"/>
                    <a:pt x="1616186" y="520700"/>
                  </a:cubicBezTo>
                  <a:cubicBezTo>
                    <a:pt x="1676563" y="480448"/>
                    <a:pt x="1639806" y="500127"/>
                    <a:pt x="1730486" y="469900"/>
                  </a:cubicBezTo>
                  <a:lnTo>
                    <a:pt x="1768586" y="457200"/>
                  </a:lnTo>
                  <a:cubicBezTo>
                    <a:pt x="1781286" y="452967"/>
                    <a:pt x="1795547" y="451926"/>
                    <a:pt x="1806686" y="444500"/>
                  </a:cubicBezTo>
                  <a:lnTo>
                    <a:pt x="1844786" y="419100"/>
                  </a:lnTo>
                  <a:cubicBezTo>
                    <a:pt x="1876708" y="323335"/>
                    <a:pt x="1833647" y="441377"/>
                    <a:pt x="1882886" y="342900"/>
                  </a:cubicBezTo>
                  <a:cubicBezTo>
                    <a:pt x="1888873" y="330926"/>
                    <a:pt x="1891353" y="317500"/>
                    <a:pt x="1895586" y="304800"/>
                  </a:cubicBezTo>
                  <a:cubicBezTo>
                    <a:pt x="1891353" y="262467"/>
                    <a:pt x="1905727" y="213693"/>
                    <a:pt x="1882886" y="177800"/>
                  </a:cubicBezTo>
                  <a:cubicBezTo>
                    <a:pt x="1869061" y="156075"/>
                    <a:pt x="1831668" y="171345"/>
                    <a:pt x="1806686" y="165100"/>
                  </a:cubicBezTo>
                  <a:cubicBezTo>
                    <a:pt x="1780711" y="158606"/>
                    <a:pt x="1752763" y="154552"/>
                    <a:pt x="1730486" y="139700"/>
                  </a:cubicBezTo>
                  <a:cubicBezTo>
                    <a:pt x="1705602" y="123111"/>
                    <a:pt x="1685506" y="104886"/>
                    <a:pt x="1654286" y="101600"/>
                  </a:cubicBezTo>
                  <a:cubicBezTo>
                    <a:pt x="1586793" y="94496"/>
                    <a:pt x="1518717" y="94536"/>
                    <a:pt x="1451086" y="88900"/>
                  </a:cubicBezTo>
                  <a:cubicBezTo>
                    <a:pt x="1417074" y="86066"/>
                    <a:pt x="1383353" y="80433"/>
                    <a:pt x="1349486" y="76200"/>
                  </a:cubicBezTo>
                  <a:cubicBezTo>
                    <a:pt x="1332553" y="67733"/>
                    <a:pt x="1316087" y="58258"/>
                    <a:pt x="1298686" y="50800"/>
                  </a:cubicBezTo>
                  <a:cubicBezTo>
                    <a:pt x="1286381" y="45527"/>
                    <a:pt x="1270052" y="47566"/>
                    <a:pt x="1260586" y="38100"/>
                  </a:cubicBezTo>
                  <a:cubicBezTo>
                    <a:pt x="1251120" y="28634"/>
                    <a:pt x="1218253" y="6350"/>
                    <a:pt x="1209786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6934200" y="1387534"/>
            <a:ext cx="3657600" cy="822266"/>
            <a:chOff x="5486400" y="1311334"/>
            <a:chExt cx="3657600" cy="822266"/>
          </a:xfrm>
        </p:grpSpPr>
        <p:sp>
          <p:nvSpPr>
            <p:cNvPr id="239" name="Subtitle 2"/>
            <p:cNvSpPr txBox="1">
              <a:spLocks/>
            </p:cNvSpPr>
            <p:nvPr/>
          </p:nvSpPr>
          <p:spPr>
            <a:xfrm>
              <a:off x="6464726" y="1422400"/>
              <a:ext cx="2679274" cy="558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মুনাফা জাতীয় লেনদেন</a:t>
              </a:r>
              <a:endParaRPr lang="en-US" sz="105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0" name="Freeform 239"/>
            <p:cNvSpPr/>
            <p:nvPr/>
          </p:nvSpPr>
          <p:spPr>
            <a:xfrm flipH="1">
              <a:off x="5486400" y="1311334"/>
              <a:ext cx="1828800" cy="822266"/>
            </a:xfrm>
            <a:custGeom>
              <a:avLst/>
              <a:gdLst>
                <a:gd name="connsiteX0" fmla="*/ 1209786 w 2009886"/>
                <a:gd name="connsiteY0" fmla="*/ 0 h 669866"/>
                <a:gd name="connsiteX1" fmla="*/ 1209786 w 2009886"/>
                <a:gd name="connsiteY1" fmla="*/ 0 h 669866"/>
                <a:gd name="connsiteX2" fmla="*/ 1387586 w 2009886"/>
                <a:gd name="connsiteY2" fmla="*/ 12700 h 669866"/>
                <a:gd name="connsiteX3" fmla="*/ 1476486 w 2009886"/>
                <a:gd name="connsiteY3" fmla="*/ 25400 h 669866"/>
                <a:gd name="connsiteX4" fmla="*/ 1552686 w 2009886"/>
                <a:gd name="connsiteY4" fmla="*/ 38100 h 669866"/>
                <a:gd name="connsiteX5" fmla="*/ 1743186 w 2009886"/>
                <a:gd name="connsiteY5" fmla="*/ 50800 h 669866"/>
                <a:gd name="connsiteX6" fmla="*/ 1832086 w 2009886"/>
                <a:gd name="connsiteY6" fmla="*/ 76200 h 669866"/>
                <a:gd name="connsiteX7" fmla="*/ 1959086 w 2009886"/>
                <a:gd name="connsiteY7" fmla="*/ 88900 h 669866"/>
                <a:gd name="connsiteX8" fmla="*/ 1984486 w 2009886"/>
                <a:gd name="connsiteY8" fmla="*/ 127000 h 669866"/>
                <a:gd name="connsiteX9" fmla="*/ 2009886 w 2009886"/>
                <a:gd name="connsiteY9" fmla="*/ 203200 h 669866"/>
                <a:gd name="connsiteX10" fmla="*/ 1984486 w 2009886"/>
                <a:gd name="connsiteY10" fmla="*/ 381000 h 669866"/>
                <a:gd name="connsiteX11" fmla="*/ 1971786 w 2009886"/>
                <a:gd name="connsiteY11" fmla="*/ 419100 h 669866"/>
                <a:gd name="connsiteX12" fmla="*/ 1933686 w 2009886"/>
                <a:gd name="connsiteY12" fmla="*/ 444500 h 669866"/>
                <a:gd name="connsiteX13" fmla="*/ 1882886 w 2009886"/>
                <a:gd name="connsiteY13" fmla="*/ 482600 h 669866"/>
                <a:gd name="connsiteX14" fmla="*/ 1806686 w 2009886"/>
                <a:gd name="connsiteY14" fmla="*/ 520700 h 669866"/>
                <a:gd name="connsiteX15" fmla="*/ 1717786 w 2009886"/>
                <a:gd name="connsiteY15" fmla="*/ 571500 h 669866"/>
                <a:gd name="connsiteX16" fmla="*/ 1590786 w 2009886"/>
                <a:gd name="connsiteY16" fmla="*/ 596900 h 669866"/>
                <a:gd name="connsiteX17" fmla="*/ 1539986 w 2009886"/>
                <a:gd name="connsiteY17" fmla="*/ 609600 h 669866"/>
                <a:gd name="connsiteX18" fmla="*/ 1489186 w 2009886"/>
                <a:gd name="connsiteY18" fmla="*/ 635000 h 669866"/>
                <a:gd name="connsiteX19" fmla="*/ 917686 w 2009886"/>
                <a:gd name="connsiteY19" fmla="*/ 609600 h 669866"/>
                <a:gd name="connsiteX20" fmla="*/ 790686 w 2009886"/>
                <a:gd name="connsiteY20" fmla="*/ 584200 h 669866"/>
                <a:gd name="connsiteX21" fmla="*/ 701786 w 2009886"/>
                <a:gd name="connsiteY21" fmla="*/ 558800 h 669866"/>
                <a:gd name="connsiteX22" fmla="*/ 511286 w 2009886"/>
                <a:gd name="connsiteY22" fmla="*/ 546100 h 669866"/>
                <a:gd name="connsiteX23" fmla="*/ 155686 w 2009886"/>
                <a:gd name="connsiteY23" fmla="*/ 558800 h 669866"/>
                <a:gd name="connsiteX24" fmla="*/ 117586 w 2009886"/>
                <a:gd name="connsiteY24" fmla="*/ 584200 h 669866"/>
                <a:gd name="connsiteX25" fmla="*/ 104886 w 2009886"/>
                <a:gd name="connsiteY25" fmla="*/ 622300 h 669866"/>
                <a:gd name="connsiteX26" fmla="*/ 117586 w 2009886"/>
                <a:gd name="connsiteY26" fmla="*/ 660400 h 669866"/>
                <a:gd name="connsiteX27" fmla="*/ 79486 w 2009886"/>
                <a:gd name="connsiteY27" fmla="*/ 647700 h 669866"/>
                <a:gd name="connsiteX28" fmla="*/ 28686 w 2009886"/>
                <a:gd name="connsiteY28" fmla="*/ 635000 h 669866"/>
                <a:gd name="connsiteX29" fmla="*/ 3286 w 2009886"/>
                <a:gd name="connsiteY29" fmla="*/ 596900 h 669866"/>
                <a:gd name="connsiteX30" fmla="*/ 41386 w 2009886"/>
                <a:gd name="connsiteY30" fmla="*/ 495300 h 669866"/>
                <a:gd name="connsiteX31" fmla="*/ 79486 w 2009886"/>
                <a:gd name="connsiteY31" fmla="*/ 482600 h 669866"/>
                <a:gd name="connsiteX32" fmla="*/ 155686 w 2009886"/>
                <a:gd name="connsiteY32" fmla="*/ 431800 h 669866"/>
                <a:gd name="connsiteX33" fmla="*/ 308086 w 2009886"/>
                <a:gd name="connsiteY33" fmla="*/ 419100 h 669866"/>
                <a:gd name="connsiteX34" fmla="*/ 549386 w 2009886"/>
                <a:gd name="connsiteY34" fmla="*/ 406400 h 669866"/>
                <a:gd name="connsiteX35" fmla="*/ 600186 w 2009886"/>
                <a:gd name="connsiteY35" fmla="*/ 419100 h 669866"/>
                <a:gd name="connsiteX36" fmla="*/ 727186 w 2009886"/>
                <a:gd name="connsiteY36" fmla="*/ 457200 h 669866"/>
                <a:gd name="connsiteX37" fmla="*/ 841486 w 2009886"/>
                <a:gd name="connsiteY37" fmla="*/ 469900 h 669866"/>
                <a:gd name="connsiteX38" fmla="*/ 993886 w 2009886"/>
                <a:gd name="connsiteY38" fmla="*/ 520700 h 669866"/>
                <a:gd name="connsiteX39" fmla="*/ 1082786 w 2009886"/>
                <a:gd name="connsiteY39" fmla="*/ 546100 h 669866"/>
                <a:gd name="connsiteX40" fmla="*/ 1171686 w 2009886"/>
                <a:gd name="connsiteY40" fmla="*/ 558800 h 669866"/>
                <a:gd name="connsiteX41" fmla="*/ 1527286 w 2009886"/>
                <a:gd name="connsiteY41" fmla="*/ 546100 h 669866"/>
                <a:gd name="connsiteX42" fmla="*/ 1565386 w 2009886"/>
                <a:gd name="connsiteY42" fmla="*/ 533400 h 669866"/>
                <a:gd name="connsiteX43" fmla="*/ 1616186 w 2009886"/>
                <a:gd name="connsiteY43" fmla="*/ 520700 h 669866"/>
                <a:gd name="connsiteX44" fmla="*/ 1730486 w 2009886"/>
                <a:gd name="connsiteY44" fmla="*/ 469900 h 669866"/>
                <a:gd name="connsiteX45" fmla="*/ 1768586 w 2009886"/>
                <a:gd name="connsiteY45" fmla="*/ 457200 h 669866"/>
                <a:gd name="connsiteX46" fmla="*/ 1806686 w 2009886"/>
                <a:gd name="connsiteY46" fmla="*/ 444500 h 669866"/>
                <a:gd name="connsiteX47" fmla="*/ 1844786 w 2009886"/>
                <a:gd name="connsiteY47" fmla="*/ 419100 h 669866"/>
                <a:gd name="connsiteX48" fmla="*/ 1882886 w 2009886"/>
                <a:gd name="connsiteY48" fmla="*/ 342900 h 669866"/>
                <a:gd name="connsiteX49" fmla="*/ 1895586 w 2009886"/>
                <a:gd name="connsiteY49" fmla="*/ 304800 h 669866"/>
                <a:gd name="connsiteX50" fmla="*/ 1882886 w 2009886"/>
                <a:gd name="connsiteY50" fmla="*/ 177800 h 669866"/>
                <a:gd name="connsiteX51" fmla="*/ 1806686 w 2009886"/>
                <a:gd name="connsiteY51" fmla="*/ 165100 h 669866"/>
                <a:gd name="connsiteX52" fmla="*/ 1730486 w 2009886"/>
                <a:gd name="connsiteY52" fmla="*/ 139700 h 669866"/>
                <a:gd name="connsiteX53" fmla="*/ 1654286 w 2009886"/>
                <a:gd name="connsiteY53" fmla="*/ 101600 h 669866"/>
                <a:gd name="connsiteX54" fmla="*/ 1451086 w 2009886"/>
                <a:gd name="connsiteY54" fmla="*/ 88900 h 669866"/>
                <a:gd name="connsiteX55" fmla="*/ 1349486 w 2009886"/>
                <a:gd name="connsiteY55" fmla="*/ 76200 h 669866"/>
                <a:gd name="connsiteX56" fmla="*/ 1298686 w 2009886"/>
                <a:gd name="connsiteY56" fmla="*/ 50800 h 669866"/>
                <a:gd name="connsiteX57" fmla="*/ 1260586 w 2009886"/>
                <a:gd name="connsiteY57" fmla="*/ 38100 h 669866"/>
                <a:gd name="connsiteX58" fmla="*/ 1209786 w 2009886"/>
                <a:gd name="connsiteY58" fmla="*/ 0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009886" h="669866">
                  <a:moveTo>
                    <a:pt x="1209786" y="0"/>
                  </a:moveTo>
                  <a:lnTo>
                    <a:pt x="1209786" y="0"/>
                  </a:lnTo>
                  <a:cubicBezTo>
                    <a:pt x="1269053" y="4233"/>
                    <a:pt x="1328436" y="7067"/>
                    <a:pt x="1387586" y="12700"/>
                  </a:cubicBezTo>
                  <a:cubicBezTo>
                    <a:pt x="1417385" y="15538"/>
                    <a:pt x="1446900" y="20848"/>
                    <a:pt x="1476486" y="25400"/>
                  </a:cubicBezTo>
                  <a:cubicBezTo>
                    <a:pt x="1501937" y="29316"/>
                    <a:pt x="1527052" y="35659"/>
                    <a:pt x="1552686" y="38100"/>
                  </a:cubicBezTo>
                  <a:cubicBezTo>
                    <a:pt x="1616040" y="44134"/>
                    <a:pt x="1679686" y="46567"/>
                    <a:pt x="1743186" y="50800"/>
                  </a:cubicBezTo>
                  <a:cubicBezTo>
                    <a:pt x="1772819" y="59267"/>
                    <a:pt x="1801736" y="70844"/>
                    <a:pt x="1832086" y="76200"/>
                  </a:cubicBezTo>
                  <a:cubicBezTo>
                    <a:pt x="1873983" y="83594"/>
                    <a:pt x="1918725" y="75446"/>
                    <a:pt x="1959086" y="88900"/>
                  </a:cubicBezTo>
                  <a:cubicBezTo>
                    <a:pt x="1973566" y="93727"/>
                    <a:pt x="1978287" y="113052"/>
                    <a:pt x="1984486" y="127000"/>
                  </a:cubicBezTo>
                  <a:cubicBezTo>
                    <a:pt x="1995360" y="151466"/>
                    <a:pt x="2009886" y="203200"/>
                    <a:pt x="2009886" y="203200"/>
                  </a:cubicBezTo>
                  <a:cubicBezTo>
                    <a:pt x="1999765" y="304409"/>
                    <a:pt x="2005734" y="306632"/>
                    <a:pt x="1984486" y="381000"/>
                  </a:cubicBezTo>
                  <a:cubicBezTo>
                    <a:pt x="1980808" y="393872"/>
                    <a:pt x="1980149" y="408647"/>
                    <a:pt x="1971786" y="419100"/>
                  </a:cubicBezTo>
                  <a:cubicBezTo>
                    <a:pt x="1962251" y="431019"/>
                    <a:pt x="1946106" y="435628"/>
                    <a:pt x="1933686" y="444500"/>
                  </a:cubicBezTo>
                  <a:cubicBezTo>
                    <a:pt x="1916462" y="456803"/>
                    <a:pt x="1900110" y="470297"/>
                    <a:pt x="1882886" y="482600"/>
                  </a:cubicBezTo>
                  <a:cubicBezTo>
                    <a:pt x="1797961" y="543261"/>
                    <a:pt x="1890565" y="478760"/>
                    <a:pt x="1806686" y="520700"/>
                  </a:cubicBezTo>
                  <a:cubicBezTo>
                    <a:pt x="1762911" y="542587"/>
                    <a:pt x="1769738" y="556657"/>
                    <a:pt x="1717786" y="571500"/>
                  </a:cubicBezTo>
                  <a:cubicBezTo>
                    <a:pt x="1676275" y="583360"/>
                    <a:pt x="1632669" y="586429"/>
                    <a:pt x="1590786" y="596900"/>
                  </a:cubicBezTo>
                  <a:cubicBezTo>
                    <a:pt x="1573853" y="601133"/>
                    <a:pt x="1556329" y="603471"/>
                    <a:pt x="1539986" y="609600"/>
                  </a:cubicBezTo>
                  <a:cubicBezTo>
                    <a:pt x="1522259" y="616247"/>
                    <a:pt x="1506119" y="626533"/>
                    <a:pt x="1489186" y="635000"/>
                  </a:cubicBezTo>
                  <a:cubicBezTo>
                    <a:pt x="1373787" y="631794"/>
                    <a:pt x="1087934" y="636481"/>
                    <a:pt x="917686" y="609600"/>
                  </a:cubicBezTo>
                  <a:cubicBezTo>
                    <a:pt x="875043" y="602867"/>
                    <a:pt x="831642" y="597852"/>
                    <a:pt x="790686" y="584200"/>
                  </a:cubicBezTo>
                  <a:cubicBezTo>
                    <a:pt x="767074" y="576329"/>
                    <a:pt x="725093" y="561253"/>
                    <a:pt x="701786" y="558800"/>
                  </a:cubicBezTo>
                  <a:cubicBezTo>
                    <a:pt x="638495" y="552138"/>
                    <a:pt x="574786" y="550333"/>
                    <a:pt x="511286" y="546100"/>
                  </a:cubicBezTo>
                  <a:cubicBezTo>
                    <a:pt x="392753" y="550333"/>
                    <a:pt x="273743" y="547375"/>
                    <a:pt x="155686" y="558800"/>
                  </a:cubicBezTo>
                  <a:cubicBezTo>
                    <a:pt x="140493" y="560270"/>
                    <a:pt x="127121" y="572281"/>
                    <a:pt x="117586" y="584200"/>
                  </a:cubicBezTo>
                  <a:cubicBezTo>
                    <a:pt x="109223" y="594653"/>
                    <a:pt x="109119" y="609600"/>
                    <a:pt x="104886" y="622300"/>
                  </a:cubicBezTo>
                  <a:cubicBezTo>
                    <a:pt x="109119" y="635000"/>
                    <a:pt x="127052" y="650934"/>
                    <a:pt x="117586" y="660400"/>
                  </a:cubicBezTo>
                  <a:cubicBezTo>
                    <a:pt x="108120" y="669866"/>
                    <a:pt x="92358" y="651378"/>
                    <a:pt x="79486" y="647700"/>
                  </a:cubicBezTo>
                  <a:cubicBezTo>
                    <a:pt x="62703" y="642905"/>
                    <a:pt x="45619" y="639233"/>
                    <a:pt x="28686" y="635000"/>
                  </a:cubicBezTo>
                  <a:cubicBezTo>
                    <a:pt x="20219" y="622300"/>
                    <a:pt x="5179" y="612046"/>
                    <a:pt x="3286" y="596900"/>
                  </a:cubicBezTo>
                  <a:cubicBezTo>
                    <a:pt x="0" y="570614"/>
                    <a:pt x="17433" y="514463"/>
                    <a:pt x="41386" y="495300"/>
                  </a:cubicBezTo>
                  <a:cubicBezTo>
                    <a:pt x="51839" y="486937"/>
                    <a:pt x="67784" y="489101"/>
                    <a:pt x="79486" y="482600"/>
                  </a:cubicBezTo>
                  <a:cubicBezTo>
                    <a:pt x="106171" y="467775"/>
                    <a:pt x="125264" y="434335"/>
                    <a:pt x="155686" y="431800"/>
                  </a:cubicBezTo>
                  <a:lnTo>
                    <a:pt x="308086" y="419100"/>
                  </a:lnTo>
                  <a:cubicBezTo>
                    <a:pt x="436649" y="376246"/>
                    <a:pt x="357591" y="391647"/>
                    <a:pt x="549386" y="406400"/>
                  </a:cubicBezTo>
                  <a:cubicBezTo>
                    <a:pt x="566319" y="410633"/>
                    <a:pt x="583468" y="414084"/>
                    <a:pt x="600186" y="419100"/>
                  </a:cubicBezTo>
                  <a:cubicBezTo>
                    <a:pt x="636622" y="430031"/>
                    <a:pt x="687129" y="451037"/>
                    <a:pt x="727186" y="457200"/>
                  </a:cubicBezTo>
                  <a:cubicBezTo>
                    <a:pt x="765075" y="463029"/>
                    <a:pt x="803386" y="465667"/>
                    <a:pt x="841486" y="469900"/>
                  </a:cubicBezTo>
                  <a:lnTo>
                    <a:pt x="993886" y="520700"/>
                  </a:lnTo>
                  <a:cubicBezTo>
                    <a:pt x="1026530" y="531581"/>
                    <a:pt x="1047703" y="539721"/>
                    <a:pt x="1082786" y="546100"/>
                  </a:cubicBezTo>
                  <a:cubicBezTo>
                    <a:pt x="1112237" y="551455"/>
                    <a:pt x="1142053" y="554567"/>
                    <a:pt x="1171686" y="558800"/>
                  </a:cubicBezTo>
                  <a:cubicBezTo>
                    <a:pt x="1290219" y="554567"/>
                    <a:pt x="1408923" y="553736"/>
                    <a:pt x="1527286" y="546100"/>
                  </a:cubicBezTo>
                  <a:cubicBezTo>
                    <a:pt x="1540645" y="545238"/>
                    <a:pt x="1552514" y="537078"/>
                    <a:pt x="1565386" y="533400"/>
                  </a:cubicBezTo>
                  <a:cubicBezTo>
                    <a:pt x="1582169" y="528605"/>
                    <a:pt x="1599253" y="524933"/>
                    <a:pt x="1616186" y="520700"/>
                  </a:cubicBezTo>
                  <a:cubicBezTo>
                    <a:pt x="1676563" y="480448"/>
                    <a:pt x="1639806" y="500127"/>
                    <a:pt x="1730486" y="469900"/>
                  </a:cubicBezTo>
                  <a:lnTo>
                    <a:pt x="1768586" y="457200"/>
                  </a:lnTo>
                  <a:cubicBezTo>
                    <a:pt x="1781286" y="452967"/>
                    <a:pt x="1795547" y="451926"/>
                    <a:pt x="1806686" y="444500"/>
                  </a:cubicBezTo>
                  <a:lnTo>
                    <a:pt x="1844786" y="419100"/>
                  </a:lnTo>
                  <a:cubicBezTo>
                    <a:pt x="1876708" y="323335"/>
                    <a:pt x="1833647" y="441377"/>
                    <a:pt x="1882886" y="342900"/>
                  </a:cubicBezTo>
                  <a:cubicBezTo>
                    <a:pt x="1888873" y="330926"/>
                    <a:pt x="1891353" y="317500"/>
                    <a:pt x="1895586" y="304800"/>
                  </a:cubicBezTo>
                  <a:cubicBezTo>
                    <a:pt x="1891353" y="262467"/>
                    <a:pt x="1905727" y="213693"/>
                    <a:pt x="1882886" y="177800"/>
                  </a:cubicBezTo>
                  <a:cubicBezTo>
                    <a:pt x="1869061" y="156075"/>
                    <a:pt x="1831668" y="171345"/>
                    <a:pt x="1806686" y="165100"/>
                  </a:cubicBezTo>
                  <a:cubicBezTo>
                    <a:pt x="1780711" y="158606"/>
                    <a:pt x="1752763" y="154552"/>
                    <a:pt x="1730486" y="139700"/>
                  </a:cubicBezTo>
                  <a:cubicBezTo>
                    <a:pt x="1705602" y="123111"/>
                    <a:pt x="1685506" y="104886"/>
                    <a:pt x="1654286" y="101600"/>
                  </a:cubicBezTo>
                  <a:cubicBezTo>
                    <a:pt x="1586793" y="94496"/>
                    <a:pt x="1518717" y="94536"/>
                    <a:pt x="1451086" y="88900"/>
                  </a:cubicBezTo>
                  <a:cubicBezTo>
                    <a:pt x="1417074" y="86066"/>
                    <a:pt x="1383353" y="80433"/>
                    <a:pt x="1349486" y="76200"/>
                  </a:cubicBezTo>
                  <a:cubicBezTo>
                    <a:pt x="1332553" y="67733"/>
                    <a:pt x="1316087" y="58258"/>
                    <a:pt x="1298686" y="50800"/>
                  </a:cubicBezTo>
                  <a:cubicBezTo>
                    <a:pt x="1286381" y="45527"/>
                    <a:pt x="1270052" y="47566"/>
                    <a:pt x="1260586" y="38100"/>
                  </a:cubicBezTo>
                  <a:cubicBezTo>
                    <a:pt x="1251120" y="28634"/>
                    <a:pt x="1218253" y="6350"/>
                    <a:pt x="1209786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1" name="Subtitle 2"/>
          <p:cNvSpPr txBox="1">
            <a:spLocks/>
          </p:cNvSpPr>
          <p:nvPr/>
        </p:nvSpPr>
        <p:spPr>
          <a:xfrm>
            <a:off x="1816526" y="5410200"/>
            <a:ext cx="8546674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ct val="20000"/>
              </a:spcBef>
              <a:defRPr/>
            </a:pP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মূলধন ও মুনাফা জাতীয় লেনদেন এর পার্থক্য নির্ণয় কর।</a:t>
            </a:r>
            <a:endParaRPr lang="en-US" sz="11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0186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2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2286000" y="152400"/>
            <a:ext cx="7543800" cy="3581400"/>
          </a:xfrm>
          <a:prstGeom prst="irregularSeal1">
            <a:avLst/>
          </a:prstGeom>
          <a:solidFill>
            <a:srgbClr val="00B050"/>
          </a:solidFill>
          <a:ln w="38100">
            <a:solidFill>
              <a:srgbClr val="00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86200" y="1044575"/>
            <a:ext cx="4419600" cy="1774826"/>
          </a:xfrm>
        </p:spPr>
        <p:txBody>
          <a:bodyPr>
            <a:no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Card 6"/>
          <p:cNvSpPr/>
          <p:nvPr/>
        </p:nvSpPr>
        <p:spPr>
          <a:xfrm>
            <a:off x="1676400" y="3870764"/>
            <a:ext cx="8814619" cy="2301436"/>
          </a:xfrm>
          <a:prstGeom prst="flowChartPunchedCard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057400" y="4419600"/>
            <a:ext cx="8077200" cy="1524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০১। মুনাফা জাতীয় ৫ টি লেনদেনের নাম বল?</a:t>
            </a:r>
          </a:p>
          <a:p>
            <a:pPr>
              <a:spcBef>
                <a:spcPts val="0"/>
              </a:spcBef>
            </a:pP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০২।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টি মূলধন জাতীয় লেনদেনের নাম বল।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64683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154</Words>
  <Application>Microsoft Office PowerPoint</Application>
  <PresentationFormat>Widescreen</PresentationFormat>
  <Paragraphs>46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০১। মূলধন ও মুনাফা জাতীয় লেনদেন কী তা বলতে পারবে। ০২। মূলধন ও মুনাফা জাতীয় লেনদেনগুলো সনাক্ত করতে পারবে ০৩। মূলধন ও মু্নাফা জাতীয় লেনদেনের পার্থক্য নিরূপন করতে পারবে। ০৪। দীর্ঘমেয়াদী ও স্বল্পমেয়াদী লেনদেনের সুবিধা-অসুবিধাগুলো লিখতে পারবে।</vt:lpstr>
      <vt:lpstr>মূলধন ও মুনাফা জাতীয় লেনদেন</vt:lpstr>
      <vt:lpstr>একক কার্যক্রম</vt:lpstr>
      <vt:lpstr>জোড়ায় কাজ</vt:lpstr>
      <vt:lpstr>দলীয় কাজ</vt:lpstr>
      <vt:lpstr>মূল্যায়ন</vt:lpstr>
      <vt:lpstr>PowerPoint Presentation</vt:lpstr>
      <vt:lpstr>PowerPoint Presentation</vt:lpstr>
      <vt:lpstr>বাড়ির কাজ</vt:lpstr>
      <vt:lpstr>সবাইকে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PERSONAL</cp:lastModifiedBy>
  <cp:revision>4</cp:revision>
  <dcterms:created xsi:type="dcterms:W3CDTF">2020-02-19T14:13:46Z</dcterms:created>
  <dcterms:modified xsi:type="dcterms:W3CDTF">2020-02-19T14:26:25Z</dcterms:modified>
</cp:coreProperties>
</file>