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69" r:id="rId3"/>
    <p:sldId id="270" r:id="rId4"/>
    <p:sldId id="271" r:id="rId5"/>
    <p:sldId id="272" r:id="rId6"/>
    <p:sldId id="290" r:id="rId7"/>
    <p:sldId id="289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94" y="-240"/>
      </p:cViewPr>
      <p:guideLst>
        <p:guide orient="horz" pos="259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9802E-3629-4477-870A-E7B4208F635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5AB30D-0FB6-4844-9B4C-ABD271EFCD5C}">
      <dgm:prSet phldrT="[Text]" custT="1"/>
      <dgm:spPr>
        <a:solidFill>
          <a:schemeClr val="tx2">
            <a:lumMod val="40000"/>
            <a:lumOff val="60000"/>
          </a:schemeClr>
        </a:solidFill>
        <a:ln w="3175"/>
      </dgm:spPr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পরাগায়ন</a:t>
          </a:r>
          <a:endParaRPr lang="en-US" sz="4000" dirty="0">
            <a:solidFill>
              <a:schemeClr val="tx1"/>
            </a:solidFill>
          </a:endParaRPr>
        </a:p>
      </dgm:t>
    </dgm:pt>
    <dgm:pt modelId="{F4B5A8E5-1982-4E8C-8D11-CC4E8537778E}" type="parTrans" cxnId="{3B2D549A-2922-4E39-B271-75F0C896BEA1}">
      <dgm:prSet/>
      <dgm:spPr/>
      <dgm:t>
        <a:bodyPr/>
        <a:lstStyle/>
        <a:p>
          <a:endParaRPr lang="en-US"/>
        </a:p>
      </dgm:t>
    </dgm:pt>
    <dgm:pt modelId="{0DF5317B-7E01-47F4-842F-BBF530A3121E}" type="sibTrans" cxnId="{3B2D549A-2922-4E39-B271-75F0C896BEA1}">
      <dgm:prSet/>
      <dgm:spPr/>
      <dgm:t>
        <a:bodyPr/>
        <a:lstStyle/>
        <a:p>
          <a:endParaRPr lang="en-US"/>
        </a:p>
      </dgm:t>
    </dgm:pt>
    <dgm:pt modelId="{047FD5AA-7BFA-4C3B-BED8-71A87D8CE30D}">
      <dgm:prSet phldrT="[Text]" custT="1"/>
      <dgm:spPr>
        <a:solidFill>
          <a:schemeClr val="tx2">
            <a:lumMod val="40000"/>
            <a:lumOff val="60000"/>
          </a:schemeClr>
        </a:solidFill>
        <a:ln w="3175"/>
      </dgm:spPr>
      <dgm:t>
        <a:bodyPr/>
        <a:lstStyle/>
        <a:p>
          <a:pPr rtl="0"/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স্ব-পরাগায়ন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EFCF43-A7FF-449C-A0E2-0005B6728F67}" type="parTrans" cxnId="{303EAA55-FC10-4E05-A65F-96126AE387C8}">
      <dgm:prSet/>
      <dgm:spPr/>
      <dgm:t>
        <a:bodyPr/>
        <a:lstStyle/>
        <a:p>
          <a:endParaRPr lang="en-US"/>
        </a:p>
      </dgm:t>
    </dgm:pt>
    <dgm:pt modelId="{A5C98289-17B9-497E-A144-C896859EE3D2}" type="sibTrans" cxnId="{303EAA55-FC10-4E05-A65F-96126AE387C8}">
      <dgm:prSet/>
      <dgm:spPr/>
      <dgm:t>
        <a:bodyPr/>
        <a:lstStyle/>
        <a:p>
          <a:endParaRPr lang="en-US"/>
        </a:p>
      </dgm:t>
    </dgm:pt>
    <dgm:pt modelId="{EEE64B7C-3AFF-46A0-9AD7-C4B8DC77A37C}">
      <dgm:prSet phldrT="[Text]" custT="1"/>
      <dgm:spPr>
        <a:solidFill>
          <a:schemeClr val="tx2">
            <a:lumMod val="40000"/>
            <a:lumOff val="60000"/>
          </a:schemeClr>
        </a:solidFill>
        <a:ln w="3175"/>
      </dgm:spPr>
      <dgm:t>
        <a:bodyPr/>
        <a:lstStyle/>
        <a:p>
          <a:pPr rtl="0"/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পর-পরাগায়ন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B14300-AF7A-4DC4-92E0-BE1696217F08}" type="parTrans" cxnId="{6B5FCBA7-B2DA-4FD7-B0E8-63B11B84DEE6}">
      <dgm:prSet/>
      <dgm:spPr/>
      <dgm:t>
        <a:bodyPr/>
        <a:lstStyle/>
        <a:p>
          <a:endParaRPr lang="en-US"/>
        </a:p>
      </dgm:t>
    </dgm:pt>
    <dgm:pt modelId="{E07B6BDF-00B0-45C9-A869-5F7691C6E81A}" type="sibTrans" cxnId="{6B5FCBA7-B2DA-4FD7-B0E8-63B11B84DEE6}">
      <dgm:prSet/>
      <dgm:spPr/>
      <dgm:t>
        <a:bodyPr/>
        <a:lstStyle/>
        <a:p>
          <a:endParaRPr lang="en-US"/>
        </a:p>
      </dgm:t>
    </dgm:pt>
    <dgm:pt modelId="{96B3194D-7934-457A-B74E-79A38289B7EA}" type="pres">
      <dgm:prSet presAssocID="{D209802E-3629-4477-870A-E7B4208F63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970EB3-03DE-48A8-91FB-A73EC488604D}" type="pres">
      <dgm:prSet presAssocID="{B35AB30D-0FB6-4844-9B4C-ABD271EFCD5C}" presName="hierRoot1" presStyleCnt="0">
        <dgm:presLayoutVars>
          <dgm:hierBranch val="init"/>
        </dgm:presLayoutVars>
      </dgm:prSet>
      <dgm:spPr/>
    </dgm:pt>
    <dgm:pt modelId="{D3249E7C-C4C3-4A5A-9058-A59246A473D8}" type="pres">
      <dgm:prSet presAssocID="{B35AB30D-0FB6-4844-9B4C-ABD271EFCD5C}" presName="rootComposite1" presStyleCnt="0"/>
      <dgm:spPr/>
    </dgm:pt>
    <dgm:pt modelId="{9EC58691-C36B-4DEC-ABA9-0037CC5B11C7}" type="pres">
      <dgm:prSet presAssocID="{B35AB30D-0FB6-4844-9B4C-ABD271EFCD5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94145F-D751-417F-9C85-8846324ED601}" type="pres">
      <dgm:prSet presAssocID="{B35AB30D-0FB6-4844-9B4C-ABD271EFCD5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6B2EFDA-1696-434C-97A2-6288DDBD9022}" type="pres">
      <dgm:prSet presAssocID="{B35AB30D-0FB6-4844-9B4C-ABD271EFCD5C}" presName="hierChild2" presStyleCnt="0"/>
      <dgm:spPr/>
    </dgm:pt>
    <dgm:pt modelId="{FAA30B9B-B510-4861-A61E-5F4495FD524B}" type="pres">
      <dgm:prSet presAssocID="{7DEFCF43-A7FF-449C-A0E2-0005B6728F6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E7631FC-9464-4A63-9271-073981A15AA6}" type="pres">
      <dgm:prSet presAssocID="{047FD5AA-7BFA-4C3B-BED8-71A87D8CE30D}" presName="hierRoot2" presStyleCnt="0">
        <dgm:presLayoutVars>
          <dgm:hierBranch val="init"/>
        </dgm:presLayoutVars>
      </dgm:prSet>
      <dgm:spPr/>
    </dgm:pt>
    <dgm:pt modelId="{6391EE99-35D5-4D49-B896-A19C6393C0A9}" type="pres">
      <dgm:prSet presAssocID="{047FD5AA-7BFA-4C3B-BED8-71A87D8CE30D}" presName="rootComposite" presStyleCnt="0"/>
      <dgm:spPr/>
    </dgm:pt>
    <dgm:pt modelId="{C9EE6DAB-10EE-4A85-A500-E25760021E5B}" type="pres">
      <dgm:prSet presAssocID="{047FD5AA-7BFA-4C3B-BED8-71A87D8CE30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94921D-C97C-4409-8870-A48D9C78DF4B}" type="pres">
      <dgm:prSet presAssocID="{047FD5AA-7BFA-4C3B-BED8-71A87D8CE30D}" presName="rootConnector" presStyleLbl="node2" presStyleIdx="0" presStyleCnt="2"/>
      <dgm:spPr/>
      <dgm:t>
        <a:bodyPr/>
        <a:lstStyle/>
        <a:p>
          <a:endParaRPr lang="en-US"/>
        </a:p>
      </dgm:t>
    </dgm:pt>
    <dgm:pt modelId="{EDE3BDF1-AF89-4DCB-A82F-ED864C44782D}" type="pres">
      <dgm:prSet presAssocID="{047FD5AA-7BFA-4C3B-BED8-71A87D8CE30D}" presName="hierChild4" presStyleCnt="0"/>
      <dgm:spPr/>
    </dgm:pt>
    <dgm:pt modelId="{FE28675F-6159-4C61-BB06-204D11FED2F0}" type="pres">
      <dgm:prSet presAssocID="{047FD5AA-7BFA-4C3B-BED8-71A87D8CE30D}" presName="hierChild5" presStyleCnt="0"/>
      <dgm:spPr/>
    </dgm:pt>
    <dgm:pt modelId="{9C2C345F-3E64-4381-96FB-6181A79C1E0C}" type="pres">
      <dgm:prSet presAssocID="{15B14300-AF7A-4DC4-92E0-BE1696217F0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0F8BA83-071C-4C0C-BCA5-7BF50DD626E4}" type="pres">
      <dgm:prSet presAssocID="{EEE64B7C-3AFF-46A0-9AD7-C4B8DC77A37C}" presName="hierRoot2" presStyleCnt="0">
        <dgm:presLayoutVars>
          <dgm:hierBranch val="init"/>
        </dgm:presLayoutVars>
      </dgm:prSet>
      <dgm:spPr/>
    </dgm:pt>
    <dgm:pt modelId="{32E40DDE-9928-403B-AFC2-666E7C5308DD}" type="pres">
      <dgm:prSet presAssocID="{EEE64B7C-3AFF-46A0-9AD7-C4B8DC77A37C}" presName="rootComposite" presStyleCnt="0"/>
      <dgm:spPr/>
    </dgm:pt>
    <dgm:pt modelId="{9677BBD6-AA91-4930-916A-D44CF8645C85}" type="pres">
      <dgm:prSet presAssocID="{EEE64B7C-3AFF-46A0-9AD7-C4B8DC77A37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118A50-6E2E-4824-A19F-9E8E7DC56951}" type="pres">
      <dgm:prSet presAssocID="{EEE64B7C-3AFF-46A0-9AD7-C4B8DC77A37C}" presName="rootConnector" presStyleLbl="node2" presStyleIdx="1" presStyleCnt="2"/>
      <dgm:spPr/>
      <dgm:t>
        <a:bodyPr/>
        <a:lstStyle/>
        <a:p>
          <a:endParaRPr lang="en-US"/>
        </a:p>
      </dgm:t>
    </dgm:pt>
    <dgm:pt modelId="{EACE71BF-58FC-480B-A6BC-920EC0BEE2B2}" type="pres">
      <dgm:prSet presAssocID="{EEE64B7C-3AFF-46A0-9AD7-C4B8DC77A37C}" presName="hierChild4" presStyleCnt="0"/>
      <dgm:spPr/>
    </dgm:pt>
    <dgm:pt modelId="{D3D7F88A-D532-4C43-A2D8-27610939C031}" type="pres">
      <dgm:prSet presAssocID="{EEE64B7C-3AFF-46A0-9AD7-C4B8DC77A37C}" presName="hierChild5" presStyleCnt="0"/>
      <dgm:spPr/>
    </dgm:pt>
    <dgm:pt modelId="{8E96A590-7698-479C-AB14-F0F06AE2CC72}" type="pres">
      <dgm:prSet presAssocID="{B35AB30D-0FB6-4844-9B4C-ABD271EFCD5C}" presName="hierChild3" presStyleCnt="0"/>
      <dgm:spPr/>
    </dgm:pt>
  </dgm:ptLst>
  <dgm:cxnLst>
    <dgm:cxn modelId="{65D2A279-0731-4D3C-B694-CA78CB0BF31D}" type="presOf" srcId="{7DEFCF43-A7FF-449C-A0E2-0005B6728F67}" destId="{FAA30B9B-B510-4861-A61E-5F4495FD524B}" srcOrd="0" destOrd="0" presId="urn:microsoft.com/office/officeart/2005/8/layout/orgChart1"/>
    <dgm:cxn modelId="{F1A7E2D2-1A13-4AE2-ABBE-5AB869810987}" type="presOf" srcId="{047FD5AA-7BFA-4C3B-BED8-71A87D8CE30D}" destId="{7D94921D-C97C-4409-8870-A48D9C78DF4B}" srcOrd="1" destOrd="0" presId="urn:microsoft.com/office/officeart/2005/8/layout/orgChart1"/>
    <dgm:cxn modelId="{11371E9A-CDEB-4F06-A795-D6B8F2DF9556}" type="presOf" srcId="{EEE64B7C-3AFF-46A0-9AD7-C4B8DC77A37C}" destId="{D8118A50-6E2E-4824-A19F-9E8E7DC56951}" srcOrd="1" destOrd="0" presId="urn:microsoft.com/office/officeart/2005/8/layout/orgChart1"/>
    <dgm:cxn modelId="{CBD2B4A6-8AF7-4ED6-BC03-9D60C1C3CCE9}" type="presOf" srcId="{047FD5AA-7BFA-4C3B-BED8-71A87D8CE30D}" destId="{C9EE6DAB-10EE-4A85-A500-E25760021E5B}" srcOrd="0" destOrd="0" presId="urn:microsoft.com/office/officeart/2005/8/layout/orgChart1"/>
    <dgm:cxn modelId="{22BA525A-589E-4333-8A59-40B390429844}" type="presOf" srcId="{B35AB30D-0FB6-4844-9B4C-ABD271EFCD5C}" destId="{3594145F-D751-417F-9C85-8846324ED601}" srcOrd="1" destOrd="0" presId="urn:microsoft.com/office/officeart/2005/8/layout/orgChart1"/>
    <dgm:cxn modelId="{6B5FCBA7-B2DA-4FD7-B0E8-63B11B84DEE6}" srcId="{B35AB30D-0FB6-4844-9B4C-ABD271EFCD5C}" destId="{EEE64B7C-3AFF-46A0-9AD7-C4B8DC77A37C}" srcOrd="1" destOrd="0" parTransId="{15B14300-AF7A-4DC4-92E0-BE1696217F08}" sibTransId="{E07B6BDF-00B0-45C9-A869-5F7691C6E81A}"/>
    <dgm:cxn modelId="{EB111BA7-CB48-4C49-8DB0-509B678BC73A}" type="presOf" srcId="{EEE64B7C-3AFF-46A0-9AD7-C4B8DC77A37C}" destId="{9677BBD6-AA91-4930-916A-D44CF8645C85}" srcOrd="0" destOrd="0" presId="urn:microsoft.com/office/officeart/2005/8/layout/orgChart1"/>
    <dgm:cxn modelId="{D2C8AB86-F31E-4A76-9F64-2E5ACF995C05}" type="presOf" srcId="{B35AB30D-0FB6-4844-9B4C-ABD271EFCD5C}" destId="{9EC58691-C36B-4DEC-ABA9-0037CC5B11C7}" srcOrd="0" destOrd="0" presId="urn:microsoft.com/office/officeart/2005/8/layout/orgChart1"/>
    <dgm:cxn modelId="{C8888FD7-6310-41D7-812D-3586E0DBA87A}" type="presOf" srcId="{15B14300-AF7A-4DC4-92E0-BE1696217F08}" destId="{9C2C345F-3E64-4381-96FB-6181A79C1E0C}" srcOrd="0" destOrd="0" presId="urn:microsoft.com/office/officeart/2005/8/layout/orgChart1"/>
    <dgm:cxn modelId="{3B2D549A-2922-4E39-B271-75F0C896BEA1}" srcId="{D209802E-3629-4477-870A-E7B4208F635A}" destId="{B35AB30D-0FB6-4844-9B4C-ABD271EFCD5C}" srcOrd="0" destOrd="0" parTransId="{F4B5A8E5-1982-4E8C-8D11-CC4E8537778E}" sibTransId="{0DF5317B-7E01-47F4-842F-BBF530A3121E}"/>
    <dgm:cxn modelId="{2082554A-0CA1-471D-A927-515E05BF080E}" type="presOf" srcId="{D209802E-3629-4477-870A-E7B4208F635A}" destId="{96B3194D-7934-457A-B74E-79A38289B7EA}" srcOrd="0" destOrd="0" presId="urn:microsoft.com/office/officeart/2005/8/layout/orgChart1"/>
    <dgm:cxn modelId="{303EAA55-FC10-4E05-A65F-96126AE387C8}" srcId="{B35AB30D-0FB6-4844-9B4C-ABD271EFCD5C}" destId="{047FD5AA-7BFA-4C3B-BED8-71A87D8CE30D}" srcOrd="0" destOrd="0" parTransId="{7DEFCF43-A7FF-449C-A0E2-0005B6728F67}" sibTransId="{A5C98289-17B9-497E-A144-C896859EE3D2}"/>
    <dgm:cxn modelId="{AE18D55C-CB4F-435E-B400-345445DA39FF}" type="presParOf" srcId="{96B3194D-7934-457A-B74E-79A38289B7EA}" destId="{99970EB3-03DE-48A8-91FB-A73EC488604D}" srcOrd="0" destOrd="0" presId="urn:microsoft.com/office/officeart/2005/8/layout/orgChart1"/>
    <dgm:cxn modelId="{5A48FE1E-36A7-446D-AF71-EBD7D83B1DF8}" type="presParOf" srcId="{99970EB3-03DE-48A8-91FB-A73EC488604D}" destId="{D3249E7C-C4C3-4A5A-9058-A59246A473D8}" srcOrd="0" destOrd="0" presId="urn:microsoft.com/office/officeart/2005/8/layout/orgChart1"/>
    <dgm:cxn modelId="{D43DB07E-F32D-4639-81EF-4FE27D033AF4}" type="presParOf" srcId="{D3249E7C-C4C3-4A5A-9058-A59246A473D8}" destId="{9EC58691-C36B-4DEC-ABA9-0037CC5B11C7}" srcOrd="0" destOrd="0" presId="urn:microsoft.com/office/officeart/2005/8/layout/orgChart1"/>
    <dgm:cxn modelId="{001FBDCD-83E4-4B28-980B-25347F44457E}" type="presParOf" srcId="{D3249E7C-C4C3-4A5A-9058-A59246A473D8}" destId="{3594145F-D751-417F-9C85-8846324ED601}" srcOrd="1" destOrd="0" presId="urn:microsoft.com/office/officeart/2005/8/layout/orgChart1"/>
    <dgm:cxn modelId="{E21B131D-1412-4684-8E7D-FE103176BC1E}" type="presParOf" srcId="{99970EB3-03DE-48A8-91FB-A73EC488604D}" destId="{C6B2EFDA-1696-434C-97A2-6288DDBD9022}" srcOrd="1" destOrd="0" presId="urn:microsoft.com/office/officeart/2005/8/layout/orgChart1"/>
    <dgm:cxn modelId="{804D5826-A20A-475E-9342-1EE461F8B4AA}" type="presParOf" srcId="{C6B2EFDA-1696-434C-97A2-6288DDBD9022}" destId="{FAA30B9B-B510-4861-A61E-5F4495FD524B}" srcOrd="0" destOrd="0" presId="urn:microsoft.com/office/officeart/2005/8/layout/orgChart1"/>
    <dgm:cxn modelId="{6F6A68DB-2267-4161-930C-AA27D340CE3B}" type="presParOf" srcId="{C6B2EFDA-1696-434C-97A2-6288DDBD9022}" destId="{6E7631FC-9464-4A63-9271-073981A15AA6}" srcOrd="1" destOrd="0" presId="urn:microsoft.com/office/officeart/2005/8/layout/orgChart1"/>
    <dgm:cxn modelId="{BA29C24F-02F7-491F-A7C7-7B6A981D559F}" type="presParOf" srcId="{6E7631FC-9464-4A63-9271-073981A15AA6}" destId="{6391EE99-35D5-4D49-B896-A19C6393C0A9}" srcOrd="0" destOrd="0" presId="urn:microsoft.com/office/officeart/2005/8/layout/orgChart1"/>
    <dgm:cxn modelId="{DDAA8E1C-0BEA-4B22-86F3-86723F39F55E}" type="presParOf" srcId="{6391EE99-35D5-4D49-B896-A19C6393C0A9}" destId="{C9EE6DAB-10EE-4A85-A500-E25760021E5B}" srcOrd="0" destOrd="0" presId="urn:microsoft.com/office/officeart/2005/8/layout/orgChart1"/>
    <dgm:cxn modelId="{C303E5FC-6DC7-4CE3-AA3C-19197733A1F9}" type="presParOf" srcId="{6391EE99-35D5-4D49-B896-A19C6393C0A9}" destId="{7D94921D-C97C-4409-8870-A48D9C78DF4B}" srcOrd="1" destOrd="0" presId="urn:microsoft.com/office/officeart/2005/8/layout/orgChart1"/>
    <dgm:cxn modelId="{EB9E13EE-0845-43CA-A16D-C4D6D963EC36}" type="presParOf" srcId="{6E7631FC-9464-4A63-9271-073981A15AA6}" destId="{EDE3BDF1-AF89-4DCB-A82F-ED864C44782D}" srcOrd="1" destOrd="0" presId="urn:microsoft.com/office/officeart/2005/8/layout/orgChart1"/>
    <dgm:cxn modelId="{DDFD1CD7-B548-4EE6-B8D9-BAB0F9757181}" type="presParOf" srcId="{6E7631FC-9464-4A63-9271-073981A15AA6}" destId="{FE28675F-6159-4C61-BB06-204D11FED2F0}" srcOrd="2" destOrd="0" presId="urn:microsoft.com/office/officeart/2005/8/layout/orgChart1"/>
    <dgm:cxn modelId="{0B86CD89-D036-47A6-9EB4-657B9F204974}" type="presParOf" srcId="{C6B2EFDA-1696-434C-97A2-6288DDBD9022}" destId="{9C2C345F-3E64-4381-96FB-6181A79C1E0C}" srcOrd="2" destOrd="0" presId="urn:microsoft.com/office/officeart/2005/8/layout/orgChart1"/>
    <dgm:cxn modelId="{D298E2A8-43D0-4470-BAA5-C1B2EB46347A}" type="presParOf" srcId="{C6B2EFDA-1696-434C-97A2-6288DDBD9022}" destId="{40F8BA83-071C-4C0C-BCA5-7BF50DD626E4}" srcOrd="3" destOrd="0" presId="urn:microsoft.com/office/officeart/2005/8/layout/orgChart1"/>
    <dgm:cxn modelId="{1AFB0AC4-BDDD-49AF-80C3-AA9BA3D9634A}" type="presParOf" srcId="{40F8BA83-071C-4C0C-BCA5-7BF50DD626E4}" destId="{32E40DDE-9928-403B-AFC2-666E7C5308DD}" srcOrd="0" destOrd="0" presId="urn:microsoft.com/office/officeart/2005/8/layout/orgChart1"/>
    <dgm:cxn modelId="{99D31E1B-F501-48C8-9BB0-ADB6BA48A544}" type="presParOf" srcId="{32E40DDE-9928-403B-AFC2-666E7C5308DD}" destId="{9677BBD6-AA91-4930-916A-D44CF8645C85}" srcOrd="0" destOrd="0" presId="urn:microsoft.com/office/officeart/2005/8/layout/orgChart1"/>
    <dgm:cxn modelId="{BD9A14CD-0455-46B6-9375-4117690AD3C3}" type="presParOf" srcId="{32E40DDE-9928-403B-AFC2-666E7C5308DD}" destId="{D8118A50-6E2E-4824-A19F-9E8E7DC56951}" srcOrd="1" destOrd="0" presId="urn:microsoft.com/office/officeart/2005/8/layout/orgChart1"/>
    <dgm:cxn modelId="{06077684-40B3-419A-B189-09A8BFCAA2FC}" type="presParOf" srcId="{40F8BA83-071C-4C0C-BCA5-7BF50DD626E4}" destId="{EACE71BF-58FC-480B-A6BC-920EC0BEE2B2}" srcOrd="1" destOrd="0" presId="urn:microsoft.com/office/officeart/2005/8/layout/orgChart1"/>
    <dgm:cxn modelId="{A67187C2-388F-4540-8AD8-1A6A1B5BD01F}" type="presParOf" srcId="{40F8BA83-071C-4C0C-BCA5-7BF50DD626E4}" destId="{D3D7F88A-D532-4C43-A2D8-27610939C031}" srcOrd="2" destOrd="0" presId="urn:microsoft.com/office/officeart/2005/8/layout/orgChart1"/>
    <dgm:cxn modelId="{0781ED15-0F5D-465C-8E1D-020F22A33718}" type="presParOf" srcId="{99970EB3-03DE-48A8-91FB-A73EC488604D}" destId="{8E96A590-7698-479C-AB14-F0F06AE2CC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C345F-3E64-4381-96FB-6181A79C1E0C}">
      <dsp:nvSpPr>
        <dsp:cNvPr id="0" name=""/>
        <dsp:cNvSpPr/>
      </dsp:nvSpPr>
      <dsp:spPr>
        <a:xfrm>
          <a:off x="4572000" y="2015300"/>
          <a:ext cx="2437860" cy="846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099"/>
              </a:lnTo>
              <a:lnTo>
                <a:pt x="2437860" y="423099"/>
              </a:lnTo>
              <a:lnTo>
                <a:pt x="2437860" y="846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30B9B-B510-4861-A61E-5F4495FD524B}">
      <dsp:nvSpPr>
        <dsp:cNvPr id="0" name=""/>
        <dsp:cNvSpPr/>
      </dsp:nvSpPr>
      <dsp:spPr>
        <a:xfrm>
          <a:off x="2134139" y="2015300"/>
          <a:ext cx="2437860" cy="846199"/>
        </a:xfrm>
        <a:custGeom>
          <a:avLst/>
          <a:gdLst/>
          <a:ahLst/>
          <a:cxnLst/>
          <a:rect l="0" t="0" r="0" b="0"/>
          <a:pathLst>
            <a:path>
              <a:moveTo>
                <a:pt x="2437860" y="0"/>
              </a:moveTo>
              <a:lnTo>
                <a:pt x="2437860" y="423099"/>
              </a:lnTo>
              <a:lnTo>
                <a:pt x="0" y="423099"/>
              </a:lnTo>
              <a:lnTo>
                <a:pt x="0" y="846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58691-C36B-4DEC-ABA9-0037CC5B11C7}">
      <dsp:nvSpPr>
        <dsp:cNvPr id="0" name=""/>
        <dsp:cNvSpPr/>
      </dsp:nvSpPr>
      <dsp:spPr>
        <a:xfrm>
          <a:off x="2557239" y="539"/>
          <a:ext cx="4029521" cy="201476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পরাগায়ন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2557239" y="539"/>
        <a:ext cx="4029521" cy="2014760"/>
      </dsp:txXfrm>
    </dsp:sp>
    <dsp:sp modelId="{C9EE6DAB-10EE-4A85-A500-E25760021E5B}">
      <dsp:nvSpPr>
        <dsp:cNvPr id="0" name=""/>
        <dsp:cNvSpPr/>
      </dsp:nvSpPr>
      <dsp:spPr>
        <a:xfrm>
          <a:off x="119378" y="2861499"/>
          <a:ext cx="4029521" cy="201476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স্ব-পরাগায়ন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378" y="2861499"/>
        <a:ext cx="4029521" cy="2014760"/>
      </dsp:txXfrm>
    </dsp:sp>
    <dsp:sp modelId="{9677BBD6-AA91-4930-916A-D44CF8645C85}">
      <dsp:nvSpPr>
        <dsp:cNvPr id="0" name=""/>
        <dsp:cNvSpPr/>
      </dsp:nvSpPr>
      <dsp:spPr>
        <a:xfrm>
          <a:off x="4995099" y="2861499"/>
          <a:ext cx="4029521" cy="201476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পর-পরাগায়ন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95099" y="2861499"/>
        <a:ext cx="4029521" cy="2014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6955-3277-4879-AE98-BAB3A843926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693D8-060C-42A9-8C15-B6815B342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বড়,রঙ্গীন,মধুগ্রন্থিযুক্ত।পরাগরেণু ও গর্ভমুন্ড আঁঠালো ও সুগন্ধযুক্ত।    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ক্ষক প্রয়োজনে সহয়াতা করবেন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জবা, কুমড়া, সরিষা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ইত্যাদি।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B32A-F4F8-4FDA-8E6F-F5185B2ED4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54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বর্ণ, গন্ধ ও মধুগ্রন্থিহীন। পরাগরেণু হাল্কা, অসংখ্য ও আকারে ক্ষুদ্র।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 আঁঠালো, শাখান্বিত, কখনো পালকের ন্যায়। 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বায়ুপরাগী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 ধান, ভুট্টা ইত্যাদি।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B32A-F4F8-4FDA-8E6F-F5185B2ED4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55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আকারে ক্ষুদ্র,হালকা।  সহজে পানিতে ভাসতে পারে। স্ত্রী ফুলে বৃন্ত লম্বা,পুং ফুলে বৃন্ত ছোট। 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পানিপরাগী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পাতাশ্যাওলা,শাপলা ইত্যাদি।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B32A-F4F8-4FDA-8E6F-F5185B2ED4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23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মোটামুটি বড়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তবে ছোট হলে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ফুলগুলো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পুষ্পমঞ্জুরীতে সাজানো থাকে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রঙ আকর্ষণীয়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প্রা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পরাগী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কদম, শিমুল, কচু ইত্যাদি।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B32A-F4F8-4FDA-8E6F-F5185B2ED4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36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নিজেই ৫/১০ প্রকারের ফুল সংগ্রহ করে আনবেন বা শিক্ষার্থীদের বাসা থেকে নিয়ে আসতে বলা যেতে পারে ,আর যদি একান্তই না পাওয়া যায় তবে ফুলের চিত্র এঁকে বা প্রিন্ট করে দেয়া যেতে পারে 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507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টিগ্রারের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74B3-A4C5-4785-AC27-C5612CC305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6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টিগ্রারের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74B3-A4C5-4785-AC27-C5612CC305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6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B32A-F4F8-4FDA-8E6F-F5185B2ED4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3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ছোট ছোট প্রশ্ন করা যেতে পারে ।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1200" dirty="0" smtClean="0">
                <a:ln w="0"/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1200" dirty="0" err="1" smtClean="0">
                <a:ln w="0"/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1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 w="0"/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1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1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n w="0"/>
                <a:latin typeface="NikoshBAN" pitchFamily="2" charset="0"/>
                <a:cs typeface="NikoshBAN" pitchFamily="2" charset="0"/>
              </a:rPr>
              <a:t>পেলে</a:t>
            </a:r>
            <a:r>
              <a:rPr lang="bn-BD" sz="1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1200" dirty="0" smtClean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E5AAA-4C15-450C-9745-A01BAC7DBC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9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6609-611E-4DC9-9935-B64990E394A5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55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6609-611E-4DC9-9935-B64990E394A5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55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১ম শিখনফল অর্জনের উদ্দেশ্যে এই স্লাইডটি প্রদর্শন করা হয়েছে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B32A-F4F8-4FDA-8E6F-F5185B2ED4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দ্বিতীয় শিখনফল অর্জনের উদ্দেশ্যে এই স্লাইডটি প্রদর্শন করা হয়েছে । 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 ফুলে বা একই গাছের ভিন্ন দুটি ফুলের মধ্যে যখন পরাগায়ন ঘটে তাই হল স্ব-পরাগায়ন।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B32A-F4F8-4FDA-8E6F-F5185B2ED4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4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দ্বিতীয় শিখনফল অর্জনের উদ্দেশ্যে এই স্লাইডটি প্রদর্শন করা হয়েছে । 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প্রজাতির দুটি ভিন্ন উদ্ভিদের ফুলের মধ্যে যখন পরাগরেণু সংযোগ ঘটে তখন তাকে বলে পর-পরাগায়ন।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B32A-F4F8-4FDA-8E6F-F5185B2ED4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eaVert" lIns="125401" tIns="62700" rIns="125401" bIns="627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  <a:prstGeom prst="rect">
            <a:avLst/>
          </a:prstGeom>
        </p:spPr>
        <p:txBody>
          <a:bodyPr vert="eaVert"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  <a:prstGeom prst="rect">
            <a:avLst/>
          </a:prstGeom>
        </p:spPr>
        <p:txBody>
          <a:bodyPr vert="eaVert" lIns="125401" tIns="62700" rIns="125401" bIns="627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lIns="125401" tIns="62700" rIns="125401" bIns="627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  <a:prstGeom prst="rect">
            <a:avLst/>
          </a:prstGeom>
        </p:spPr>
        <p:txBody>
          <a:bodyPr lIns="125401" tIns="62700" rIns="125401" bIns="62700"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  <a:prstGeom prst="rect">
            <a:avLst/>
          </a:prstGeom>
        </p:spPr>
        <p:txBody>
          <a:bodyPr lIns="125401" tIns="62700" rIns="125401" bIns="62700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  <a:prstGeom prst="rect">
            <a:avLst/>
          </a:prstGeom>
        </p:spPr>
        <p:txBody>
          <a:bodyPr lIns="125401" tIns="62700" rIns="125401" bIns="62700"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  <a:prstGeom prst="rect">
            <a:avLst/>
          </a:prstGeom>
        </p:spPr>
        <p:txBody>
          <a:bodyPr lIns="125401" tIns="62700" rIns="125401" bIns="62700"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  <a:prstGeom prst="rect">
            <a:avLst/>
          </a:prstGeom>
        </p:spPr>
        <p:txBody>
          <a:bodyPr lIns="125401" tIns="62700" rIns="125401" bIns="62700"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  <a:prstGeom prst="rect">
            <a:avLst/>
          </a:prstGeom>
        </p:spPr>
        <p:txBody>
          <a:bodyPr lIns="125401" tIns="62700" rIns="125401" bIns="62700"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1" y="76200"/>
            <a:ext cx="15240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00" y="6629400"/>
            <a:ext cx="1524000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15800" y="76200"/>
            <a:ext cx="1524000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6629400"/>
            <a:ext cx="1524000" cy="1524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3716000" cy="8229600"/>
          </a:xfrm>
          <a:prstGeom prst="rect">
            <a:avLst/>
          </a:prstGeom>
          <a:noFill/>
          <a:ln w="762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spcCol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13411200" cy="7924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676401" y="7696200"/>
            <a:ext cx="1036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SIKDAR</a:t>
            </a:r>
            <a:r>
              <a:rPr lang="en-US" sz="2000" b="1" baseline="0" dirty="0" smtClean="0">
                <a:solidFill>
                  <a:schemeClr val="tx2"/>
                </a:solidFill>
                <a:latin typeface="+mn-lt"/>
              </a:rPr>
              <a:t> MD. SHAJIDUR JAHAN, ASS-TEACHER, FULHARI HIGH SCHOOL,SHAILKUPA,JHENIDAH.</a:t>
            </a:r>
            <a:endParaRPr lang="en-US" sz="20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250" y="548640"/>
            <a:ext cx="10515600" cy="867688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49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4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4" y="1805940"/>
            <a:ext cx="114157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743200"/>
            <a:ext cx="12687300" cy="12216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2535" tIns="56268" rIns="112535" bIns="56268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পরাগধানী হতে পরাগরেণু একই ফুলে অথবা একই জাতের অন্য ফুলের গর্ভমুন্ডে স্থানান্তরিত হওয়াকে  পরাগায়ন বলে।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801644"/>
            <a:ext cx="6286500" cy="6676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+mj-lt"/>
                <a:cs typeface="NikoshBAN" pitchFamily="2" charset="0"/>
              </a:rPr>
              <a:t>উত্তরের জন্য এখানে ক্লিক করি।</a:t>
            </a:r>
            <a:endParaRPr lang="en-US" sz="3600" dirty="0">
              <a:solidFill>
                <a:schemeClr val="tx1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72700" y="560856"/>
            <a:ext cx="3086100" cy="636855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-৪ মিনিট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75" y="1780920"/>
            <a:ext cx="65151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 বলতে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বুঝ?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5649" y="426720"/>
            <a:ext cx="3732551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5156359"/>
              </p:ext>
            </p:extLst>
          </p:nvPr>
        </p:nvGraphicFramePr>
        <p:xfrm>
          <a:off x="2286000" y="16764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51860" y="274322"/>
            <a:ext cx="6835140" cy="944632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শ্রেণিবিভাগ</a:t>
            </a:r>
            <a:r>
              <a:rPr lang="bn-BD" sz="5400" dirty="0">
                <a:latin typeface="NikoshBAN"/>
                <a:cs typeface="NikoshBAN"/>
              </a:rPr>
              <a:t>: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86100" y="274322"/>
            <a:ext cx="69723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en-US" sz="4400" dirty="0">
                <a:latin typeface="NikoshBAN"/>
                <a:cs typeface="NikoshBAN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78" y="1755693"/>
            <a:ext cx="4764505" cy="4369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002" y="2751907"/>
            <a:ext cx="2070339" cy="14630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68979" y="7080279"/>
            <a:ext cx="9029700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 হতে তোমরা কী বুঝতে পেরেছ?</a:t>
            </a:r>
            <a:endParaRPr lang="en-US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0220" y="7070671"/>
            <a:ext cx="10104120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এ ধরনের পরাগায়নকে আমরা কী </a:t>
            </a:r>
            <a:r>
              <a:rPr lang="en-US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তে পারি ?</a:t>
            </a:r>
            <a:endParaRPr lang="en-US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C -0.00382 -0.00787 -0.00312 -0.01689 -0.0066 -0.02453 C -0.00955 -0.03101 -0.01493 -0.03842 -0.0184 -0.04444 C -0.02101 -0.05925 -0.01806 -0.05902 -0.03003 -0.06226 C -0.03576 -0.08657 -0.03733 -0.12615 -0.05174 -0.14444 C -0.06059 -0.16782 -0.08507 -0.16319 -0.10174 -0.16435 C -0.12743 -0.17662 -0.10104 -0.16481 -0.1717 -0.16898 C -0.17899 -0.16944 -0.1934 -0.17338 -0.1934 -0.17338 " pathEditMode="relative" ptsTypes="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69" y="1746985"/>
            <a:ext cx="5967663" cy="4735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631" y="1436905"/>
            <a:ext cx="2223998" cy="15716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86100" y="274322"/>
            <a:ext cx="69723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en-US" sz="4400" dirty="0">
                <a:latin typeface="NikoshBAN"/>
                <a:cs typeface="NikoshBAN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4575" y="6979232"/>
            <a:ext cx="9029700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 হতে তোমরা কী বুঝতে পেরেছ?</a:t>
            </a:r>
            <a:endParaRPr lang="en-US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2250" y="6979231"/>
            <a:ext cx="8258175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এ ধরনের পরাগায়নকে আমরা কী </a:t>
            </a:r>
            <a:r>
              <a:rPr lang="en-US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তে পারি ?</a:t>
            </a:r>
            <a:endParaRPr lang="en-US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32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2963E-6 C -0.00347 -0.00973 -0.0066 -0.01436 -0.01337 -0.02015 C -0.01892 -0.03056 -0.02222 -0.04052 -0.0316 -0.04445 C -0.03958 -0.0551 -0.03524 -0.05209 -0.04323 -0.05556 C -0.05313 -0.06459 -0.0684 -0.06667 -0.08004 -0.06899 C -0.09167 -0.06829 -0.1033 -0.06806 -0.11493 -0.06667 C -0.1217 -0.06598 -0.12899 -0.05741 -0.1349 -0.05348 C -0.1467 -0.04538 -0.15434 -0.0389 -0.16667 -0.03334 C -0.17952 -0.0169 -0.16476 -0.03403 -0.17656 -0.02454 C -0.17952 -0.022 -0.18195 -0.01829 -0.1849 -0.01575 C -0.18611 -0.01343 -0.18715 -0.01112 -0.18837 -0.00903 C -0.18993 -0.00672 -0.19323 -0.00232 -0.19323 -0.00232 " pathEditMode="relative" ptsTypes="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50" y="3017522"/>
            <a:ext cx="1080135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স্ব-পরাগায়ন ও পর-পরাগায়ন মধ্যে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নির্ণয় কর।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29800" y="457200"/>
            <a:ext cx="3543300" cy="636855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-৬ মিনিট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5813" y="381000"/>
            <a:ext cx="4287187" cy="10643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24130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1965230"/>
            <a:ext cx="4257675" cy="3150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739" y="1920239"/>
            <a:ext cx="4259879" cy="3195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981" y="1920976"/>
            <a:ext cx="4464759" cy="3194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86100" y="274322"/>
            <a:ext cx="69723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en-US" sz="4400" dirty="0">
                <a:latin typeface="NikoshBAN"/>
                <a:cs typeface="NikoshBAN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8850" y="6885434"/>
            <a:ext cx="9658350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ফুলগুলোর মধ্যে ক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 লক্ষ্য করেছ ?   </a:t>
            </a:r>
            <a:endParaRPr lang="en-GB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9116" y="5806440"/>
            <a:ext cx="6503623" cy="498356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0750" y="6887791"/>
            <a:ext cx="9444038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এধরণের ফুলকে কী নামে অভিহিত করা হয় ?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40880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feroza\Desktop\Af\k31ajl2a5w2vldnlqwkzt2x757390zhf3pik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3771900" cy="2997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2057401"/>
            <a:ext cx="3664933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01" y="2057400"/>
            <a:ext cx="387217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228850" y="6867146"/>
            <a:ext cx="9658350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ফুলগুলোর মধ্যে ক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 লক্ষ্য করেছ ?   </a:t>
            </a:r>
            <a:endParaRPr lang="en-GB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1724" y="6887791"/>
            <a:ext cx="9444038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এধরণের ফুলকে কী নামে অভিহিত করা হয় ?</a:t>
            </a:r>
            <a:endParaRPr lang="en-US" sz="3900" dirty="0"/>
          </a:p>
        </p:txBody>
      </p:sp>
      <p:sp>
        <p:nvSpPr>
          <p:cNvPr id="8" name="TextBox 7"/>
          <p:cNvSpPr txBox="1"/>
          <p:nvPr/>
        </p:nvSpPr>
        <p:spPr>
          <a:xfrm>
            <a:off x="3086100" y="274322"/>
            <a:ext cx="69723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en-US" sz="4400" dirty="0">
                <a:latin typeface="NikoshBAN"/>
                <a:cs typeface="NikoshBAN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1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265" y="1680942"/>
            <a:ext cx="4282986" cy="3439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320" y="1680942"/>
            <a:ext cx="4429430" cy="3439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351724" y="6949441"/>
            <a:ext cx="9444038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এধরণের ফুলকে কী নামে অভিহিত করা হয় ?</a:t>
            </a:r>
            <a:endParaRPr lang="en-US" sz="3900" dirty="0"/>
          </a:p>
        </p:txBody>
      </p:sp>
      <p:sp>
        <p:nvSpPr>
          <p:cNvPr id="15" name="TextBox 14"/>
          <p:cNvSpPr txBox="1"/>
          <p:nvPr/>
        </p:nvSpPr>
        <p:spPr>
          <a:xfrm>
            <a:off x="2228850" y="6979231"/>
            <a:ext cx="9658350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ফুলগুলোর মধ্যে ক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 লক্ষ্য করেছ ?   </a:t>
            </a:r>
            <a:endParaRPr lang="en-GB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7" y="1680940"/>
            <a:ext cx="4165674" cy="3439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86100" y="274322"/>
            <a:ext cx="69723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en-US" sz="4400" dirty="0">
                <a:latin typeface="NikoshBAN"/>
                <a:cs typeface="NikoshBAN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4.bp.blogspot.com/-PVCswkScA9E/TdqhqRJKmlI/AAAAAAAAABw/6SMlYQ0WgUs/s1600/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7332" y="1978630"/>
            <a:ext cx="3788568" cy="3120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2" y="2000251"/>
            <a:ext cx="3946289" cy="3120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" y="1978629"/>
            <a:ext cx="3834246" cy="3120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28850" y="6867146"/>
            <a:ext cx="9658350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ফুলগুলোর মধ্যে ক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 লক্ষ্য করেছ ?   </a:t>
            </a:r>
            <a:endParaRPr lang="en-GB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1724" y="6887791"/>
            <a:ext cx="9444038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এধরণের ফুলকে কী নামে অভিহিত করা হয় ?</a:t>
            </a:r>
            <a:endParaRPr lang="en-US" sz="3900" dirty="0"/>
          </a:p>
        </p:txBody>
      </p:sp>
      <p:sp>
        <p:nvSpPr>
          <p:cNvPr id="8" name="TextBox 7"/>
          <p:cNvSpPr txBox="1"/>
          <p:nvPr/>
        </p:nvSpPr>
        <p:spPr>
          <a:xfrm>
            <a:off x="3086100" y="274322"/>
            <a:ext cx="69723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en-US" sz="4400" dirty="0">
                <a:latin typeface="NikoshBAN"/>
                <a:cs typeface="NikoshBAN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1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7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7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7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4933" y="7627623"/>
            <a:ext cx="988094" cy="438150"/>
          </a:xfrm>
        </p:spPr>
        <p:txBody>
          <a:bodyPr/>
          <a:lstStyle/>
          <a:p>
            <a:fld id="{0B993841-1347-4E5A-914A-25B2DED445B1}" type="slidenum">
              <a:rPr lang="en-GB" sz="170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</a:t>
            </a:fld>
            <a:endParaRPr lang="en-GB" sz="17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5481" y="604932"/>
            <a:ext cx="3199198" cy="636855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r>
              <a:rPr lang="bn-BD" sz="3400" dirty="0">
                <a:latin typeface="NikoshBAN" pitchFamily="2" charset="0"/>
                <a:cs typeface="NikoshBAN" pitchFamily="2" charset="0"/>
              </a:rPr>
              <a:t>সময় : ৮ মিনিট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4" descr="https://media.giphy.com/media/P6CBLIPae5Q40/giphy.gif"/>
          <p:cNvSpPr>
            <a:spLocks noChangeAspect="1" noChangeArrowheads="1"/>
          </p:cNvSpPr>
          <p:nvPr/>
        </p:nvSpPr>
        <p:spPr bwMode="auto">
          <a:xfrm>
            <a:off x="175021" y="-173355"/>
            <a:ext cx="3429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2535" tIns="56268" rIns="112535" bIns="56268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43000" y="1905000"/>
            <a:ext cx="10858500" cy="6368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দল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5টি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 ছকটি পূরণ করবে । </a:t>
            </a:r>
            <a:endParaRPr lang="en-GB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92377"/>
              </p:ext>
            </p:extLst>
          </p:nvPr>
        </p:nvGraphicFramePr>
        <p:xfrm>
          <a:off x="1123950" y="2819400"/>
          <a:ext cx="10977315" cy="4782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9105"/>
                <a:gridCol w="3659105"/>
                <a:gridCol w="3659105"/>
              </a:tblGrid>
              <a:tr h="1865376">
                <a:tc>
                  <a:txBody>
                    <a:bodyPr/>
                    <a:lstStyle/>
                    <a:p>
                      <a:pPr algn="ctr"/>
                      <a:r>
                        <a:rPr lang="bn-BD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 নাম </a:t>
                      </a:r>
                      <a:endParaRPr lang="en-GB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কোন মাধ্যমে</a:t>
                      </a:r>
                      <a:r>
                        <a:rPr lang="bn-BD" sz="3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পরাগায়ন  </a:t>
                      </a:r>
                      <a:endParaRPr lang="en-GB" sz="3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GB" sz="3800" dirty="0"/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 বৈশিষ্ট্য</a:t>
                      </a:r>
                      <a:r>
                        <a:rPr lang="bn-BD" sz="3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2870" marR="102870" marT="54864" marB="54864"/>
                </a:tc>
              </a:tr>
              <a:tr h="600892">
                <a:tc>
                  <a:txBody>
                    <a:bodyPr/>
                    <a:lstStyle/>
                    <a:p>
                      <a:endParaRPr lang="en-GB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02870" marR="102870" marT="54864" marB="54864"/>
                </a:tc>
              </a:tr>
              <a:tr h="579076">
                <a:tc>
                  <a:txBody>
                    <a:bodyPr/>
                    <a:lstStyle/>
                    <a:p>
                      <a:endParaRPr lang="en-GB" sz="3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02870" marR="102870" marT="54864" marB="54864"/>
                </a:tc>
              </a:tr>
              <a:tr h="579076">
                <a:tc>
                  <a:txBody>
                    <a:bodyPr/>
                    <a:lstStyle/>
                    <a:p>
                      <a:endParaRPr lang="en-GB" sz="3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02870" marR="102870" marT="54864" marB="54864"/>
                </a:tc>
              </a:tr>
              <a:tr h="579076">
                <a:tc>
                  <a:txBody>
                    <a:bodyPr/>
                    <a:lstStyle/>
                    <a:p>
                      <a:endParaRPr lang="en-GB" sz="3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02870" marR="102870" marT="54864" marB="54864"/>
                </a:tc>
              </a:tr>
              <a:tr h="579076">
                <a:tc>
                  <a:txBody>
                    <a:bodyPr/>
                    <a:lstStyle/>
                    <a:p>
                      <a:endParaRPr lang="en-GB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02870" marR="102870" marT="54864" marB="54864"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4458324" y="381000"/>
            <a:ext cx="4152276" cy="1208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231" y="4327185"/>
            <a:ext cx="5902033" cy="3191401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>
              <a:defRPr/>
            </a:pPr>
            <a:r>
              <a:rPr lang="en-US" sz="3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en-US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3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41093"/>
            <a:ext cx="1809751" cy="222527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22262"/>
            <a:ext cx="1809750" cy="2278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477250" y="4297680"/>
            <a:ext cx="3524250" cy="3252956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marL="422007" indent="-422007" algn="ctr">
              <a:spcBef>
                <a:spcPct val="20000"/>
              </a:spcBef>
              <a:defRPr/>
            </a:pPr>
            <a:r>
              <a:rPr lang="bn-BD" sz="3000" dirty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000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0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অষ্টম</a:t>
            </a:r>
            <a:endParaRPr lang="bn-BD" sz="3000" dirty="0">
              <a:ln/>
              <a:latin typeface="NikoshBAN" pitchFamily="2" charset="0"/>
              <a:cs typeface="NikoshBAN" pitchFamily="2" charset="0"/>
            </a:endParaRPr>
          </a:p>
          <a:p>
            <a:pPr marL="422007" indent="-422007" algn="ctr">
              <a:spcBef>
                <a:spcPct val="20000"/>
              </a:spcBef>
              <a:defRPr/>
            </a:pPr>
            <a:r>
              <a:rPr lang="bn-BD" sz="3000" dirty="0" smtClean="0">
                <a:ln/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n/>
              <a:latin typeface="NikoshBAN" pitchFamily="2" charset="0"/>
              <a:cs typeface="NikoshBAN" pitchFamily="2" charset="0"/>
            </a:endParaRPr>
          </a:p>
          <a:p>
            <a:pPr marL="422007" indent="-422007" algn="ctr">
              <a:spcBef>
                <a:spcPct val="20000"/>
              </a:spcBef>
              <a:defRPr/>
            </a:pPr>
            <a:r>
              <a:rPr lang="en-US" sz="3000" dirty="0" err="1" smtClean="0">
                <a:ln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0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latin typeface="NikoshBAN"/>
                <a:cs typeface="NikoshBAN"/>
              </a:rPr>
              <a:t>চতুর্থ</a:t>
            </a:r>
            <a:endParaRPr lang="en-US" sz="3000" dirty="0">
              <a:ln/>
              <a:latin typeface="NikoshBAN" pitchFamily="2" charset="0"/>
              <a:cs typeface="NikoshBAN" pitchFamily="2" charset="0"/>
            </a:endParaRPr>
          </a:p>
          <a:p>
            <a:pPr marL="422007" indent="-422007" algn="ctr">
              <a:spcBef>
                <a:spcPct val="20000"/>
              </a:spcBef>
              <a:defRPr/>
            </a:pP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উদ্ভিদে বংশ বৃদ্ধি</a:t>
            </a:r>
            <a:endParaRPr lang="en-US" sz="3000" dirty="0">
              <a:ln/>
              <a:latin typeface="NikoshBAN" pitchFamily="2" charset="0"/>
              <a:cs typeface="NikoshBAN" pitchFamily="2" charset="0"/>
            </a:endParaRPr>
          </a:p>
          <a:p>
            <a:pPr marL="422007" indent="-422007" algn="ctr">
              <a:spcBef>
                <a:spcPct val="20000"/>
              </a:spcBef>
              <a:defRPr/>
            </a:pPr>
            <a:r>
              <a:rPr lang="en-US" sz="3000" smtClean="0">
                <a:ln/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3000" dirty="0">
                <a:ln/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000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000" dirty="0">
              <a:ln/>
              <a:latin typeface="NikoshBAN" pitchFamily="2" charset="0"/>
              <a:cs typeface="NikoshBAN" pitchFamily="2" charset="0"/>
            </a:endParaRPr>
          </a:p>
          <a:p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6762750" y="1796956"/>
            <a:ext cx="190500" cy="5518244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12535" tIns="56268" rIns="112535" bIns="5626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2393" y="1893674"/>
            <a:ext cx="7629831" cy="866444"/>
            <a:chOff x="381347" y="1285859"/>
            <a:chExt cx="7169915" cy="814957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" name="Right Arrow 2"/>
            <p:cNvSpPr/>
            <p:nvPr/>
          </p:nvSpPr>
          <p:spPr>
            <a:xfrm>
              <a:off x="381347" y="1285859"/>
              <a:ext cx="833066" cy="814957"/>
            </a:xfrm>
            <a:prstGeom prst="rightArrow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4413" y="1285860"/>
              <a:ext cx="6336849" cy="7143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/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পরাগায়ন কত প্রকার</a:t>
              </a:r>
              <a:r>
                <a:rPr lang="bn-IN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? </a:t>
              </a:r>
              <a:endParaRPr lang="en-US" sz="3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195251" y="2947875"/>
            <a:ext cx="2479284" cy="5067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87186" y="3766482"/>
            <a:ext cx="2613756" cy="562513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251" y="3762249"/>
            <a:ext cx="2491163" cy="55564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87186" y="2942773"/>
            <a:ext cx="2613755" cy="5067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73065" y="461216"/>
            <a:ext cx="5547685" cy="1396793"/>
            <a:chOff x="7210986" y="439604"/>
            <a:chExt cx="5714772" cy="1163994"/>
          </a:xfrm>
        </p:grpSpPr>
        <p:sp>
          <p:nvSpPr>
            <p:cNvPr id="12" name="TextBox 11"/>
            <p:cNvSpPr txBox="1"/>
            <p:nvPr/>
          </p:nvSpPr>
          <p:spPr>
            <a:xfrm>
              <a:off x="8644224" y="439604"/>
              <a:ext cx="4281534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সঠিক হয়েছে</a:t>
              </a:r>
              <a:r>
                <a:rPr lang="bn-BD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bn-IN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ধন্যবাদ।</a:t>
              </a:r>
              <a:endParaRPr lang="en-US" sz="42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1406" y1="56836" x2="51406" y2="56836"/>
                          <a14:foregroundMark x1="58984" y1="50488" x2="58984" y2="50488"/>
                          <a14:foregroundMark x1="58984" y1="50098" x2="58984" y2="50098"/>
                          <a14:foregroundMark x1="57344" y1="45996" x2="57344" y2="45996"/>
                          <a14:foregroundMark x1="57344" y1="45996" x2="57344" y2="45996"/>
                          <a14:foregroundMark x1="57344" y1="45996" x2="57344" y2="45996"/>
                          <a14:foregroundMark x1="57344" y1="44531" x2="57344" y2="44531"/>
                          <a14:foregroundMark x1="57344" y1="43945" x2="57344" y2="43945"/>
                          <a14:foregroundMark x1="57656" y1="43066" x2="58516" y2="43066"/>
                          <a14:foregroundMark x1="62422" y1="41016" x2="62422" y2="41016"/>
                          <a14:foregroundMark x1="64219" y1="40039" x2="64219" y2="40039"/>
                          <a14:foregroundMark x1="64688" y1="39160" x2="64688" y2="39160"/>
                          <a14:foregroundMark x1="64844" y1="38965" x2="64844" y2="38965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6719" y1="66895" x2="66719" y2="66895"/>
                          <a14:foregroundMark x1="66719" y1="66895" x2="66719" y2="66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986" y="465740"/>
              <a:ext cx="1675446" cy="113785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212222" y="442928"/>
            <a:ext cx="5122779" cy="1384995"/>
            <a:chOff x="4888234" y="448038"/>
            <a:chExt cx="8185554" cy="11634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234" y="541357"/>
              <a:ext cx="1793465" cy="91964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830200" y="448038"/>
              <a:ext cx="6243588" cy="1163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ভুল হয়েছে</a:t>
              </a:r>
              <a:r>
                <a:rPr lang="bn-BD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bn-IN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আবার চেষ্টা কর।</a:t>
              </a:r>
              <a:endParaRPr lang="en-US" sz="42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183372" y="5759809"/>
            <a:ext cx="2491163" cy="5067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গর্ভমুন্ডে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37712" y="6566006"/>
            <a:ext cx="2763228" cy="4748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পুংদন্ডে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83372" y="6566005"/>
            <a:ext cx="2491163" cy="5556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গর্ভাশয়ে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74006" y="5711220"/>
            <a:ext cx="2726935" cy="5067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গর্ভদন্ডে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35251" y="4722180"/>
            <a:ext cx="10345318" cy="789776"/>
            <a:chOff x="599614" y="948124"/>
            <a:chExt cx="8426241" cy="1152693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7" name="Right Arrow 16"/>
            <p:cNvSpPr/>
            <p:nvPr/>
          </p:nvSpPr>
          <p:spPr>
            <a:xfrm>
              <a:off x="599614" y="948124"/>
              <a:ext cx="703436" cy="1152693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81988" y="948124"/>
              <a:ext cx="7643867" cy="100628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/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পরাগায়নের ফলে পরাগরেণু কোথায় স্থানান্তরিত হয়</a:t>
              </a:r>
              <a:r>
                <a:rPr lang="bn-IN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59639" y="304800"/>
            <a:ext cx="3793761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7145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7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2393" y="2039978"/>
            <a:ext cx="7789851" cy="866444"/>
            <a:chOff x="381347" y="1285859"/>
            <a:chExt cx="7320289" cy="814957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" name="Right Arrow 2"/>
            <p:cNvSpPr/>
            <p:nvPr/>
          </p:nvSpPr>
          <p:spPr>
            <a:xfrm>
              <a:off x="381347" y="1285859"/>
              <a:ext cx="833066" cy="814957"/>
            </a:xfrm>
            <a:prstGeom prst="rightArrow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64787" y="1285860"/>
              <a:ext cx="6336849" cy="714380"/>
            </a:xfrm>
            <a:prstGeom prst="rect">
              <a:avLst/>
            </a:prstGeom>
            <a:noFill/>
            <a:ln w="12700">
              <a:noFill/>
            </a:ln>
            <a:effectLst/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কোনটি বায়ুপরাগী ফুলের বৈশিষ্ট্য</a:t>
              </a:r>
              <a:r>
                <a:rPr lang="bn-IN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? </a:t>
              </a:r>
              <a:endParaRPr lang="en-US" sz="3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195250" y="2925234"/>
            <a:ext cx="3164355" cy="5677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 বড়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64324" y="2888658"/>
            <a:ext cx="3195325" cy="56777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সুগন্ধ আছে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06232" y="3689806"/>
            <a:ext cx="3153374" cy="49189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পরাগরেণু আঁঠালো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87186" y="3656005"/>
            <a:ext cx="3172463" cy="5067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গর্ভমুন্ড শাখান্বিত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168315" y="461216"/>
            <a:ext cx="5547685" cy="1396793"/>
            <a:chOff x="7210986" y="439604"/>
            <a:chExt cx="5714772" cy="1163994"/>
          </a:xfrm>
        </p:grpSpPr>
        <p:sp>
          <p:nvSpPr>
            <p:cNvPr id="12" name="TextBox 11"/>
            <p:cNvSpPr txBox="1"/>
            <p:nvPr/>
          </p:nvSpPr>
          <p:spPr>
            <a:xfrm>
              <a:off x="8644224" y="439604"/>
              <a:ext cx="4281534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সঠিক হয়েছে</a:t>
              </a:r>
              <a:r>
                <a:rPr lang="bn-BD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bn-IN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ধন্যবাদ।</a:t>
              </a:r>
              <a:endParaRPr lang="en-US" sz="42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1406" y1="56836" x2="51406" y2="56836"/>
                          <a14:foregroundMark x1="58984" y1="50488" x2="58984" y2="50488"/>
                          <a14:foregroundMark x1="58984" y1="50098" x2="58984" y2="50098"/>
                          <a14:foregroundMark x1="57344" y1="45996" x2="57344" y2="45996"/>
                          <a14:foregroundMark x1="57344" y1="45996" x2="57344" y2="45996"/>
                          <a14:foregroundMark x1="57344" y1="45996" x2="57344" y2="45996"/>
                          <a14:foregroundMark x1="57344" y1="44531" x2="57344" y2="44531"/>
                          <a14:foregroundMark x1="57344" y1="43945" x2="57344" y2="43945"/>
                          <a14:foregroundMark x1="57656" y1="43066" x2="58516" y2="43066"/>
                          <a14:foregroundMark x1="62422" y1="41016" x2="62422" y2="41016"/>
                          <a14:foregroundMark x1="64219" y1="40039" x2="64219" y2="40039"/>
                          <a14:foregroundMark x1="64688" y1="39160" x2="64688" y2="39160"/>
                          <a14:foregroundMark x1="64844" y1="38965" x2="64844" y2="38965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6719" y1="66895" x2="66719" y2="66895"/>
                          <a14:foregroundMark x1="66719" y1="66895" x2="66719" y2="66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986" y="465740"/>
              <a:ext cx="1675446" cy="113785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382000" y="442928"/>
            <a:ext cx="5715000" cy="1384995"/>
            <a:chOff x="4888234" y="448038"/>
            <a:chExt cx="8185554" cy="11634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234" y="541357"/>
              <a:ext cx="1793465" cy="91964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830201" y="448038"/>
              <a:ext cx="6243587" cy="1163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ভুল হয়েছে</a:t>
              </a:r>
              <a:r>
                <a:rPr lang="bn-BD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bn-IN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আবার চেষ্টা কর।</a:t>
              </a:r>
              <a:endParaRPr lang="en-US" sz="42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6237715" y="6285410"/>
            <a:ext cx="2763241" cy="5306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 ও iii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37715" y="7027008"/>
            <a:ext cx="2763241" cy="5625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ও iii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06231" y="7033874"/>
            <a:ext cx="2689438" cy="5556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 ও iii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231" y="6309361"/>
            <a:ext cx="2689438" cy="5067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 ও ii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35251" y="4356420"/>
            <a:ext cx="10413898" cy="789776"/>
            <a:chOff x="599614" y="948124"/>
            <a:chExt cx="8482099" cy="1152693"/>
          </a:xfrm>
          <a:noFill/>
        </p:grpSpPr>
        <p:sp>
          <p:nvSpPr>
            <p:cNvPr id="17" name="Right Arrow 16"/>
            <p:cNvSpPr/>
            <p:nvPr/>
          </p:nvSpPr>
          <p:spPr>
            <a:xfrm>
              <a:off x="599614" y="948124"/>
              <a:ext cx="703436" cy="1152693"/>
            </a:xfrm>
            <a:prstGeom prst="rightArrow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37846" y="948124"/>
              <a:ext cx="7643867" cy="1006286"/>
            </a:xfrm>
            <a:prstGeom prst="rect">
              <a:avLst/>
            </a:prstGeom>
            <a:grpFill/>
            <a:ln w="12700">
              <a:noFill/>
            </a:ln>
            <a:effectLst/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পতঙ্গপরাগী</a:t>
              </a:r>
              <a:r>
                <a:rPr lang="en-US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ফুলের</a:t>
              </a:r>
              <a:r>
                <a:rPr lang="en-US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উদাহরণ</a:t>
              </a:r>
              <a:r>
                <a:rPr lang="en-US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হচ্ছে</a:t>
              </a:r>
              <a:r>
                <a:rPr lang="bn-BD" sz="3400" dirty="0">
                  <a:solidFill>
                    <a:schemeClr val="tx1"/>
                  </a:solidFill>
                  <a:latin typeface="Calibri"/>
                  <a:cs typeface="NikoshBAN" pitchFamily="2" charset="0"/>
                </a:rPr>
                <a:t>₋</a:t>
              </a:r>
              <a:r>
                <a:rPr lang="bn-IN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95637" y="5084066"/>
            <a:ext cx="2279184" cy="575300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000" dirty="0">
                <a:latin typeface="NikoshBAN"/>
                <a:cs typeface="NikoshBAN"/>
              </a:rPr>
              <a:t>.</a:t>
            </a:r>
            <a:r>
              <a:rPr lang="bn-BD" sz="3000" dirty="0">
                <a:latin typeface="NikoshBAN"/>
                <a:cs typeface="NikoshBAN"/>
              </a:rPr>
              <a:t> 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কুমড়া    </a:t>
            </a:r>
            <a:endParaRPr lang="en-GB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9605" y="5127908"/>
            <a:ext cx="1363468" cy="575300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ধান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9185" y="5731412"/>
            <a:ext cx="1847130" cy="575300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জবা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639" y="304800"/>
            <a:ext cx="3793761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7145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84914"/>
            <a:ext cx="4615543" cy="1252408"/>
          </a:xfrm>
          <a:prstGeom prst="rect">
            <a:avLst/>
          </a:prstGeom>
          <a:solidFill>
            <a:schemeClr val="bg1"/>
          </a:solidFill>
          <a:ln w="12700" cmpd="dbl">
            <a:solidFill>
              <a:schemeClr val="tx1"/>
            </a:solidFill>
          </a:ln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7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951742"/>
            <a:ext cx="11506200" cy="1467852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just"/>
            <a:r>
              <a:rPr lang="bn-BD" sz="44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বং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শ বিস্তারে পরাগায়নের মাধ্যম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অত্যাবশ্যক”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স্ব-পক্ষে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547" y="860945"/>
            <a:ext cx="5623254" cy="255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5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39240"/>
            <a:ext cx="11811000" cy="515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182880"/>
            <a:ext cx="7772400" cy="1590962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9600" b="1" dirty="0" smtClean="0">
                <a:ln w="12700">
                  <a:solidFill>
                    <a:schemeClr val="accent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3" y="2651761"/>
            <a:ext cx="3771899" cy="2253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048" y="2578609"/>
            <a:ext cx="3371850" cy="2446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0" y="1629048"/>
            <a:ext cx="2774373" cy="2126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457200"/>
            <a:ext cx="6096000" cy="867688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49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4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9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900" dirty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4900" dirty="0">
                <a:latin typeface="NikoshBAN"/>
                <a:cs typeface="NikoshBAN"/>
              </a:rPr>
              <a:t>:</a:t>
            </a:r>
            <a:endParaRPr lang="en-US" sz="4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81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2.96296E-6 C 0.00452 -0.0044 0.00851 -0.00926 0.0132 -0.01343 C 0.0165 -0.01991 0.02344 -0.03356 0.0283 -0.03796 C 0.03994 -0.04861 0.0533 -0.0544 0.06494 -0.06458 C 0.17431 -0.06111 0.11008 -0.06806 0.1566 -0.05347 C 0.15886 -0.05208 0.16129 -0.05116 0.1632 -0.04907 C 0.16754 -0.04444 0.16997 -0.03657 0.17501 -0.03333 C 0.17726 -0.03194 0.17952 -0.03056 0.1816 -0.02893 C 0.18508 -0.02616 0.19167 -0.02014 0.19167 -0.02014 C 0.19636 -0.01065 0.20226 -0.00579 0.2099 -0.00231 C 0.21494 0.00787 0.2224 0.01343 0.22987 0.01991 C 0.23942 0.02824 0.24862 0.03866 0.25834 0.04653 C 0.26251 0.04977 0.26876 0.05116 0.27327 0.05324 C 0.28334 0.05255 0.29324 0.05208 0.3033 0.05093 C 0.30903 0.05023 0.31997 0.04444 0.31997 0.04444 C 0.32049 0.04144 0.32032 0.03796 0.32153 0.03542 C 0.32379 0.03102 0.3349 0.02732 0.33664 0.02662 C 0.34723 0.02199 0.3573 0.01782 0.36824 0.01551 C 0.39462 0.00324 0.42501 0.00648 0.45157 0.01759 C 0.46077 0.02593 0.47153 0.02755 0.4816 0.03333 C 0.50105 0.04468 0.52414 0.04977 0.54497 0.05556 C 0.56546 0.05394 0.58612 0.05301 0.6066 0.05093 C 0.6106 0.05046 0.61667 0.04213 0.61667 0.04213 " pathEditMode="relative" ptsTypes="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912289"/>
              </p:ext>
            </p:extLst>
          </p:nvPr>
        </p:nvGraphicFramePr>
        <p:xfrm>
          <a:off x="6286500" y="3651886"/>
          <a:ext cx="1143000" cy="92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0" y="3651886"/>
                        <a:ext cx="1143000" cy="925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667000" y="593736"/>
            <a:ext cx="8069503" cy="960745"/>
          </a:xfrm>
          <a:prstGeom prst="rect">
            <a:avLst/>
          </a:prstGeom>
        </p:spPr>
        <p:txBody>
          <a:bodyPr lIns="112535" tIns="56268" rIns="112535" bIns="5626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dirty="0">
                <a:latin typeface="NikoshBAN"/>
                <a:cs typeface="NikoshBAN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500" y="6557177"/>
            <a:ext cx="7905750" cy="867688"/>
          </a:xfrm>
          <a:prstGeom prst="rect">
            <a:avLst/>
          </a:prstGeom>
        </p:spPr>
        <p:txBody>
          <a:bodyPr wrap="square" lIns="112535" tIns="56268" rIns="112535" bIns="56268">
            <a:spAutoFit/>
          </a:bodyPr>
          <a:lstStyle/>
          <a:p>
            <a:pPr algn="ctr"/>
            <a:r>
              <a:rPr lang="bn-BD" sz="4900" dirty="0">
                <a:ln w="0"/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900" dirty="0" err="1">
                <a:ln w="0"/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9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 w="0"/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9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9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9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 w="0"/>
                <a:latin typeface="NikoshBAN" pitchFamily="2" charset="0"/>
                <a:cs typeface="NikoshBAN" pitchFamily="2" charset="0"/>
              </a:rPr>
              <a:t>পেলে</a:t>
            </a:r>
            <a:r>
              <a:rPr lang="bn-BD" sz="4900" dirty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49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27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3FEC3D-A7D8-4DB5-9973-5E61D9971359}"/>
              </a:ext>
            </a:extLst>
          </p:cNvPr>
          <p:cNvSpPr txBox="1"/>
          <p:nvPr/>
        </p:nvSpPr>
        <p:spPr>
          <a:xfrm>
            <a:off x="3840867" y="1662280"/>
            <a:ext cx="6455133" cy="1621740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9800" dirty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9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A180A-54C4-49B4-BD9F-0F45E77A45D3}"/>
              </a:ext>
            </a:extLst>
          </p:cNvPr>
          <p:cNvSpPr txBox="1"/>
          <p:nvPr/>
        </p:nvSpPr>
        <p:spPr>
          <a:xfrm>
            <a:off x="1191264" y="460580"/>
            <a:ext cx="4245997" cy="1021576"/>
          </a:xfrm>
          <a:prstGeom prst="rect">
            <a:avLst/>
          </a:prstGeom>
          <a:noFill/>
        </p:spPr>
        <p:txBody>
          <a:bodyPr wrap="none" lIns="112535" tIns="56268" rIns="112535" bIns="56268" rtlCol="0">
            <a:spAutoFit/>
          </a:bodyPr>
          <a:lstStyle/>
          <a:p>
            <a:r>
              <a:rPr lang="en-US" sz="59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9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26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3FEC3D-A7D8-4DB5-9973-5E61D9971359}"/>
              </a:ext>
            </a:extLst>
          </p:cNvPr>
          <p:cNvSpPr txBox="1"/>
          <p:nvPr/>
        </p:nvSpPr>
        <p:spPr>
          <a:xfrm>
            <a:off x="3840867" y="1662279"/>
            <a:ext cx="6455133" cy="1606339"/>
          </a:xfrm>
          <a:prstGeom prst="rect">
            <a:avLst/>
          </a:prstGeom>
          <a:noFill/>
        </p:spPr>
        <p:txBody>
          <a:bodyPr wrap="square" lIns="112522" tIns="56262" rIns="112522" bIns="56262" rtlCol="0">
            <a:spAutoFit/>
          </a:bodyPr>
          <a:lstStyle/>
          <a:p>
            <a:pPr algn="ctr"/>
            <a:r>
              <a:rPr lang="bn-BD" sz="9700" dirty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9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A180A-54C4-49B4-BD9F-0F45E77A45D3}"/>
              </a:ext>
            </a:extLst>
          </p:cNvPr>
          <p:cNvSpPr txBox="1"/>
          <p:nvPr/>
        </p:nvSpPr>
        <p:spPr>
          <a:xfrm>
            <a:off x="1191264" y="460581"/>
            <a:ext cx="4245971" cy="1021564"/>
          </a:xfrm>
          <a:prstGeom prst="rect">
            <a:avLst/>
          </a:prstGeom>
          <a:noFill/>
        </p:spPr>
        <p:txBody>
          <a:bodyPr wrap="none" lIns="112522" tIns="56262" rIns="112522" bIns="56262" rtlCol="0">
            <a:spAutoFit/>
          </a:bodyPr>
          <a:lstStyle/>
          <a:p>
            <a:r>
              <a:rPr lang="en-US" sz="59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9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640080"/>
            <a:ext cx="2394351" cy="19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C 0.01111 -0.00162 0.021 -0.00301 0.03177 0.00209 C 0.03437 0.00556 0.0375 0.00834 0.03941 0.01227 C 0.04045 0.01435 0.04097 0.01667 0.04236 0.01829 C 0.04357 0.01968 0.04531 0.01968 0.04687 0.02037 C 0.05277 0.01829 0.05694 0.01667 0.06215 0.01227 C 0.07239 0.01366 0.07743 0.01435 0.08628 0.01829 C 0.09184 0.02523 0.09392 0.02431 0.10156 0.02222 C 0.10451 0.01968 0.10816 0.01783 0.11059 0.01435 C 0.11163 0.01296 0.11232 0.01134 0.11354 0.01019 C 0.11649 0.00718 0.12274 0.00209 0.12274 0.00209 C 0.13298 0.00556 0.13993 0.01806 0.15 0.02222 C 0.15746 0.01921 0.15711 0.01181 0.1651 0.0081 C 0.17482 -0.00416 0.19027 0.00278 0.19843 0.01435 C 0.20052 0.02246 0.20295 0.0257 0.20902 0.02847 C 0.21163 0.02778 0.21423 0.02778 0.21666 0.02639 C 0.2217 0.02338 0.21909 0.01759 0.22725 0.01435 C 0.23281 0.00648 0.23993 0.00926 0.24548 0.01621 C 0.24704 0.02523 0.24826 0.03959 0.25295 0.04653 " pathEditMode="relative" ptsTypes="ffffffffffffffffffA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520623"/>
            <a:ext cx="14097000" cy="2329614"/>
          </a:xfrm>
          <a:prstGeom prst="rect">
            <a:avLst/>
          </a:prstGeom>
          <a:noFill/>
        </p:spPr>
        <p:txBody>
          <a:bodyPr wrap="square" lIns="112522" tIns="56262" rIns="112522" bIns="56262" rtlCol="0">
            <a:spAutoFit/>
          </a:bodyPr>
          <a:lstStyle/>
          <a:p>
            <a:pPr marL="56068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পরাগায়ন কি তা বলতে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পরাগায়নের প্রকারভেদ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ব্যাখ্যা করতে পারবে;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পরাগায়নের মাধ্যমের উপর ভিত্তি করে বিভিন্ন প্রকার ফুলের বৈশিষ্ট্য ব্যাখ্যা 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3858719" y="434717"/>
            <a:ext cx="5666282" cy="1783828"/>
          </a:xfrm>
          <a:prstGeom prst="ribbon">
            <a:avLst>
              <a:gd name="adj1" fmla="val 16667"/>
              <a:gd name="adj2" fmla="val 69577"/>
            </a:avLst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926080"/>
            <a:ext cx="2286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429000"/>
            <a:ext cx="22860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886200"/>
            <a:ext cx="2286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2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215 C 0.00822 0.00443 0.00429 0.00308 0.01528 0.00617 C 0.02408 0.01794 0.02153 0.01697 0.03496 0.01215 C 0.03959 0.0054 0.03855 0.00289 0.04549 0.00617 C 0.05047 0.01119 0.0529 0.01639 0.05764 0.02218 C 0.05973 0.01408 0.06239 0.01292 0.06829 0.01003 C 0.0757 0.01254 0.07871 0.01871 0.08496 0.02411 C 0.10209 0.01871 0.09341 0.02237 0.1029 0.01003 C 0.10348 0.00791 0.1029 0.00482 0.10429 0.00405 C 0.10961 0.00154 0.11077 0.00771 0.11355 0.01003 C 0.11771 0.01331 0.12269 0.01601 0.12709 0.01813 C 0.12929 0.01003 0.13195 0.00868 0.13785 0.00617 C 0.14711 -0.00617 0.15209 0.00945 0.15915 0.01408 C 0.16111 0.01524 0.1632 0.01543 0.16528 0.01601 C 0.17003 -0.00405 0.19132 0.00849 0.2 0.02025 C 0.20394 0.01485 0.2051 0.01061 0.21054 0.00791 C 0.21586 0.00135 0.22107 0.0054 0.22732 0.00791 C 0.236 0.01948 0.23137 0.01659 0.23947 0.02025 C 0.2426 0.00771 0.24896 0.00868 0.25764 0.00617 C 0.26493 0.00849 0.27049 0.01312 0.27593 0.02025 C 0.29121 0.01582 0.27709 0.02257 0.28646 0.01003 C 0.28762 0.00849 0.29792 0.00289 0.29989 0.00193 C 0.3125 0.00482 0.31135 0.00559 0.31644 0.02025 C 0.32084 0.01196 0.31922 0.00945 0.32593 0.00405 C 0.33137 0.00482 0.33716 0.00405 0.3426 0.00617 C 0.34642 0.00752 0.35012 0.01832 0.35313 0.02218 C 0.35475 0.02064 0.35764 0.01813 0.35764 0.01832 " pathEditMode="relative" rAng="0" ptsTypes="ffffffffffffffffffffffffffA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507 C 0.00278 0.0108 0.00521 0.01215 0.01528 0.01485 C 0.0169 0.01774 0.01736 0.02199 0.0198 0.02295 C 0.03079 0.02739 0.03392 0.01234 0.0426 0.00887 C 0.04688 0.01273 0.05023 0.01717 0.05475 0.02083 C 0.0625 0.0189 0.0632 0.01794 0.06829 0.0108 C 0.07523 0.01312 0.07767 0.01774 0.08334 0.02295 C 0.08646 0.02237 0.08993 0.02315 0.0926 0.02083 C 0.09445 0.01929 0.09398 0.01485 0.09549 0.01273 C 0.09653 0.01119 0.0985 0.01138 0.1 0.0108 C 0.11169 0.01466 0.10926 0.02315 0.11829 0.027 C 0.12419 0.01562 0.12558 0.01697 0.13646 0.0189 C 0.1419 0.02372 0.14375 0.02604 0.15 0.02295 C 0.15232 0.01119 0.15371 0.01099 0.16216 0.01485 C 0.16933 0.02392 0.16077 0.01312 0.1728 0.02893 C 0.17385 0.03048 0.17593 0.03298 0.17593 0.03318 C 0.17836 0.03221 0.1816 0.03337 0.18334 0.03105 C 0.18565 0.02816 0.18357 0.02064 0.18646 0.0189 C 0.18855 0.01736 0.19051 0.0162 0.1926 0.01485 C 0.19966 0.01813 0.20382 0.02237 0.20926 0.02893 C 0.21216 0.02816 0.21771 0.027 0.2198 0.02295 C 0.22107 0.02064 0.22014 0.01717 0.22142 0.01485 C 0.22743 0.00328 0.22778 0.00405 0.23496 0.00077 C 0.24202 0.00405 0.24398 0.01138 0.25 0.01697 C 0.2551 0.02643 0.2551 0.02778 0.26378 0.02507 C 0.27257 0.01254 0.261 0.01119 0.27743 0.01485 C 0.28183 0.0189 0.28577 0.02006 0.28947 0.02507 C 0.29642 0.02315 0.30035 0.02199 0.30614 0.01697 C 0.30822 0.01774 0.3103 0.01774 0.31216 0.0189 C 0.31551 0.02083 0.32142 0.027 0.32142 0.0272 C 0.32697 0.02546 0.33264 0.02527 0.33808 0.02295 C 0.33947 0.02257 0.33959 0.0189 0.34098 0.0189 C 0.3441 0.0189 0.35 0.02295 0.35 0.02315 C 0.35475 0.02893 0.35544 0.03086 0.36216 0.03298 C 0.38044 0.02855 0.36343 0.03568 0.37142 0.02507 C 0.37396 0.0216 0.38044 0.01697 0.38044 0.01717 C 0.38125 0.01717 0.38959 0.01948 0.39098 0.02083 C 0.39236 0.02257 0.39294 0.02507 0.3941 0.027 C 0.39746 0.03241 0.40128 0.03472 0.40614 0.03703 C 0.4103 0.02083 0.41412 0.02045 0.42593 0.01697 C 0.43056 0.02122 0.43253 0.02585 0.43646 0.03105 C 0.44989 0.02893 0.45093 0.03163 0.45475 0.01697 C 0.46378 0.01967 0.46493 0.02083 0.47142 0.02893 C 0.47454 0.02276 0.47801 0.02006 0.48195 0.01485 C 0.48496 0.0162 0.4882 0.01678 0.49098 0.0189 C 0.49375 0.02122 0.49584 0.02469 0.49861 0.027 C 0.49919 0.02411 0.49815 0.02006 0.5 0.0189 C 0.50753 0.01369 0.51204 0.0299 0.51667 0.03298 " pathEditMode="relative" rAng="0" ptsTypes="fffffffffffffffffffffffffffffffffffffffffffffffA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77 C 0.00868 0.02064 0.011 0.0191 0.02118 0.02277 C 0.02257 0.02315 0.02292 0.02605 0.02419 0.02701 C 0.02558 0.02817 0.02732 0.02836 0.02882 0.02894 C 0.03183 0.02836 0.03496 0.02836 0.03785 0.02701 C 0.04271 0.02469 0.04503 0.0191 0.05 0.01679 C 0.05822 0.00868 0.05857 0.00753 0.06806 0.01273 C 0.07153 0.01949 0.08021 0.03087 0.08021 0.03106 C 0.08473 0.02701 0.08716 0.02296 0.09236 0.02084 C 0.09537 0.02161 0.09861 0.02142 0.10139 0.02277 C 0.11285 0.02836 0.09051 0.0301 0.11355 0.02489 C 0.1176 0.00926 0.12489 0.02585 0.13183 0.02894 C 0.13611 0.02489 0.13889 0.02122 0.14398 0.01891 C 0.14896 0.02122 0.15232 0.02392 0.15614 0.02894 C 0.16169 0.02643 0.16632 0.02508 0.17118 0.02084 C 0.1728 0.02161 0.17431 0.0218 0.1757 0.02277 C 0.17732 0.02392 0.17836 0.02701 0.18021 0.02701 C 0.18542 0.02701 0.18982 0.02238 0.19398 0.01891 C 0.20232 0.02064 0.20486 0.02142 0.21065 0.02894 C 0.21563 0.02662 0.2176 0.02296 0.2228 0.02084 C 0.22801 0.02296 0.23021 0.02701 0.23473 0.03087 C 0.23912 0.0272 0.2419 0.02354 0.24549 0.01891 C 0.24746 0.01949 0.24966 0.01968 0.25139 0.02084 C 0.25267 0.0218 0.25336 0.02392 0.25452 0.02489 C 0.2573 0.02662 0.26331 0.02894 0.26331 0.02913 C 0.27003 0.02662 0.27176 0.02373 0.27732 0.01891 C 0.28646 0.02084 0.28646 0.02103 0.29236 0.02894 C 0.29804 0.02643 0.29861 0.02142 0.30452 0.01891 C 0.31412 0.02238 0.31736 0.02257 0.3228 0.03299 C 0.32836 0.03048 0.32905 0.02624 0.33334 0.02084 C 0.35105 0.02354 0.34341 0.02122 0.35452 0.03087 C 0.36077 0.02836 0.36447 0.02527 0.36667 0.01679 C 0.37593 0.01891 0.37605 0.01891 0.38183 0.02701 C 0.3823 0.02894 0.38183 0.03222 0.38334 0.03299 C 0.38947 0.0355 0.39364 0.0274 0.39688 0.02277 C 0.40868 0.02469 0.41204 0.02277 0.41968 0.03299 C 0.43287 0.02701 0.41412 0.03704 0.42732 0.02277 C 0.42882 0.02084 0.43125 0.02161 0.43334 0.02084 C 0.43635 0.02161 0.43982 0.02084 0.44236 0.02277 C 0.44549 0.02508 0.45 0.03299 0.45 0.03318 C 0.45209 0.03222 0.45452 0.0328 0.45614 0.03087 C 0.4573 0.02952 0.45614 0.02547 0.45753 0.02489 C 0.45834 0.02431 0.46667 0.02836 0.46806 0.02894 C 0.47315 0.0355 0.47396 0.03164 0.48021 0.02894 C 0.48368 0.02547 0.48843 0.02373 0.49086 0.01891 C 0.4919 0.01679 0.4926 0.01447 0.49398 0.01273 C 0.49503 0.01158 0.50405 0.00888 0.50452 0.00868 C 0.50799 0.01023 0.51007 0.01023 0.51216 0.01486 C 0.51308 0.01679 0.5125 0.01929 0.51331 0.02084 C 0.51621 0.02527 0.51933 0.02469 0.5228 0.02701 C 0.52674 0.02971 0.52732 0.03087 0.53021 0.03511 C 0.5323 0.03434 0.53461 0.03453 0.53635 0.03299 C 0.54584 0.02469 0.53403 0.0299 0.54086 0.02084 C 0.54202 0.01929 0.54375 0.01949 0.54549 0.01891 C 0.55197 0.02431 0.55892 0.0274 0.56517 0.03299 C 0.57176 0.01968 0.56875 0.02161 0.59086 0.02894 C 0.59236 0.02952 0.59132 0.03357 0.59236 0.03511 C 0.59341 0.03646 0.59537 0.03646 0.59688 0.03704 C 0.59954 0.03357 0.60267 0.03087 0.60452 0.02701 C 0.60556 0.02489 0.60591 0.02238 0.60753 0.02084 C 0.60834 0.01949 0.61065 0.01949 0.61204 0.01891 C 0.61667 0.02007 0.62176 0.0191 0.62535 0.02277 C 0.62871 0.02547 0.63334 0.03299 0.63334 0.03318 C 0.63993 0.0299 0.64364 0.02315 0.6485 0.01679 C 0.65579 0.01814 0.66389 0.01736 0.67118 0.02084 C 0.67419 0.02257 0.67882 0.03087 0.67882 0.03106 C 0.68125 0.03048 0.68924 0.02952 0.69236 0.02701 C 0.69364 0.02605 0.6941 0.02354 0.69549 0.02277 C 0.6985 0.02142 0.70267 0.02161 0.70579 0.02084 C 0.71111 0.02161 0.71621 0.02161 0.72118 0.02277 C 0.72408 0.02354 0.7301 0.02701 0.7301 0.0272 C 0.73125 0.02836 0.7323 0.02952 0.73334 0.03087 C 0.73438 0.03222 0.73496 0.03627 0.73623 0.03511 C 0.74063 0.03106 0.74236 0.02296 0.74364 0.01679 C 0.75753 0.01775 0.77223 0.01351 0.78473 0.02084 C 0.78611 0.0218 0.78611 0.02585 0.7875 0.02701 C 0.78982 0.02855 0.79294 0.02836 0.79549 0.02894 C 0.80197 0.03473 0.80197 0.03222 0.80903 0.02894 C 0.81169 0.02759 0.81783 0.02489 0.81783 0.02508 C 0.82037 0.02547 0.82327 0.02605 0.8257 0.02701 C 0.82732 0.0274 0.82882 0.0301 0.82998 0.02894 C 0.83195 0.0274 0.83056 0.02296 0.83183 0.02084 C 0.83253 0.01929 0.83473 0.01949 0.83611 0.01891 C 0.83947 0.01949 0.8426 0.01949 0.84549 0.02084 C 0.85162 0.02373 0.85417 0.03202 0.86065 0.03511 C 0.86632 0.02354 0.8698 0.02296 0.88021 0.02084 C 0.88368 0.02161 0.88785 0.02026 0.89086 0.02277 C 0.89398 0.02527 0.89688 0.03511 0.89688 0.0353 C 0.90313 0.03222 0.90591 0.02489 0.91065 0.01891 C 0.91355 0.02026 0.91702 0.02026 0.91968 0.02277 C 0.92107 0.02412 0.92014 0.0274 0.92118 0.02894 C 0.92223 0.03087 0.92419 0.03164 0.9257 0.03299 C 0.93125 0.01891 0.93496 0.0191 0.94549 0.01486 C 0.94746 0.01563 0.94966 0.01544 0.95139 0.01679 C 0.95718 0.02161 0.95301 0.02489 0.96216 0.02894 C 0.96551 0.01447 0.96621 0.01679 0.97882 0.01891 C 0.98334 0.02817 0.98195 0.03164 0.98947 0.02489 C 0.99271 0.02952 0.99236 0.0272 0.99236 0.03087 " pathEditMode="relative" rAng="0" ptsTypes="fffffffffffffffffffffffffffffffffffffffffffffffffffffffffffffffffffffffffffffffffffffffffffffffffA">
                                      <p:cBhvr>
                                        <p:cTn id="4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3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520623"/>
            <a:ext cx="14097000" cy="2329626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marL="56074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পরাগায়ন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কি তা বলতে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পরাগায়নের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ব্যাখ্যা করতে পারবে;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পরাগায়নের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মাধ্যমের উপর ভিত্তি করে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প্রকার ফুলের বৈশিষ্ট্য ব্যাখ্যা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3858718" y="434716"/>
            <a:ext cx="5666282" cy="1783828"/>
          </a:xfrm>
          <a:prstGeom prst="ribbon">
            <a:avLst>
              <a:gd name="adj1" fmla="val 16667"/>
              <a:gd name="adj2" fmla="val 69577"/>
            </a:avLst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07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005840"/>
            <a:ext cx="5486400" cy="5418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82882"/>
            <a:ext cx="65151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4400" dirty="0">
                <a:latin typeface="NikoshBAN"/>
                <a:cs typeface="NikoshBAN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15200" y="1867519"/>
            <a:ext cx="342900" cy="2769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535" tIns="56268" rIns="112535" bIns="56268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28775" y="6972300"/>
            <a:ext cx="10115550" cy="636855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পরাগধানী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 পরাগরেণু কোথায় স্থানান্তরিত হচ্ছে ? </a:t>
            </a:r>
            <a:endParaRPr lang="en-GB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250" y="6961656"/>
            <a:ext cx="11430000" cy="636855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পরাগরেণু গর্ভমুন্ডে স্থানান্তরিত হওয়া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 কী বলে তোমরা বলতে পারবে? </a:t>
            </a:r>
            <a:endParaRPr lang="en-GB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6735E-6 C -0.00243 -0.00902 -0.00521 -0.01272 -0.01198 -0.01595 C -0.02066 -0.02752 -0.03472 -0.03261 -0.0467 -0.03538 C -0.05955 -0.03492 -0.0724 -0.03515 -0.08524 -0.03376 C -0.09132 -0.03307 -0.0967 -0.02729 -0.10139 -0.02312 C -0.10278 -0.02197 -0.10538 -0.01942 -0.10538 -0.01942 C -0.11181 -0.00647 -0.11267 -0.00832 -0.11997 0.00185 C -0.12153 0.00764 -0.12188 0.01157 -0.12535 0.01596 C -0.1276 0.02475 -0.12847 0.034 -0.13333 0.04094 C -0.1349 0.04672 -0.13733 0.05111 -0.13872 0.0569 C -0.14219 0.07123 -0.14531 0.09274 -0.14531 0.10847 " pathEditMode="relative" ptsTypes="ffffffffff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851</Words>
  <Application>Microsoft Office PowerPoint</Application>
  <PresentationFormat>Custom</PresentationFormat>
  <Paragraphs>142</Paragraphs>
  <Slides>23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FH</cp:lastModifiedBy>
  <cp:revision>162</cp:revision>
  <dcterms:created xsi:type="dcterms:W3CDTF">2006-08-16T00:00:00Z</dcterms:created>
  <dcterms:modified xsi:type="dcterms:W3CDTF">2020-02-21T17:59:32Z</dcterms:modified>
</cp:coreProperties>
</file>