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0" r:id="rId6"/>
    <p:sldId id="269" r:id="rId7"/>
    <p:sldId id="272" r:id="rId8"/>
    <p:sldId id="277" r:id="rId9"/>
    <p:sldId id="275" r:id="rId10"/>
    <p:sldId id="271" r:id="rId11"/>
    <p:sldId id="278" r:id="rId12"/>
    <p:sldId id="28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9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65CC-B172-4363-8A4A-AC82776E4AAA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85C14-628E-4E29-8BEE-19E5D593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85C14-628E-4E29-8BEE-19E5D593B5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3504895"/>
            <a:ext cx="9049805" cy="31875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8990" y="4306516"/>
            <a:ext cx="813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ফুলেল  শুভেচ্ছা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95150" y="89620"/>
            <a:ext cx="4477805" cy="423327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52400"/>
            <a:ext cx="8305800" cy="21336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2362200"/>
            <a:ext cx="8534400" cy="434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*একটি কলম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টাকায় ক্রয়                       করে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টাকায় বিক্রয় করা          হলো।এতে শতকরা কত লাভ হলো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Arial" charset="0"/>
              <a:buChar char="•"/>
            </a:pP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51" y="518023"/>
            <a:ext cx="7538902" cy="56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838200" y="152400"/>
            <a:ext cx="8001000" cy="6553200"/>
          </a:xfrm>
          <a:prstGeom prst="round1Rect">
            <a:avLst>
              <a:gd name="adj" fmla="val 16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4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838200"/>
            <a:ext cx="6705600" cy="575542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ক্ষতি = ক্রয়মূল্য – বিক্রয়মূল্য</a:t>
            </a: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     =   ( ৫০  -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) টাকা </a:t>
            </a: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     =    ৫ টাকা </a:t>
            </a: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৫০ টাকায়  ক্ষতি  হয়    ৫    টাকা</a:t>
            </a:r>
          </a:p>
          <a:p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১ 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১০০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                             = ১০ টাকা </a:t>
            </a:r>
          </a:p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     অতএব, ১০% ক্ষতি।</a:t>
            </a:r>
          </a:p>
          <a:p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2743201"/>
          <a:ext cx="521547" cy="84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3" imgW="215640" imgH="380880" progId="Equation.3">
                  <p:embed/>
                </p:oleObj>
              </mc:Choice>
              <mc:Fallback>
                <p:oleObj name="Equation" r:id="rId3" imgW="21564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3201"/>
                        <a:ext cx="521547" cy="840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0" y="2895600"/>
          <a:ext cx="447040" cy="40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5" imgW="164880" imgH="164880" progId="Equation.3">
                  <p:embed/>
                </p:oleObj>
              </mc:Choice>
              <mc:Fallback>
                <p:oleObj name="Equation" r:id="rId5" imgW="1648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447040" cy="408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1600200" y="4114800"/>
          <a:ext cx="372533" cy="40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7" imgW="164880" imgH="164880" progId="Equation.3">
                  <p:embed/>
                </p:oleObj>
              </mc:Choice>
              <mc:Fallback>
                <p:oleObj name="Equation" r:id="rId7" imgW="1648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372533" cy="40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648200" y="3886200"/>
          <a:ext cx="1043093" cy="91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9" imgW="469800" imgH="380880" progId="Equation.3">
                  <p:embed/>
                </p:oleObj>
              </mc:Choice>
              <mc:Fallback>
                <p:oleObj name="Equation" r:id="rId9" imgW="469800" imgH="380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1043093" cy="91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685800" y="165515"/>
            <a:ext cx="8077200" cy="3492085"/>
          </a:xfrm>
          <a:prstGeom prst="horizontalScroll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348" y="930095"/>
            <a:ext cx="72269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  সবাইকে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740" y="1076255"/>
            <a:ext cx="2425320" cy="242531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30" y="3409674"/>
            <a:ext cx="4268420" cy="3201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57200" y="304800"/>
            <a:ext cx="8229600" cy="2667000"/>
          </a:xfrm>
          <a:prstGeom prst="downArrow">
            <a:avLst>
              <a:gd name="adj1" fmla="val 50000"/>
              <a:gd name="adj2" fmla="val 65103"/>
            </a:avLst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0" y="2442365"/>
            <a:ext cx="9144000" cy="441563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255" y="3277210"/>
            <a:ext cx="455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095" y="4036160"/>
            <a:ext cx="56921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8516" y="4719215"/>
            <a:ext cx="66787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মৈশাদী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0520" y="5402270"/>
            <a:ext cx="379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39351"/>
            <a:ext cx="9143999" cy="3939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66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6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6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algn="ctr"/>
            <a:r>
              <a:rPr lang="bn-BD" sz="66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8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 ও ক্ষতি </a:t>
            </a:r>
            <a:endParaRPr lang="bn-BD" sz="66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165820"/>
            <a:ext cx="7391400" cy="2895600"/>
          </a:xfrm>
          <a:prstGeom prst="downArrowCallout">
            <a:avLst>
              <a:gd name="adj1" fmla="val 38751"/>
              <a:gd name="adj2" fmla="val 25000"/>
              <a:gd name="adj3" fmla="val 30552"/>
              <a:gd name="adj4" fmla="val 56261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8962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94195" y="3137316"/>
            <a:ext cx="8955609" cy="3631064"/>
          </a:xfrm>
          <a:prstGeom prst="flowChartTermina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9" y="3504895"/>
            <a:ext cx="8060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48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.2</a:t>
            </a:r>
            <a:r>
              <a:rPr lang="bn-BD" sz="48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দৈনন্দিন জীবনে জনসংখ্যা, লাভ-ক্ষতি, মুনাফা ইত্যাদি সংক্রান্ত বাস্তবভিত্তিক সমস্যার সমাধানে শতকরার ব্যবহার করতে পারবে।</a:t>
            </a:r>
            <a:endParaRPr lang="en-US" sz="48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303940"/>
            <a:ext cx="8305800" cy="455370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570" y="251826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 ও ক্ষতি</a:t>
            </a:r>
            <a:endParaRPr lang="en-US" sz="13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05000" y="4850680"/>
          <a:ext cx="4191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6000" y="4850680"/>
          <a:ext cx="609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  <a:gridCol w="304800"/>
              </a:tblGrid>
              <a:tr h="12192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05000" y="6222280"/>
            <a:ext cx="42672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0" y="6222280"/>
            <a:ext cx="7620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6146080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100</a:t>
            </a:r>
            <a:r>
              <a:rPr lang="en-US" sz="4000" dirty="0" smtClean="0">
                <a:latin typeface="NikoshBAN"/>
                <a:cs typeface="NikoshBAN"/>
              </a:rPr>
              <a:t>%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1" y="63746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?? </a:t>
            </a:r>
            <a:r>
              <a:rPr lang="en-US" sz="2800" dirty="0" smtClean="0">
                <a:latin typeface="NikoshBAN"/>
                <a:cs typeface="NikoshBAN"/>
              </a:rPr>
              <a:t>%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3172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56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05400" y="454588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05000" y="454588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76800" y="408868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05000" y="408868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0400" y="371786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5০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96000" y="39261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72200" y="3886200"/>
            <a:ext cx="60960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লাভ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090" y="304800"/>
            <a:ext cx="8839200" cy="13716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কলম ৫০ টাকায় ক্রয় করে ৫৬ টাকায় বিক্রয় করা হল। এতে শতকরা কত টাকা লাভ বা  ক্ষতি  হল?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676400"/>
            <a:ext cx="7848600" cy="2209800"/>
            <a:chOff x="381000" y="1582141"/>
            <a:chExt cx="7488368" cy="4571298"/>
          </a:xfrm>
        </p:grpSpPr>
        <p:sp>
          <p:nvSpPr>
            <p:cNvPr id="21" name="TextBox 20"/>
            <p:cNvSpPr txBox="1"/>
            <p:nvPr/>
          </p:nvSpPr>
          <p:spPr>
            <a:xfrm>
              <a:off x="381000" y="1752600"/>
              <a:ext cx="2667000" cy="10823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i="1" dirty="0" smtClean="0">
                  <a:latin typeface="NikoshBAN" pitchFamily="2" charset="0"/>
                  <a:cs typeface="NikoshBAN" pitchFamily="2" charset="0"/>
                </a:rPr>
                <a:t>ক্রয়মূল্য কত ছিল ?</a:t>
              </a:r>
              <a:endParaRPr lang="en-US" sz="280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8842" y="1799184"/>
              <a:ext cx="2826669" cy="1082358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i="1" dirty="0" smtClean="0">
                  <a:latin typeface="NikoshBAN" pitchFamily="2" charset="0"/>
                  <a:cs typeface="NikoshBAN" pitchFamily="2" charset="0"/>
                </a:rPr>
                <a:t>বিক্রয়মূল্য কত ছিল ? </a:t>
              </a:r>
              <a:endParaRPr lang="en-US" sz="140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884" y="3240100"/>
              <a:ext cx="1273023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ক্রয়মূল্য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884" y="4816408"/>
              <a:ext cx="1572557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বিক্রয়মূল্য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828800" y="3886200"/>
              <a:ext cx="1447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103325" y="5446932"/>
              <a:ext cx="1371600" cy="1589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45568" y="4501145"/>
              <a:ext cx="902406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i="1" dirty="0" smtClean="0">
                  <a:latin typeface="NikoshBAN" pitchFamily="2" charset="0"/>
                  <a:cs typeface="NikoshBAN" pitchFamily="2" charset="0"/>
                </a:rPr>
                <a:t>টাকা</a:t>
              </a:r>
              <a:endParaRPr lang="en-US" sz="360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00068" y="3240098"/>
              <a:ext cx="1066800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i="1" dirty="0" smtClean="0">
                  <a:latin typeface="NikoshBAN" pitchFamily="2" charset="0"/>
                  <a:cs typeface="NikoshBAN" pitchFamily="2" charset="0"/>
                </a:rPr>
                <a:t>টাকা</a:t>
              </a:r>
              <a:endParaRPr lang="en-US" sz="3600" b="1" i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173556" y="3870622"/>
              <a:ext cx="823721" cy="32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98304" y="1582141"/>
              <a:ext cx="1071064" cy="14643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লাভ বা ক্ষতি ?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97208" y="3473713"/>
              <a:ext cx="1454052" cy="110341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560721" y="3631344"/>
              <a:ext cx="799730" cy="6804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600" y="3581400"/>
              <a:ext cx="838200" cy="73041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00998" y="4876800"/>
              <a:ext cx="818603" cy="727763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715000" y="5027612"/>
              <a:ext cx="1981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2514600" y="2590800"/>
              <a:ext cx="1600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896100" y="31623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rot="5400000">
            <a:off x="4762502" y="2324098"/>
            <a:ext cx="990599" cy="9144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0800000" flipV="1">
            <a:off x="3962400" y="3276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i="1" dirty="0" smtClean="0"/>
              <a:t>৫৬</a:t>
            </a:r>
            <a:endParaRPr lang="en-US" sz="2000" b="1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3810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62800" y="2590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9" grpId="0"/>
      <p:bldP spid="32" grpId="0" animBg="1"/>
      <p:bldP spid="33" grpId="0" animBg="1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533400" y="685800"/>
            <a:ext cx="7543800" cy="576411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77267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371599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লাভ =বিক্রয়মূল্য – ক্রয়মূল্য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  = (৫৬-৫০) টাকা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  =৬ টাকা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৫০ টাকায় লাভ হয়  ৬   টাকা </a:t>
            </a:r>
          </a:p>
          <a:p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১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342900" indent="-34290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১০০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”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= 12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টাকা </a:t>
            </a:r>
          </a:p>
          <a:p>
            <a:pPr marL="342900" indent="-342900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অতএব,  ১২% লাভ।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59735"/>
              </p:ext>
            </p:extLst>
          </p:nvPr>
        </p:nvGraphicFramePr>
        <p:xfrm>
          <a:off x="3505200" y="388132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482400" imgH="380880" progId="Equation.3">
                  <p:embed/>
                </p:oleObj>
              </mc:Choice>
              <mc:Fallback>
                <p:oleObj name="Equation" r:id="rId3" imgW="482400" imgH="380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132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01310"/>
              </p:ext>
            </p:extLst>
          </p:nvPr>
        </p:nvGraphicFramePr>
        <p:xfrm>
          <a:off x="3632200" y="3275075"/>
          <a:ext cx="71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215640" imgH="380880" progId="Equation.3">
                  <p:embed/>
                </p:oleObj>
              </mc:Choice>
              <mc:Fallback>
                <p:oleObj name="Equation" r:id="rId5" imgW="21564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3275075"/>
                        <a:ext cx="711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19200" y="38100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7" imgW="164880" imgH="164880" progId="Equation.3">
                  <p:embed/>
                </p:oleObj>
              </mc:Choice>
              <mc:Fallback>
                <p:oleObj name="Equation" r:id="rId7" imgW="16488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60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95400" y="3200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9" imgW="164880" imgH="164880" progId="Equation.3">
                  <p:embed/>
                </p:oleObj>
              </mc:Choice>
              <mc:Fallback>
                <p:oleObj name="Equation" r:id="rId9" imgW="1648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004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-1066800" y="28194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6800" y="28194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05000" y="4850680"/>
          <a:ext cx="4191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" spc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05000" y="6222280"/>
            <a:ext cx="42672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0" y="6222280"/>
            <a:ext cx="1143000" cy="2612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6146080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100</a:t>
            </a:r>
            <a:r>
              <a:rPr lang="en-US" sz="4000" dirty="0" smtClean="0">
                <a:latin typeface="NikoshBAN"/>
                <a:cs typeface="NikoshBAN"/>
              </a:rPr>
              <a:t>%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1" y="63746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?? </a:t>
            </a:r>
            <a:r>
              <a:rPr lang="en-US" sz="2800" dirty="0" smtClean="0">
                <a:latin typeface="NikoshBAN"/>
                <a:cs typeface="NikoshBAN"/>
              </a:rPr>
              <a:t>%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3172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50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05400" y="454588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05000" y="454588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76800" y="408868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05000" y="408868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0400" y="371786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96000" y="39261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72200" y="3886200"/>
            <a:ext cx="60960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লাভ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1676400"/>
            <a:ext cx="7848600" cy="2209800"/>
            <a:chOff x="381000" y="1582141"/>
            <a:chExt cx="7488368" cy="4571298"/>
          </a:xfrm>
        </p:grpSpPr>
        <p:sp>
          <p:nvSpPr>
            <p:cNvPr id="21" name="TextBox 20"/>
            <p:cNvSpPr txBox="1"/>
            <p:nvPr/>
          </p:nvSpPr>
          <p:spPr>
            <a:xfrm>
              <a:off x="381000" y="1752600"/>
              <a:ext cx="2667000" cy="9246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i="1" dirty="0" smtClean="0">
                  <a:latin typeface="NikoshBAN" pitchFamily="2" charset="0"/>
                  <a:cs typeface="NikoshBAN" pitchFamily="2" charset="0"/>
                </a:rPr>
                <a:t>ক্রয়মূল্য কত ছিল ?</a:t>
              </a:r>
              <a:endParaRPr lang="en-US" sz="280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8842" y="1799184"/>
              <a:ext cx="2826669" cy="1125653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i="1" dirty="0" smtClean="0">
                  <a:latin typeface="NikoshBAN" pitchFamily="2" charset="0"/>
                  <a:cs typeface="NikoshBAN" pitchFamily="2" charset="0"/>
                </a:rPr>
                <a:t>বিক্রয়মূল্য কত ছিল ? </a:t>
              </a:r>
              <a:endParaRPr lang="en-US" sz="140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884" y="3240100"/>
              <a:ext cx="1273023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ক্রয়মূল্য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884" y="4816408"/>
              <a:ext cx="1572557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বিক্রয়মূল্য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828800" y="3886200"/>
              <a:ext cx="1447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103325" y="5446932"/>
              <a:ext cx="1371600" cy="1589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45568" y="4501145"/>
              <a:ext cx="902406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i="1" dirty="0" smtClean="0">
                  <a:latin typeface="NikoshBAN" pitchFamily="2" charset="0"/>
                  <a:cs typeface="NikoshBAN" pitchFamily="2" charset="0"/>
                </a:rPr>
                <a:t>টাকা</a:t>
              </a:r>
              <a:endParaRPr lang="en-US" sz="360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00068" y="3240098"/>
              <a:ext cx="1066800" cy="133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i="1" dirty="0" smtClean="0">
                  <a:latin typeface="NikoshBAN" pitchFamily="2" charset="0"/>
                  <a:cs typeface="NikoshBAN" pitchFamily="2" charset="0"/>
                </a:rPr>
                <a:t>টাকা</a:t>
              </a:r>
              <a:endParaRPr lang="en-US" sz="3600" b="1" i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173556" y="3870622"/>
              <a:ext cx="823721" cy="32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98304" y="1582141"/>
              <a:ext cx="1071064" cy="8276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লাভ ?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97208" y="3473713"/>
              <a:ext cx="1454052" cy="110341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560721" y="3631344"/>
              <a:ext cx="799730" cy="6804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52800" y="3657600"/>
              <a:ext cx="762000" cy="4572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00998" y="4876800"/>
              <a:ext cx="818603" cy="727763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715000" y="5027612"/>
              <a:ext cx="1981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2514600" y="2590800"/>
              <a:ext cx="1600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896100" y="31623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rot="5400000">
            <a:off x="4762502" y="2324098"/>
            <a:ext cx="990599" cy="9144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0800000" flipV="1">
            <a:off x="3962400" y="3276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i="1" dirty="0" smtClean="0"/>
              <a:t>৫</a:t>
            </a:r>
            <a:r>
              <a:rPr lang="en-US" sz="2000" b="1" i="1" dirty="0" smtClean="0"/>
              <a:t>0</a:t>
            </a:r>
            <a:endParaRPr lang="en-US" sz="2000" b="1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3810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62800" y="2590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228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কলম ৪০ টাকায় ক্রয় করে ৫০ টাকায় বিক্রয় করা হলো। এতে শতকরা কত লাভ হলো।</a:t>
            </a:r>
            <a:endParaRPr lang="en-US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0" y="4876800"/>
            <a:ext cx="1066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?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9" grpId="0"/>
      <p:bldP spid="32" grpId="0" animBg="1"/>
      <p:bldP spid="33" grpId="0" animBg="1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80772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290691"/>
            <a:ext cx="7391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বিক্রয়মূল্য = ৫০ টাকা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ক্রয়মূল্য    = ৪০ টাকা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লাভ =(বিক্রয়মূল্য- ক্রয়মূল্য)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=(৫০-৪০) টাকা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=১০টাকা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৪০  টাকায়   লাভ     হয়           ১০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১       </a:t>
            </a:r>
            <a:r>
              <a:rPr lang="en-US" sz="2800" b="1" dirty="0" smtClean="0">
                <a:latin typeface="NikoshBAN"/>
                <a:cs typeface="NikoshBAN"/>
              </a:rPr>
              <a:t>”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pPr lvl="1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2800" b="1" dirty="0" smtClean="0">
                <a:latin typeface="NikoshBAN"/>
                <a:cs typeface="NikoshBAN"/>
              </a:rPr>
              <a:t>১০০</a:t>
            </a:r>
            <a:r>
              <a:rPr lang="bn-BD" sz="4400" b="1" dirty="0" smtClean="0">
                <a:latin typeface="NikoshBAN"/>
                <a:cs typeface="NikoshBAN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atin typeface="NikoshBAN"/>
                <a:cs typeface="NikoshBAN"/>
              </a:rPr>
              <a:t>”</a:t>
            </a:r>
            <a:r>
              <a:rPr lang="bn-BD" sz="2800" b="1" dirty="0" smtClean="0">
                <a:latin typeface="NikoshBAN"/>
                <a:cs typeface="NikoshBAN"/>
              </a:rPr>
              <a:t>     </a:t>
            </a:r>
            <a:r>
              <a:rPr lang="en-US" sz="2800" b="1" dirty="0" smtClean="0">
                <a:latin typeface="NikoshBAN"/>
                <a:cs typeface="NikoshBAN"/>
              </a:rPr>
              <a:t>”</a:t>
            </a:r>
            <a:r>
              <a:rPr lang="bn-BD" sz="2800" b="1" dirty="0" smtClean="0">
                <a:latin typeface="NikoshBAN"/>
                <a:cs typeface="NikoshBAN"/>
              </a:rPr>
              <a:t>               </a:t>
            </a:r>
            <a:r>
              <a:rPr lang="en-US" sz="2800" b="1" dirty="0" smtClean="0">
                <a:latin typeface="NikoshBAN"/>
                <a:cs typeface="NikoshBAN"/>
              </a:rPr>
              <a:t>    ”</a:t>
            </a:r>
            <a:r>
              <a:rPr lang="bn-BD" sz="2800" b="1" dirty="0" smtClean="0">
                <a:latin typeface="NikoshBAN"/>
                <a:cs typeface="NikoshBAN"/>
              </a:rPr>
              <a:t>     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=25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b="1" dirty="0" smtClean="0">
                <a:latin typeface="NikoshBAN"/>
                <a:cs typeface="NikoshBAN"/>
              </a:rPr>
              <a:t>                       </a:t>
            </a:r>
            <a:endParaRPr lang="en-US" sz="4000" b="1" dirty="0" smtClean="0"/>
          </a:p>
          <a:p>
            <a:pPr lvl="1"/>
            <a:r>
              <a:rPr lang="bn-BD" sz="2400" b="1" dirty="0" smtClean="0">
                <a:latin typeface="NikoshBAN"/>
                <a:cs typeface="NikoshBAN"/>
              </a:rPr>
              <a:t>অতএব, লাভ  ২৫</a:t>
            </a:r>
            <a:r>
              <a:rPr lang="bn-BD" sz="2000" b="1" dirty="0" smtClean="0">
                <a:latin typeface="NikoshBAN"/>
                <a:cs typeface="NikoshBAN"/>
              </a:rPr>
              <a:t>% </a:t>
            </a:r>
            <a:endParaRPr lang="en-US" sz="3600" b="1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191000" y="27432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203040" imgH="380880" progId="Equation.3">
                  <p:embed/>
                </p:oleObj>
              </mc:Choice>
              <mc:Fallback>
                <p:oleObj name="Equation" r:id="rId3" imgW="20304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743200"/>
                        <a:ext cx="685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962400" y="3581400"/>
          <a:ext cx="1219200" cy="10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5" imgW="533160" imgH="380880" progId="Equation.3">
                  <p:embed/>
                </p:oleObj>
              </mc:Choice>
              <mc:Fallback>
                <p:oleObj name="Equation" r:id="rId5" imgW="53316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1219200" cy="1052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29718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7" imgW="164880" imgH="164880" progId="Equation.3">
                  <p:embed/>
                </p:oleObj>
              </mc:Choice>
              <mc:Fallback>
                <p:oleObj name="Equation" r:id="rId7" imgW="1648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60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3962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9" imgW="164880" imgH="164880" progId="Equation.3">
                  <p:embed/>
                </p:oleObj>
              </mc:Choice>
              <mc:Fallback>
                <p:oleObj name="Equation" r:id="rId9" imgW="1648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925</TotalTime>
  <Words>319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user</cp:lastModifiedBy>
  <cp:revision>165</cp:revision>
  <dcterms:created xsi:type="dcterms:W3CDTF">2006-08-16T00:00:00Z</dcterms:created>
  <dcterms:modified xsi:type="dcterms:W3CDTF">2020-02-14T16:02:13Z</dcterms:modified>
</cp:coreProperties>
</file>