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6" r:id="rId2"/>
  </p:sldMasterIdLst>
  <p:notesMasterIdLst>
    <p:notesMasterId r:id="rId24"/>
  </p:notesMasterIdLst>
  <p:sldIdLst>
    <p:sldId id="292" r:id="rId3"/>
    <p:sldId id="293" r:id="rId4"/>
    <p:sldId id="264" r:id="rId5"/>
    <p:sldId id="297" r:id="rId6"/>
    <p:sldId id="260" r:id="rId7"/>
    <p:sldId id="267" r:id="rId8"/>
    <p:sldId id="269" r:id="rId9"/>
    <p:sldId id="270" r:id="rId10"/>
    <p:sldId id="271" r:id="rId11"/>
    <p:sldId id="272" r:id="rId12"/>
    <p:sldId id="275" r:id="rId13"/>
    <p:sldId id="276" r:id="rId14"/>
    <p:sldId id="285" r:id="rId15"/>
    <p:sldId id="262" r:id="rId16"/>
    <p:sldId id="279" r:id="rId17"/>
    <p:sldId id="277" r:id="rId18"/>
    <p:sldId id="278" r:id="rId19"/>
    <p:sldId id="282" r:id="rId20"/>
    <p:sldId id="298" r:id="rId21"/>
    <p:sldId id="295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C0D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300" y="60"/>
      </p:cViewPr>
      <p:guideLst>
        <p:guide orient="horz" pos="235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6D952-FBF4-4918-B46F-B25985ADEDB2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B57B8-99D3-4627-8D14-0CBD5DA4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23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503D-15BA-47D8-BDA7-D9CEE7211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233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38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28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media1.m4a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A19D63D9-AB15-42AD-9E3A-4414CF7A5A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chemeClr val="accent1"/>
              </a:gs>
              <a:gs pos="52000">
                <a:schemeClr val="accent4">
                  <a:lumMod val="75000"/>
                </a:schemeClr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203200" h="317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1981BE-4099-4CC5-890C-5C51EB2EA2E3}"/>
              </a:ext>
            </a:extLst>
          </p:cNvPr>
          <p:cNvSpPr/>
          <p:nvPr/>
        </p:nvSpPr>
        <p:spPr>
          <a:xfrm>
            <a:off x="1131388" y="428266"/>
            <a:ext cx="551274" cy="215006"/>
          </a:xfrm>
          <a:prstGeom prst="actionButtonForwardNex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Action Button: Go Home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52C5C03-76D5-488E-9D83-2395441CDE23}"/>
              </a:ext>
            </a:extLst>
          </p:cNvPr>
          <p:cNvSpPr/>
          <p:nvPr/>
        </p:nvSpPr>
        <p:spPr>
          <a:xfrm>
            <a:off x="562428" y="428172"/>
            <a:ext cx="551274" cy="214757"/>
          </a:xfrm>
          <a:prstGeom prst="actionButtonHome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Action Button: Go Back or Previous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1676CCE-F780-4D7B-B3EB-7E4C2BF1491B}"/>
              </a:ext>
            </a:extLst>
          </p:cNvPr>
          <p:cNvSpPr/>
          <p:nvPr/>
        </p:nvSpPr>
        <p:spPr>
          <a:xfrm>
            <a:off x="1700348" y="428173"/>
            <a:ext cx="551274" cy="214757"/>
          </a:xfrm>
          <a:prstGeom prst="actionButtonBackPrevious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Action Button: Blank 1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E22E6A9-DD87-49D9-8957-814B41ABFADA}"/>
              </a:ext>
            </a:extLst>
          </p:cNvPr>
          <p:cNvSpPr/>
          <p:nvPr/>
        </p:nvSpPr>
        <p:spPr>
          <a:xfrm>
            <a:off x="2271295" y="428172"/>
            <a:ext cx="787535" cy="214758"/>
          </a:xfrm>
          <a:prstGeom prst="actionButtonBlank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End</a:t>
            </a:r>
            <a:endParaRPr kumimoji="0" lang="en-US" sz="224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EDDCE3-F6B8-440B-A3BA-531CDAC5F5DF}"/>
              </a:ext>
            </a:extLst>
          </p:cNvPr>
          <p:cNvCxnSpPr/>
          <p:nvPr/>
        </p:nvCxnSpPr>
        <p:spPr>
          <a:xfrm>
            <a:off x="533400" y="762000"/>
            <a:ext cx="11125200" cy="0"/>
          </a:xfrm>
          <a:prstGeom prst="line">
            <a:avLst/>
          </a:prstGeom>
          <a:ln w="63500" cmpd="thickThin">
            <a:gradFill>
              <a:gsLst>
                <a:gs pos="0">
                  <a:srgbClr val="00B0F0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New video-mc">
            <a:hlinkClick r:id="" action="ppaction://media"/>
          </p:cNvPr>
          <p:cNvPicPr>
            <a:picLocks noChangeAspect="1"/>
          </p:cNvPicPr>
          <p:nvPr userDrawn="1"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4756" y="428172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4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50">
                <a:lumMod val="10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06404" y="329186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765" tIns="53883" rIns="107765" bIns="53883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558129" y="434162"/>
            <a:ext cx="11075747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765" tIns="53883" rIns="107765" bIns="53883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lIns="114949" tIns="57475" rIns="114949" bIns="57475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3"/>
            <a:ext cx="10911840" cy="4187952"/>
          </a:xfrm>
          <a:prstGeom prst="rect">
            <a:avLst/>
          </a:prstGeom>
        </p:spPr>
        <p:txBody>
          <a:bodyPr vert="horz" lIns="229898" tIns="114949" rIns="114949" bIns="57475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8"/>
            <a:ext cx="3048000" cy="365125"/>
          </a:xfrm>
          <a:prstGeom prst="rect">
            <a:avLst/>
          </a:prstGeom>
        </p:spPr>
        <p:txBody>
          <a:bodyPr vert="horz" lIns="114949" tIns="57475" rIns="114949" bIns="57475" anchor="b"/>
          <a:lstStyle>
            <a:lvl1pPr algn="r" eaLnBrk="1" latinLnBrk="0" hangingPunct="1">
              <a:defRPr kumimoji="0" sz="1219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9765F-D189-4B02-B3D1-F3FF9D810DF4}" type="datetime1">
              <a:rPr kumimoji="0" lang="en-US" sz="1219" b="0" i="0" u="none" strike="noStrike" kern="1200" cap="none" spc="0" normalizeH="0" baseline="0" noProof="0" smtClean="0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22-Feb-20</a:t>
            </a:fld>
            <a:endParaRPr kumimoji="0" lang="en-US" sz="1219" b="0" i="0" u="none" strike="noStrike" kern="1200" cap="none" spc="0" normalizeH="0" baseline="0" noProof="0">
              <a:ln>
                <a:noFill/>
              </a:ln>
              <a:solidFill>
                <a:srgbClr val="ACCBF9">
                  <a:shade val="50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8"/>
            <a:ext cx="3048000" cy="365125"/>
          </a:xfrm>
          <a:prstGeom prst="rect">
            <a:avLst/>
          </a:prstGeom>
        </p:spPr>
        <p:txBody>
          <a:bodyPr vert="horz" lIns="114949" tIns="57475" rIns="114949" bIns="57475" anchor="b"/>
          <a:lstStyle>
            <a:lvl1pPr algn="l" eaLnBrk="1" latinLnBrk="0" hangingPunct="1">
              <a:defRPr kumimoji="0" sz="1219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9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Mohammad </a:t>
            </a:r>
            <a:r>
              <a:rPr kumimoji="0" lang="en-US" sz="1219" b="0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Faisul</a:t>
            </a:r>
            <a:r>
              <a:rPr kumimoji="0" lang="en-US" sz="1219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1219" b="0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Alam</a:t>
            </a:r>
            <a:r>
              <a:rPr kumimoji="0" lang="en-US" sz="1219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, </a:t>
            </a:r>
            <a:r>
              <a:rPr kumimoji="0" lang="en-US" sz="1219" b="0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Shambhupur</a:t>
            </a:r>
            <a:r>
              <a:rPr kumimoji="0" lang="en-US" sz="1219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1219" b="0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Gps</a:t>
            </a:r>
            <a:r>
              <a:rPr kumimoji="0" lang="en-US" sz="1219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, </a:t>
            </a:r>
            <a:r>
              <a:rPr kumimoji="0" lang="en-US" sz="1219" b="0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Bhairab</a:t>
            </a:r>
            <a:r>
              <a:rPr kumimoji="0" lang="en-US" sz="1219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, </a:t>
            </a:r>
            <a:r>
              <a:rPr kumimoji="0" lang="en-US" sz="1219" b="0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Kishoreganj</a:t>
            </a:r>
            <a:r>
              <a:rPr kumimoji="0" lang="en-US" sz="1219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8"/>
            <a:ext cx="609600" cy="365125"/>
          </a:xfrm>
          <a:prstGeom prst="rect">
            <a:avLst/>
          </a:prstGeom>
        </p:spPr>
        <p:txBody>
          <a:bodyPr vert="horz" lIns="114949" tIns="57475" rIns="114949" bIns="57475" anchor="b"/>
          <a:lstStyle>
            <a:lvl1pPr algn="r" eaLnBrk="1" latinLnBrk="0" hangingPunct="1">
              <a:defRPr kumimoji="0" sz="1219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A4F56-50A9-4317-846B-3F71F5B77AA9}" type="slidenum">
              <a:rPr kumimoji="0" lang="en-US" sz="1219" b="0" i="0" u="none" strike="noStrike" kern="1200" cap="none" spc="0" normalizeH="0" baseline="0" noProof="0" smtClean="0">
                <a:ln>
                  <a:noFill/>
                </a:ln>
                <a:solidFill>
                  <a:srgbClr val="ACCBF9">
                    <a:shade val="50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9" b="0" i="0" u="none" strike="noStrike" kern="1200" cap="none" spc="0" normalizeH="0" baseline="0" noProof="0">
              <a:ln>
                <a:noFill/>
              </a:ln>
              <a:solidFill>
                <a:srgbClr val="ACCBF9">
                  <a:shade val="50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44167892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rtl="0" eaLnBrk="1" latinLnBrk="0" hangingPunct="1">
        <a:spcBef>
          <a:spcPct val="0"/>
        </a:spcBef>
        <a:buNone/>
        <a:defRPr kumimoji="0" sz="4219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12518" indent="-312518" algn="l" rtl="0" eaLnBrk="1" latinLnBrk="0" hangingPunct="1">
        <a:spcBef>
          <a:spcPts val="294"/>
        </a:spcBef>
        <a:buClr>
          <a:schemeClr val="accent1"/>
        </a:buClr>
        <a:buSzPct val="80000"/>
        <a:buFont typeface="Wingdings 2"/>
        <a:buChar char=""/>
        <a:defRPr kumimoji="0" sz="3281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6589" indent="-237083" algn="l" rtl="0" eaLnBrk="1" latinLnBrk="0" hangingPunct="1">
        <a:spcBef>
          <a:spcPts val="294"/>
        </a:spcBef>
        <a:buClr>
          <a:schemeClr val="accent1"/>
        </a:buClr>
        <a:buSzPct val="100000"/>
        <a:buFont typeface="Verdana"/>
        <a:buChar char="◦"/>
        <a:defRPr kumimoji="0"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926778" indent="-215529" algn="l" rtl="0" eaLnBrk="1" latinLnBrk="0" hangingPunct="1">
        <a:spcBef>
          <a:spcPts val="294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1206967" indent="-215529" algn="l" rtl="0" eaLnBrk="1" latinLnBrk="0" hangingPunct="1">
        <a:spcBef>
          <a:spcPts val="271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708" indent="-215529" algn="l" rtl="0" eaLnBrk="1" latinLnBrk="0" hangingPunct="1">
        <a:spcBef>
          <a:spcPts val="29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56" kern="1200">
          <a:solidFill>
            <a:schemeClr val="tx1"/>
          </a:solidFill>
          <a:latin typeface="+mn-lt"/>
          <a:ea typeface="+mn-ea"/>
          <a:cs typeface="+mn-cs"/>
        </a:defRPr>
      </a:lvl5pPr>
      <a:lvl6pPr marL="1756568" indent="-215529" algn="l" rtl="0" eaLnBrk="1" latinLnBrk="0" hangingPunct="1">
        <a:spcBef>
          <a:spcPts val="294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6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04428" indent="-215529" algn="l" rtl="0" eaLnBrk="1" latinLnBrk="0" hangingPunct="1">
        <a:spcBef>
          <a:spcPts val="30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2263063" indent="-215529" algn="l" rtl="0" eaLnBrk="1" latinLnBrk="0" hangingPunct="1">
        <a:spcBef>
          <a:spcPts val="30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8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32475" indent="-215529" algn="l" rtl="0" eaLnBrk="1" latinLnBrk="0" hangingPunct="1">
        <a:spcBef>
          <a:spcPts val="30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81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1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94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329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7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105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9248" y="2036729"/>
            <a:ext cx="6553505" cy="3600483"/>
            <a:chOff x="2820921" y="1969474"/>
            <a:chExt cx="6553505" cy="36004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A5FF54-D90C-49CE-A865-16B865A1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10"/>
            <a:stretch>
              <a:fillRect/>
            </a:stretch>
          </p:blipFill>
          <p:spPr>
            <a:xfrm>
              <a:off x="6989736" y="1969474"/>
              <a:ext cx="2384690" cy="3571760"/>
            </a:xfrm>
            <a:custGeom>
              <a:avLst/>
              <a:gdLst>
                <a:gd name="connsiteX0" fmla="*/ 0 w 3141394"/>
                <a:gd name="connsiteY0" fmla="*/ 0 h 4572000"/>
                <a:gd name="connsiteX1" fmla="*/ 3141394 w 3141394"/>
                <a:gd name="connsiteY1" fmla="*/ 0 h 4572000"/>
                <a:gd name="connsiteX2" fmla="*/ 3141394 w 3141394"/>
                <a:gd name="connsiteY2" fmla="*/ 4572000 h 4572000"/>
                <a:gd name="connsiteX3" fmla="*/ 0 w 3141394"/>
                <a:gd name="connsiteY3" fmla="*/ 457200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1394" h="4572000">
                  <a:moveTo>
                    <a:pt x="0" y="0"/>
                  </a:moveTo>
                  <a:lnTo>
                    <a:pt x="3141394" y="0"/>
                  </a:lnTo>
                  <a:lnTo>
                    <a:pt x="3141394" y="4572000"/>
                  </a:lnTo>
                  <a:lnTo>
                    <a:pt x="0" y="4572000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  <a:scene3d>
              <a:camera prst="perspectiveHeroicExtremeLeftFacing">
                <a:rot lat="0" lon="2067641" rev="0"/>
              </a:camera>
              <a:lightRig rig="threePt" dir="t"/>
            </a:scene3d>
            <a:sp3d extrusionH="260350">
              <a:bevelT w="190500" h="101600" prst="convex"/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E6B597-F630-4360-8D7B-8E873CC98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11" r="33064"/>
            <a:stretch>
              <a:fillRect/>
            </a:stretch>
          </p:blipFill>
          <p:spPr>
            <a:xfrm>
              <a:off x="4908026" y="2152354"/>
              <a:ext cx="2401718" cy="3221501"/>
            </a:xfrm>
            <a:custGeom>
              <a:avLst/>
              <a:gdLst>
                <a:gd name="connsiteX0" fmla="*/ 0 w 3163824"/>
                <a:gd name="connsiteY0" fmla="*/ 0 h 4572000"/>
                <a:gd name="connsiteX1" fmla="*/ 3163824 w 3163824"/>
                <a:gd name="connsiteY1" fmla="*/ 0 h 4572000"/>
                <a:gd name="connsiteX2" fmla="*/ 3163824 w 3163824"/>
                <a:gd name="connsiteY2" fmla="*/ 4572000 h 4572000"/>
                <a:gd name="connsiteX3" fmla="*/ 0 w 3163824"/>
                <a:gd name="connsiteY3" fmla="*/ 457200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3824" h="4572000">
                  <a:moveTo>
                    <a:pt x="0" y="0"/>
                  </a:moveTo>
                  <a:lnTo>
                    <a:pt x="3163824" y="0"/>
                  </a:lnTo>
                  <a:lnTo>
                    <a:pt x="3163824" y="4572000"/>
                  </a:lnTo>
                  <a:lnTo>
                    <a:pt x="0" y="457200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01600" h="50800" prst="convex"/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946963B-309D-4104-9E4B-815CC9984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74"/>
            <a:stretch>
              <a:fillRect/>
            </a:stretch>
          </p:blipFill>
          <p:spPr>
            <a:xfrm>
              <a:off x="2820921" y="1972695"/>
              <a:ext cx="2401718" cy="3597262"/>
            </a:xfrm>
            <a:custGeom>
              <a:avLst/>
              <a:gdLst>
                <a:gd name="connsiteX0" fmla="*/ 0 w 3163824"/>
                <a:gd name="connsiteY0" fmla="*/ 0 h 4572000"/>
                <a:gd name="connsiteX1" fmla="*/ 3163824 w 3163824"/>
                <a:gd name="connsiteY1" fmla="*/ 0 h 4572000"/>
                <a:gd name="connsiteX2" fmla="*/ 3163824 w 3163824"/>
                <a:gd name="connsiteY2" fmla="*/ 4572000 h 4572000"/>
                <a:gd name="connsiteX3" fmla="*/ 0 w 3163824"/>
                <a:gd name="connsiteY3" fmla="*/ 457200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3824" h="4572000">
                  <a:moveTo>
                    <a:pt x="0" y="0"/>
                  </a:moveTo>
                  <a:lnTo>
                    <a:pt x="3163824" y="0"/>
                  </a:lnTo>
                  <a:lnTo>
                    <a:pt x="3163824" y="4572000"/>
                  </a:lnTo>
                  <a:lnTo>
                    <a:pt x="0" y="4572000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  <a:scene3d>
              <a:camera prst="perspectiveHeroicExtremeRightFacing">
                <a:rot lat="0" lon="19532356" rev="0"/>
              </a:camera>
              <a:lightRig rig="threePt" dir="t"/>
            </a:scene3d>
            <a:sp3d extrusionH="254000">
              <a:bevelT w="190500" h="101600" prst="convex"/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D3D961-53B1-4FE1-9039-8B9268B37477}"/>
              </a:ext>
            </a:extLst>
          </p:cNvPr>
          <p:cNvSpPr txBox="1"/>
          <p:nvPr/>
        </p:nvSpPr>
        <p:spPr>
          <a:xfrm>
            <a:off x="3024295" y="1007844"/>
            <a:ext cx="6143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স্বাগতম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D0CC7-670C-48A1-8FE4-322F63FD39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03" y="3180367"/>
            <a:ext cx="964436" cy="771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D0CC7-670C-48A1-8FE4-322F63FD39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0" y="3180367"/>
            <a:ext cx="964436" cy="771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63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44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11" y="5820606"/>
            <a:ext cx="2791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3131"/>
            <a:r>
              <a:rPr lang="bn-BD" sz="4000" dirty="0">
                <a:latin typeface="NikoshBAN" pitchFamily="2" charset="0"/>
                <a:cs typeface="NikoshBAN" pitchFamily="2" charset="0"/>
              </a:rPr>
              <a:t>এই ছবিটি চেনা।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86" y="1066800"/>
            <a:ext cx="8005628" cy="4505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0DBF7A-741F-45BF-AF42-1CB5CF1F7537}"/>
              </a:ext>
            </a:extLst>
          </p:cNvPr>
          <p:cNvSpPr/>
          <p:nvPr/>
        </p:nvSpPr>
        <p:spPr>
          <a:xfrm>
            <a:off x="4105280" y="5799189"/>
            <a:ext cx="366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53131"/>
            <a:r>
              <a:rPr lang="bn-BD" sz="4000" dirty="0">
                <a:latin typeface="NikoshBAN" pitchFamily="2" charset="0"/>
                <a:cs typeface="NikoshBAN" pitchFamily="2" charset="0"/>
              </a:rPr>
              <a:t>মনের মধ্যে যখন খুশি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62DE38-E222-4883-AFF0-2385B2823B33}"/>
              </a:ext>
            </a:extLst>
          </p:cNvPr>
          <p:cNvSpPr/>
          <p:nvPr/>
        </p:nvSpPr>
        <p:spPr>
          <a:xfrm>
            <a:off x="4663925" y="5799189"/>
            <a:ext cx="2988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3131"/>
            <a:r>
              <a:rPr lang="bn-BD" sz="4000" dirty="0">
                <a:latin typeface="NikoshBAN" pitchFamily="2" charset="0"/>
                <a:cs typeface="NikoshBAN" pitchFamily="2" charset="0"/>
              </a:rPr>
              <a:t>এই ছবিটি আঁকি ,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3" grpId="0"/>
      <p:bldP spid="13" grpId="1"/>
      <p:bldP spid="13" grpId="2"/>
      <p:bldP spid="13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9038" y="4648200"/>
            <a:ext cx="4733925" cy="136191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053131"/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 পাশে তার জারুল গাছে </a:t>
            </a:r>
            <a:endParaRPr lang="en-US" sz="41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053131"/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দুটি হলুদ পাখি-                                                  </a:t>
            </a:r>
            <a:endParaRPr lang="en-US" sz="41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91787" y="1290182"/>
            <a:ext cx="4808427" cy="3205618"/>
            <a:chOff x="355169" y="1338009"/>
            <a:chExt cx="4808427" cy="32056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69" y="1338009"/>
              <a:ext cx="4808427" cy="32056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86222" y1="58667" x2="86222" y2="58667"/>
                          <a14:backgroundMark x1="91556" y1="51111" x2="88889" y2="38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582" y="1648027"/>
              <a:ext cx="914400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843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4281" y="5850899"/>
            <a:ext cx="4643438" cy="727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053131"/>
            <a:r>
              <a:rPr lang="bn-BD" sz="41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এমনি পাওয়া এই ছবিটি </a:t>
            </a:r>
            <a:endParaRPr lang="en-US" sz="412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990600"/>
            <a:ext cx="92202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68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D0F092-2C7F-4204-8E13-F8E88B145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19" y="1041257"/>
            <a:ext cx="9072563" cy="4800601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531E0C50-6BF5-4B3D-AA13-A32B6D374ECD}"/>
              </a:ext>
            </a:extLst>
          </p:cNvPr>
          <p:cNvSpPr/>
          <p:nvPr/>
        </p:nvSpPr>
        <p:spPr>
          <a:xfrm>
            <a:off x="11222615" y="71437"/>
            <a:ext cx="571500" cy="357188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432AE-789B-4E24-9E0A-A6A6AA904B1B}"/>
              </a:ext>
            </a:extLst>
          </p:cNvPr>
          <p:cNvSpPr/>
          <p:nvPr/>
        </p:nvSpPr>
        <p:spPr>
          <a:xfrm>
            <a:off x="4334742" y="5850899"/>
            <a:ext cx="3522517" cy="72712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053131"/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কড়িতে নয় কেনা। </a:t>
            </a:r>
            <a:endParaRPr lang="en-US" sz="41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3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428625"/>
            <a:ext cx="54102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53131"/>
            <a:r>
              <a:rPr lang="bn-BD" sz="45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bn-BD" sz="5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188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053131"/>
            <a:r>
              <a:rPr lang="bn-BD" sz="337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আহসান হাবীব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যে </a:t>
            </a:r>
            <a:r>
              <a:rPr lang="en-US" sz="26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নদীর জোয়ার </a:t>
            </a:r>
          </a:p>
          <a:p>
            <a:pPr algn="ctr" defTabSz="1053131"/>
            <a:r>
              <a:rPr lang="en-US" sz="26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সারে সারে ,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একলা বসে আপন মনে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বসে নদীর ধারে –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ছবিটি চেনা ।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মনের মধ্যে যখন খুশি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ছবিটি আঁকি ,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 পাশে তার জারুল গাছে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দুটি হলুদ পাখি – </a:t>
            </a:r>
            <a:endParaRPr lang="en-US" sz="26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এমনি পাওয়া এই ছবিটি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কড়িতে নয় কেনা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731" y="1022324"/>
            <a:ext cx="3571875" cy="136191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1053131"/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শিক্ষকের আবৃত্তি ও </a:t>
            </a:r>
            <a:endParaRPr lang="en-US" sz="41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1053131"/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পাঠ্যাংশ আলোচনা </a:t>
            </a:r>
            <a:endParaRPr lang="en-US" sz="41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A56DD0F-51EA-4761-AD3E-D9F22B127A98}"/>
              </a:ext>
            </a:extLst>
          </p:cNvPr>
          <p:cNvSpPr/>
          <p:nvPr/>
        </p:nvSpPr>
        <p:spPr>
          <a:xfrm>
            <a:off x="1309687" y="71437"/>
            <a:ext cx="357188" cy="3571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Action Button: Go Back or Previous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3746DF8-0C51-404D-B712-E238C6B47916}"/>
              </a:ext>
            </a:extLst>
          </p:cNvPr>
          <p:cNvSpPr/>
          <p:nvPr/>
        </p:nvSpPr>
        <p:spPr>
          <a:xfrm>
            <a:off x="881063" y="71437"/>
            <a:ext cx="428625" cy="357188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4192081-555E-4A77-8481-1E19AFB87AC7}"/>
              </a:ext>
            </a:extLst>
          </p:cNvPr>
          <p:cNvSpPr/>
          <p:nvPr/>
        </p:nvSpPr>
        <p:spPr>
          <a:xfrm>
            <a:off x="381000" y="71437"/>
            <a:ext cx="500063" cy="357188"/>
          </a:xfrm>
          <a:prstGeom prst="actionButtonHom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Action Button: Blank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750291C3-060A-43A7-8CB8-84F35B1CA501}"/>
              </a:ext>
            </a:extLst>
          </p:cNvPr>
          <p:cNvSpPr/>
          <p:nvPr/>
        </p:nvSpPr>
        <p:spPr>
          <a:xfrm>
            <a:off x="11222615" y="71437"/>
            <a:ext cx="571500" cy="357188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39F4DB-66EB-4FCF-9026-457D825EE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" y="2384235"/>
            <a:ext cx="4548187" cy="39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1232" y="1143000"/>
            <a:ext cx="2948244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3131"/>
            <a:r>
              <a:rPr lang="bn-BD" sz="41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আবৃত্তি </a:t>
            </a:r>
            <a:endParaRPr lang="en-US" sz="412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6350" y="481370"/>
            <a:ext cx="64008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53131"/>
            <a:r>
              <a:rPr lang="bn-BD" sz="45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bn-BD" sz="5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188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053131"/>
            <a:r>
              <a:rPr lang="bn-BD" sz="337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আহসান হাবীব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যে </a:t>
            </a:r>
            <a:r>
              <a:rPr lang="en-US" sz="26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নদীর জোয়ার </a:t>
            </a:r>
          </a:p>
          <a:p>
            <a:pPr algn="ctr" defTabSz="1053131"/>
            <a:r>
              <a:rPr lang="en-US" sz="26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সারে সারে ,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একলা বসে আপন মনে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বসে নদীর ধারে –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ছবিটি চেনা ।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মনের মধ্যে যখন খুশি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ছবিটি আঁকি ,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 পাশে তার জারুল গাছে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দুটি হলুদ পাখি – </a:t>
            </a:r>
            <a:endParaRPr lang="en-US" sz="26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এমনি পাওয়া এই ছবিটি </a:t>
            </a:r>
          </a:p>
          <a:p>
            <a:pPr algn="ctr" defTabSz="1053131"/>
            <a:r>
              <a:rPr lang="bn-BD" sz="2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কড়িতে নয় কেনা । </a:t>
            </a:r>
          </a:p>
        </p:txBody>
      </p:sp>
      <p:sp>
        <p:nvSpPr>
          <p:cNvPr id="9" name="Action Button: Blank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7B1C113A-FF98-4C74-AC8F-FAAEC8A08F15}"/>
              </a:ext>
            </a:extLst>
          </p:cNvPr>
          <p:cNvSpPr/>
          <p:nvPr/>
        </p:nvSpPr>
        <p:spPr>
          <a:xfrm>
            <a:off x="11222615" y="71437"/>
            <a:ext cx="571500" cy="357188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1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738313" y="1121178"/>
            <a:ext cx="7826291" cy="78483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1053131"/>
            <a:r>
              <a:rPr lang="bn-BD" sz="45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500" b="1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5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সমার্থক শব্দ শিখিঃ </a:t>
            </a:r>
            <a:endParaRPr lang="en-US" sz="4125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60480" y="5686424"/>
            <a:ext cx="2550698" cy="727122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1053131"/>
            <a:r>
              <a:rPr lang="bn-BD" sz="4125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পক্ষী, বিহঙ্গ।  </a:t>
            </a:r>
            <a:endParaRPr lang="en-US" sz="4125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72637" y="5686425"/>
            <a:ext cx="1080745" cy="727122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1053131"/>
            <a:r>
              <a:rPr lang="bn-BD" sz="4125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পাখি </a:t>
            </a:r>
            <a:endParaRPr lang="en-US" sz="3750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90323" y="4842308"/>
            <a:ext cx="2291012" cy="727122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1053131"/>
            <a:r>
              <a:rPr lang="bn-BD" sz="4125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বৃক্ষ, উদ্ভিদ।  </a:t>
            </a:r>
            <a:endParaRPr lang="en-US" sz="4125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90294" y="4829175"/>
            <a:ext cx="780983" cy="727122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1053131"/>
            <a:r>
              <a:rPr lang="bn-BD" sz="4125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গাছ</a:t>
            </a:r>
            <a:endParaRPr lang="en-US" sz="3750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13241" y="3966066"/>
            <a:ext cx="3445175" cy="727122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1053131"/>
            <a:r>
              <a:rPr lang="bn-BD" sz="4125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আনন্দ, হর্ষ, উল্লাস।  </a:t>
            </a:r>
            <a:endParaRPr lang="en-US" sz="4125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7001" y="3916315"/>
            <a:ext cx="827471" cy="727122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1053131"/>
            <a:r>
              <a:rPr lang="bn-BD" sz="4125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খুশি</a:t>
            </a:r>
            <a:endParaRPr lang="en-US" sz="3750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12628" y="3126869"/>
            <a:ext cx="3246402" cy="727122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1053131"/>
            <a:r>
              <a:rPr lang="bn-BD" sz="4125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তটিনী, স্রোতস্বিনী। </a:t>
            </a:r>
            <a:endParaRPr lang="en-US" sz="4125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94803" y="3126870"/>
            <a:ext cx="771365" cy="727122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1053131"/>
            <a:r>
              <a:rPr lang="bn-BD" sz="4125" dirty="0">
                <a:ln>
                  <a:solidFill>
                    <a:prstClr val="black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নদী</a:t>
            </a:r>
            <a:endParaRPr lang="en-US" sz="3750" dirty="0">
              <a:ln>
                <a:solidFill>
                  <a:prstClr val="black"/>
                </a:solidFill>
              </a:ln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01320" y="2141904"/>
            <a:ext cx="3228347" cy="78483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053131"/>
            <a:r>
              <a:rPr lang="bn-BD" sz="45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সমার্থক শব্দ </a:t>
            </a:r>
            <a:endParaRPr lang="en-US" sz="45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66875" y="2168167"/>
            <a:ext cx="2946679" cy="727122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053131"/>
            <a:r>
              <a:rPr lang="bn-BD" sz="4125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প্রদত্ত শব্দ </a:t>
            </a:r>
            <a:endParaRPr lang="en-US" sz="4125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EAF4853-BCC2-4E72-B0E7-871EADEAAE1B}"/>
              </a:ext>
            </a:extLst>
          </p:cNvPr>
          <p:cNvSpPr/>
          <p:nvPr/>
        </p:nvSpPr>
        <p:spPr>
          <a:xfrm>
            <a:off x="3881437" y="3400425"/>
            <a:ext cx="2214563" cy="214313"/>
          </a:xfrm>
          <a:prstGeom prst="rightArrow">
            <a:avLst/>
          </a:prstGeom>
          <a:solidFill>
            <a:schemeClr val="bg2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BA74A4-2267-498B-A1F1-F7F44D34C85C}"/>
              </a:ext>
            </a:extLst>
          </p:cNvPr>
          <p:cNvSpPr/>
          <p:nvPr/>
        </p:nvSpPr>
        <p:spPr>
          <a:xfrm>
            <a:off x="3806262" y="4216353"/>
            <a:ext cx="2214563" cy="214313"/>
          </a:xfrm>
          <a:prstGeom prst="rightArrow">
            <a:avLst/>
          </a:prstGeom>
          <a:solidFill>
            <a:schemeClr val="bg2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B5E3F77-B703-4A20-9F24-14CEEEB7F489}"/>
              </a:ext>
            </a:extLst>
          </p:cNvPr>
          <p:cNvSpPr/>
          <p:nvPr/>
        </p:nvSpPr>
        <p:spPr>
          <a:xfrm>
            <a:off x="3881437" y="4980090"/>
            <a:ext cx="2214563" cy="214313"/>
          </a:xfrm>
          <a:prstGeom prst="rightArrow">
            <a:avLst/>
          </a:prstGeom>
          <a:solidFill>
            <a:schemeClr val="bg2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C2F6EED-7FD8-4B46-AE12-68C32F6D85DF}"/>
              </a:ext>
            </a:extLst>
          </p:cNvPr>
          <p:cNvSpPr/>
          <p:nvPr/>
        </p:nvSpPr>
        <p:spPr>
          <a:xfrm>
            <a:off x="3876511" y="5918558"/>
            <a:ext cx="2214563" cy="214313"/>
          </a:xfrm>
          <a:prstGeom prst="rightArrow">
            <a:avLst/>
          </a:prstGeom>
          <a:solidFill>
            <a:schemeClr val="bg2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schemeClr val="tx1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03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910144" y="789965"/>
            <a:ext cx="4371711" cy="72712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1053131"/>
            <a:r>
              <a:rPr lang="bn-BD" sz="412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বিপরীত শব্দ শিখিঃ </a:t>
            </a:r>
            <a:endParaRPr lang="en-US" sz="4125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3374" y="3546225"/>
            <a:ext cx="1800225" cy="784830"/>
          </a:xfrm>
          <a:prstGeom prst="rect">
            <a:avLst/>
          </a:prstGeom>
          <a:solidFill>
            <a:srgbClr val="C0D9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53131"/>
            <a:r>
              <a:rPr lang="en-US" sz="45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bn-BD" sz="4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000" dirty="0" smtClean="0">
                <a:solidFill>
                  <a:prstClr val="black"/>
                </a:solidFill>
                <a:latin typeface="Calibri"/>
                <a:cs typeface="Vrinda" panose="020B0502040204020203" pitchFamily="34" charset="0"/>
              </a:rPr>
              <a:t> 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3374" y="5623942"/>
            <a:ext cx="1800225" cy="727122"/>
          </a:xfrm>
          <a:prstGeom prst="rect">
            <a:avLst/>
          </a:prstGeom>
          <a:solidFill>
            <a:srgbClr val="C0D9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53131"/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</a:t>
            </a:r>
            <a:endParaRPr lang="en-US" sz="41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5500" y="5623942"/>
            <a:ext cx="1814644" cy="727122"/>
          </a:xfrm>
          <a:prstGeom prst="rect">
            <a:avLst/>
          </a:prstGeom>
          <a:solidFill>
            <a:srgbClr val="C0D9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53131"/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আপন  </a:t>
            </a:r>
            <a:r>
              <a:rPr lang="bn-BD" sz="2625" dirty="0">
                <a:solidFill>
                  <a:prstClr val="black"/>
                </a:solidFill>
                <a:latin typeface="Calibri"/>
                <a:cs typeface="Vrinda" panose="020B0502040204020203" pitchFamily="34" charset="0"/>
              </a:rPr>
              <a:t> </a:t>
            </a:r>
            <a:endParaRPr lang="en-US" sz="262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3374" y="4546350"/>
            <a:ext cx="1800225" cy="727122"/>
          </a:xfrm>
          <a:prstGeom prst="rect">
            <a:avLst/>
          </a:prstGeom>
          <a:solidFill>
            <a:srgbClr val="C0D9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53131"/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অচেনা </a:t>
            </a:r>
            <a:endParaRPr lang="en-US" sz="41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5500" y="3674358"/>
            <a:ext cx="1814644" cy="727122"/>
          </a:xfrm>
          <a:prstGeom prst="rect">
            <a:avLst/>
          </a:prstGeom>
          <a:solidFill>
            <a:srgbClr val="C0D9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53131"/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হাসি   </a:t>
            </a:r>
            <a:endParaRPr lang="en-US" sz="41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1526216"/>
            <a:ext cx="2571750" cy="727122"/>
          </a:xfrm>
          <a:prstGeom prst="rect">
            <a:avLst/>
          </a:prstGeom>
          <a:solidFill>
            <a:srgbClr val="C0D9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053131"/>
            <a:r>
              <a:rPr lang="bn-BD" sz="412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বিপরীত শব্দ </a:t>
            </a:r>
            <a:endParaRPr lang="en-US" sz="4125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5500" y="4677939"/>
            <a:ext cx="1814644" cy="784830"/>
          </a:xfrm>
          <a:prstGeom prst="rect">
            <a:avLst/>
          </a:prstGeom>
          <a:solidFill>
            <a:srgbClr val="C0D9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53131"/>
            <a:r>
              <a:rPr lang="bn-BD" sz="4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চেনা  </a:t>
            </a:r>
            <a:r>
              <a:rPr lang="bn-BD" sz="3000" dirty="0">
                <a:solidFill>
                  <a:prstClr val="black"/>
                </a:solidFill>
                <a:latin typeface="Calibri"/>
                <a:cs typeface="Vrinda" panose="020B0502040204020203" pitchFamily="34" charset="0"/>
              </a:rPr>
              <a:t> 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5500" y="2786063"/>
            <a:ext cx="1814644" cy="727122"/>
          </a:xfrm>
          <a:prstGeom prst="rect">
            <a:avLst/>
          </a:prstGeom>
          <a:solidFill>
            <a:srgbClr val="C0D9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53131"/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জোয়ার  </a:t>
            </a:r>
            <a:r>
              <a:rPr lang="bn-BD" sz="2625" dirty="0">
                <a:solidFill>
                  <a:prstClr val="black"/>
                </a:solidFill>
                <a:latin typeface="Calibri"/>
                <a:cs typeface="Vrinda" panose="020B0502040204020203" pitchFamily="34" charset="0"/>
              </a:rPr>
              <a:t> </a:t>
            </a:r>
            <a:endParaRPr lang="en-US" sz="262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3374" y="2526341"/>
            <a:ext cx="1800225" cy="727122"/>
          </a:xfrm>
          <a:prstGeom prst="rect">
            <a:avLst/>
          </a:prstGeom>
          <a:solidFill>
            <a:srgbClr val="C0D9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53131"/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ভাটা</a:t>
            </a:r>
            <a:endParaRPr lang="en-US" sz="41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6875" y="1678362"/>
            <a:ext cx="2428875" cy="727122"/>
          </a:xfrm>
          <a:prstGeom prst="rect">
            <a:avLst/>
          </a:prstGeom>
          <a:solidFill>
            <a:srgbClr val="C0D9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053131"/>
            <a:r>
              <a:rPr lang="bn-BD" sz="412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শব্দ </a:t>
            </a:r>
            <a:endParaRPr lang="en-US" sz="4125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Action Button: Go Forward or Next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EA3A155-9A1C-418E-B0DF-955C60156444}"/>
              </a:ext>
            </a:extLst>
          </p:cNvPr>
          <p:cNvSpPr/>
          <p:nvPr/>
        </p:nvSpPr>
        <p:spPr>
          <a:xfrm>
            <a:off x="1309687" y="71437"/>
            <a:ext cx="357188" cy="3571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Action Button: Go Back or Previous 2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0F7759C-A851-461E-B315-9CFDA84EFC9E}"/>
              </a:ext>
            </a:extLst>
          </p:cNvPr>
          <p:cNvSpPr/>
          <p:nvPr/>
        </p:nvSpPr>
        <p:spPr>
          <a:xfrm>
            <a:off x="881063" y="71437"/>
            <a:ext cx="428625" cy="357188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Action Button: Go Home 2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6DAA54C-E4CC-4848-B7DB-06C25D0EE605}"/>
              </a:ext>
            </a:extLst>
          </p:cNvPr>
          <p:cNvSpPr/>
          <p:nvPr/>
        </p:nvSpPr>
        <p:spPr>
          <a:xfrm>
            <a:off x="381000" y="71437"/>
            <a:ext cx="500063" cy="357188"/>
          </a:xfrm>
          <a:prstGeom prst="actionButtonHom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B9EAAE1-83C2-460D-8C50-CF17154A6675}"/>
              </a:ext>
            </a:extLst>
          </p:cNvPr>
          <p:cNvSpPr/>
          <p:nvPr/>
        </p:nvSpPr>
        <p:spPr>
          <a:xfrm>
            <a:off x="11222615" y="71437"/>
            <a:ext cx="571500" cy="357188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7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19" grpId="0" animBg="1"/>
      <p:bldP spid="18" grpId="0" animBg="1"/>
      <p:bldP spid="17" grpId="0" animBg="1"/>
      <p:bldP spid="21" grpId="0" animBg="1"/>
      <p:bldP spid="13" grpId="0" animBg="1"/>
      <p:bldP spid="16" grpId="0" animBg="1"/>
      <p:bldP spid="14" grpId="0" animBg="1"/>
      <p:bldP spid="15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10222" y="848340"/>
            <a:ext cx="450475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3131"/>
            <a:r>
              <a:rPr lang="bn-BD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 </a:t>
            </a:r>
            <a:r>
              <a:rPr lang="bn-IN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সাজি</a:t>
            </a:r>
            <a:r>
              <a:rPr lang="bn-BD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 লেখঃ  </a:t>
            </a:r>
            <a:endParaRPr lang="en-US" sz="37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3B2620-57DC-435B-9AEE-D1C9116E73E5}"/>
              </a:ext>
            </a:extLst>
          </p:cNvPr>
          <p:cNvGrpSpPr/>
          <p:nvPr/>
        </p:nvGrpSpPr>
        <p:grpSpPr>
          <a:xfrm>
            <a:off x="1309687" y="1801213"/>
            <a:ext cx="3124562" cy="4425307"/>
            <a:chOff x="2286000" y="1175212"/>
            <a:chExt cx="3554863" cy="5919314"/>
          </a:xfrm>
        </p:grpSpPr>
        <p:sp>
          <p:nvSpPr>
            <p:cNvPr id="5" name="Rectangle 4"/>
            <p:cNvSpPr/>
            <p:nvPr/>
          </p:nvSpPr>
          <p:spPr>
            <a:xfrm>
              <a:off x="2942431" y="1175212"/>
              <a:ext cx="2586458" cy="6175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53131"/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মনের মধ্যে যখন খুশি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96942" y="6477001"/>
              <a:ext cx="2128694" cy="6175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53131"/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এই ছবিটি আঁকি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14571" y="2133599"/>
              <a:ext cx="3126292" cy="617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53131"/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এক পাশে তার জারুল গাছে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52849" y="3581399"/>
              <a:ext cx="2114104" cy="617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53131"/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দুটি হলুদ পাখি –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6019802"/>
              <a:ext cx="2785248" cy="617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53131"/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এমনি পাওয়া এই ছবিটি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49694" y="5562601"/>
              <a:ext cx="2382198" cy="617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53131"/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কড়িতে নয় কেনা।   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8039" y="3087470"/>
              <a:ext cx="1452079" cy="617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53131"/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নদী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04638" y="4038601"/>
              <a:ext cx="2599225" cy="617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53131"/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একলা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বসে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আপন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মনে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14238" y="2590800"/>
              <a:ext cx="1694639" cy="617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53131"/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নদীর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জোয়ার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85638" y="1639669"/>
              <a:ext cx="2239945" cy="617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53131"/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নৌকা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সারে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সারে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,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80838" y="5068669"/>
              <a:ext cx="2035683" cy="617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53131"/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বসে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নদীর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ধারে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-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57038" y="4535268"/>
              <a:ext cx="1993736" cy="617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53131"/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ছবিটি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চেনা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170376" y="1602513"/>
            <a:ext cx="44892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53131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যে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1053131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নদীর জোয়ার </a:t>
            </a:r>
          </a:p>
          <a:p>
            <a:pPr algn="ctr" defTabSz="1053131"/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সারে সারে , </a:t>
            </a:r>
          </a:p>
          <a:p>
            <a:pPr algn="ctr" defTabSz="1053131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একলা বসে আপন মনে </a:t>
            </a:r>
          </a:p>
          <a:p>
            <a:pPr algn="ctr" defTabSz="1053131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বসে নদীর ধারে – </a:t>
            </a:r>
          </a:p>
          <a:p>
            <a:pPr algn="ctr" defTabSz="1053131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ছবিটি চেনা । </a:t>
            </a:r>
          </a:p>
          <a:p>
            <a:pPr algn="ctr" defTabSz="1053131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মনের মধ্যে যখন খুশি </a:t>
            </a:r>
          </a:p>
          <a:p>
            <a:pPr algn="ctr" defTabSz="1053131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ছবিটি আঁকি , </a:t>
            </a:r>
          </a:p>
          <a:p>
            <a:pPr algn="ctr" defTabSz="1053131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 পাশে তার জারুল গাছে </a:t>
            </a:r>
          </a:p>
          <a:p>
            <a:pPr algn="ctr" defTabSz="1053131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দুটি হলুদ পাখি –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053131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এমনি পাওয়া এই ছবিটি </a:t>
            </a:r>
          </a:p>
          <a:p>
            <a:pPr algn="ctr" defTabSz="1053131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কড়িতে নয় কেনা । </a:t>
            </a:r>
          </a:p>
        </p:txBody>
      </p:sp>
      <p:sp>
        <p:nvSpPr>
          <p:cNvPr id="18" name="Action Button: Go Forward or Next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D3F7C3D-FF0B-4BF9-93D4-0D5F8613C867}"/>
              </a:ext>
            </a:extLst>
          </p:cNvPr>
          <p:cNvSpPr/>
          <p:nvPr/>
        </p:nvSpPr>
        <p:spPr>
          <a:xfrm>
            <a:off x="1309687" y="71437"/>
            <a:ext cx="357188" cy="3571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ction Button: Go Back or Previous 1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D542CF6-3955-4BA7-B18B-5A17A1863342}"/>
              </a:ext>
            </a:extLst>
          </p:cNvPr>
          <p:cNvSpPr/>
          <p:nvPr/>
        </p:nvSpPr>
        <p:spPr>
          <a:xfrm>
            <a:off x="881063" y="71437"/>
            <a:ext cx="428625" cy="357188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Action Button: Go Home 1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C7D14C8-8186-4EDA-8595-8AB72DD3F7CC}"/>
              </a:ext>
            </a:extLst>
          </p:cNvPr>
          <p:cNvSpPr/>
          <p:nvPr/>
        </p:nvSpPr>
        <p:spPr>
          <a:xfrm>
            <a:off x="381000" y="71437"/>
            <a:ext cx="500063" cy="357188"/>
          </a:xfrm>
          <a:prstGeom prst="actionButtonHom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Action Button: Blank 2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14F9CD2-CDB0-472C-A99F-7D45BC0941C1}"/>
              </a:ext>
            </a:extLst>
          </p:cNvPr>
          <p:cNvSpPr/>
          <p:nvPr/>
        </p:nvSpPr>
        <p:spPr>
          <a:xfrm>
            <a:off x="11222615" y="71437"/>
            <a:ext cx="571500" cy="357188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2B939DEB-7AD0-4BF8-9962-006C61A7B243}"/>
              </a:ext>
            </a:extLst>
          </p:cNvPr>
          <p:cNvSpPr/>
          <p:nvPr/>
        </p:nvSpPr>
        <p:spPr>
          <a:xfrm>
            <a:off x="565057" y="887788"/>
            <a:ext cx="2071688" cy="779060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53131"/>
            <a:r>
              <a:rPr lang="bn-BD" sz="3375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3375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ন:</a:t>
            </a:r>
            <a:endParaRPr lang="en-US" sz="3375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0E3E74-ABD1-4AB3-A261-133D4DE24E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CA790-9013-43C0-9DA8-93F433CB6A2B}" type="slidenum">
              <a:rPr kumimoji="0" lang="en-US" sz="1219" b="0" i="0" u="none" strike="noStrike" kern="1200" cap="none" spc="0" normalizeH="0" baseline="0" noProof="0">
                <a:ln>
                  <a:noFill/>
                </a:ln>
                <a:solidFill>
                  <a:srgbClr val="E3DED1">
                    <a:shade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NikoshBAN"/>
              </a:rPr>
              <a:pPr marL="0" marR="0" lvl="0" indent="0" algn="l" defTabSz="457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19" b="0" i="0" u="none" strike="noStrike" kern="1200" cap="none" spc="0" normalizeH="0" baseline="0" noProof="0">
              <a:ln>
                <a:noFill/>
              </a:ln>
              <a:solidFill>
                <a:srgbClr val="E3DED1">
                  <a:shade val="50000"/>
                </a:srgbClr>
              </a:solidFill>
              <a:effectLst/>
              <a:uLnTx/>
              <a:uFillTx/>
              <a:latin typeface="Verdana"/>
              <a:ea typeface="+mn-ea"/>
              <a:cs typeface="NikoshB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CB89A-824F-4376-B733-B546FB578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1238010"/>
            <a:ext cx="1447800" cy="1166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9566A23-6309-42FA-9F0F-274DF6AF7DE1}"/>
              </a:ext>
            </a:extLst>
          </p:cNvPr>
          <p:cNvGrpSpPr/>
          <p:nvPr/>
        </p:nvGrpSpPr>
        <p:grpSpPr>
          <a:xfrm>
            <a:off x="5584860" y="2922787"/>
            <a:ext cx="1012426" cy="1012426"/>
            <a:chOff x="2304364" y="2519702"/>
            <a:chExt cx="2286000" cy="2286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3192CE-7D00-4DA9-8AE4-2CBB4820B860}"/>
                </a:ext>
              </a:extLst>
            </p:cNvPr>
            <p:cNvSpPr/>
            <p:nvPr/>
          </p:nvSpPr>
          <p:spPr>
            <a:xfrm rot="7982816">
              <a:off x="2304364" y="2519702"/>
              <a:ext cx="2286000" cy="2286000"/>
            </a:xfrm>
            <a:custGeom>
              <a:avLst/>
              <a:gdLst>
                <a:gd name="connsiteX0" fmla="*/ 316507 w 2286000"/>
                <a:gd name="connsiteY0" fmla="*/ 1940111 h 2286000"/>
                <a:gd name="connsiteX1" fmla="*/ 1178111 w 2286000"/>
                <a:gd name="connsiteY1" fmla="*/ 1969493 h 2286000"/>
                <a:gd name="connsiteX2" fmla="*/ 1207493 w 2286000"/>
                <a:gd name="connsiteY2" fmla="*/ 1107889 h 2286000"/>
                <a:gd name="connsiteX3" fmla="*/ 345889 w 2286000"/>
                <a:gd name="connsiteY3" fmla="*/ 1078507 h 2286000"/>
                <a:gd name="connsiteX4" fmla="*/ 316507 w 2286000"/>
                <a:gd name="connsiteY4" fmla="*/ 1940111 h 2286000"/>
                <a:gd name="connsiteX5" fmla="*/ 223185 w 2286000"/>
                <a:gd name="connsiteY5" fmla="*/ 2062815 h 2286000"/>
                <a:gd name="connsiteX6" fmla="*/ 0 w 2286000"/>
                <a:gd name="connsiteY6" fmla="*/ 1524000 h 2286000"/>
                <a:gd name="connsiteX7" fmla="*/ 762000 w 2286000"/>
                <a:gd name="connsiteY7" fmla="*/ 762000 h 2286000"/>
                <a:gd name="connsiteX8" fmla="*/ 2286000 w 2286000"/>
                <a:gd name="connsiteY8" fmla="*/ 0 h 2286000"/>
                <a:gd name="connsiteX9" fmla="*/ 1524000 w 2286000"/>
                <a:gd name="connsiteY9" fmla="*/ 1524000 h 2286000"/>
                <a:gd name="connsiteX10" fmla="*/ 762000 w 2286000"/>
                <a:gd name="connsiteY10" fmla="*/ 2286000 h 2286000"/>
                <a:gd name="connsiteX11" fmla="*/ 223185 w 2286000"/>
                <a:gd name="connsiteY11" fmla="*/ 206281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2286000">
                  <a:moveTo>
                    <a:pt x="316507" y="1940111"/>
                  </a:moveTo>
                  <a:cubicBezTo>
                    <a:pt x="546320" y="2186150"/>
                    <a:pt x="932072" y="2199305"/>
                    <a:pt x="1178111" y="1969493"/>
                  </a:cubicBezTo>
                  <a:cubicBezTo>
                    <a:pt x="1424150" y="1739680"/>
                    <a:pt x="1437305" y="1353928"/>
                    <a:pt x="1207493" y="1107889"/>
                  </a:cubicBezTo>
                  <a:cubicBezTo>
                    <a:pt x="977680" y="861850"/>
                    <a:pt x="591928" y="848695"/>
                    <a:pt x="345889" y="1078507"/>
                  </a:cubicBezTo>
                  <a:cubicBezTo>
                    <a:pt x="99850" y="1308320"/>
                    <a:pt x="86695" y="1694072"/>
                    <a:pt x="316507" y="1940111"/>
                  </a:cubicBezTo>
                  <a:close/>
                  <a:moveTo>
                    <a:pt x="223185" y="2062815"/>
                  </a:moveTo>
                  <a:cubicBezTo>
                    <a:pt x="85290" y="1924920"/>
                    <a:pt x="0" y="1734420"/>
                    <a:pt x="0" y="1524000"/>
                  </a:cubicBezTo>
                  <a:cubicBezTo>
                    <a:pt x="0" y="1103159"/>
                    <a:pt x="341159" y="762000"/>
                    <a:pt x="762000" y="762000"/>
                  </a:cubicBezTo>
                  <a:cubicBezTo>
                    <a:pt x="1270000" y="762000"/>
                    <a:pt x="1778000" y="508000"/>
                    <a:pt x="2286000" y="0"/>
                  </a:cubicBezTo>
                  <a:cubicBezTo>
                    <a:pt x="1778000" y="508000"/>
                    <a:pt x="1524000" y="1016000"/>
                    <a:pt x="1524000" y="1524000"/>
                  </a:cubicBezTo>
                  <a:cubicBezTo>
                    <a:pt x="1524000" y="1944841"/>
                    <a:pt x="1182841" y="2286000"/>
                    <a:pt x="762000" y="2286000"/>
                  </a:cubicBezTo>
                  <a:cubicBezTo>
                    <a:pt x="551580" y="2286000"/>
                    <a:pt x="361080" y="2200710"/>
                    <a:pt x="223185" y="2062815"/>
                  </a:cubicBez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9B5671-5320-47FC-9DEA-F684E2009F7C}"/>
                </a:ext>
              </a:extLst>
            </p:cNvPr>
            <p:cNvSpPr/>
            <p:nvPr/>
          </p:nvSpPr>
          <p:spPr>
            <a:xfrm>
              <a:off x="2933014" y="2619488"/>
              <a:ext cx="1028700" cy="10287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83427" y="4397936"/>
            <a:ext cx="922514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জাতিসংঘের উন্নয়নমূলক সংস্থাগুলো বাংলাদেশে কী ধরণের সহায়তা প্রদান করছে সে সম্পর্কে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তিনটি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বাক্য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লেখা</a:t>
            </a:r>
            <a:r>
              <a:rPr kumimoji="0" lang="bn-BD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 err="1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5471" y="995984"/>
            <a:ext cx="5486400" cy="1650742"/>
          </a:xfrm>
          <a:prstGeom prst="leftRightArrow">
            <a:avLst/>
          </a:prstGeom>
          <a:solidFill>
            <a:srgbClr val="FCFCF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 কাজ</a:t>
            </a:r>
            <a:endParaRPr kumimoji="0" lang="en-US" sz="4800" b="0" i="0" u="none" strike="noStrike" kern="1200" cap="none" spc="50" normalizeH="0" baseline="0" noProof="0" dirty="0" err="1" smtClean="0">
              <a:ln w="0"/>
              <a:solidFill>
                <a:prstClr val="black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238011"/>
            <a:ext cx="1447800" cy="127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04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3D9249-D921-4E11-84B5-1E661AFF6D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0953" y="1127070"/>
            <a:ext cx="1242364" cy="1387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0506A5-63AF-46AC-87E1-F54CBEC92204}"/>
              </a:ext>
            </a:extLst>
          </p:cNvPr>
          <p:cNvSpPr/>
          <p:nvPr/>
        </p:nvSpPr>
        <p:spPr>
          <a:xfrm>
            <a:off x="1056445" y="2830728"/>
            <a:ext cx="4557052" cy="2554545"/>
          </a:xfrm>
          <a:prstGeom prst="rect">
            <a:avLst/>
          </a:prstGeom>
          <a:solidFill>
            <a:srgbClr val="B4C7E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bn-BD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bn-IN" sz="3200" dirty="0">
              <a:ln w="28575">
                <a:noFill/>
              </a:ln>
              <a:solidFill>
                <a:srgbClr val="1A32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n w="28575">
                <a:noFill/>
              </a:ln>
              <a:solidFill>
                <a:srgbClr val="1A32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শম্ভুপ</a:t>
            </a:r>
            <a:r>
              <a:rPr lang="bn-BD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</a:t>
            </a: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০১৭</a:t>
            </a:r>
            <a:r>
              <a:rPr lang="bn-BD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endParaRPr lang="bn-IN" sz="3200" dirty="0">
              <a:ln w="28575">
                <a:noFill/>
              </a:ln>
              <a:solidFill>
                <a:srgbClr val="1A32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856D4-C98B-4B74-976C-E595C084AB0F}"/>
              </a:ext>
            </a:extLst>
          </p:cNvPr>
          <p:cNvSpPr txBox="1"/>
          <p:nvPr/>
        </p:nvSpPr>
        <p:spPr>
          <a:xfrm>
            <a:off x="5165903" y="1092609"/>
            <a:ext cx="1860194" cy="857640"/>
          </a:xfrm>
          <a:prstGeom prst="wedgeRectCallout">
            <a:avLst/>
          </a:prstGeom>
          <a:noFill/>
          <a:ln>
            <a:noFill/>
          </a:ln>
        </p:spPr>
        <p:txBody>
          <a:bodyPr wrap="none" lIns="117827" tIns="58913" rIns="117827" bIns="58913" rtlCol="0">
            <a:spAutoFit/>
          </a:bodyPr>
          <a:lstStyle/>
          <a:p>
            <a:pPr marL="0" marR="0" lvl="0" indent="0" algn="ctr" defTabSz="1178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0506A5-63AF-46AC-87E1-F54CBEC92204}"/>
              </a:ext>
            </a:extLst>
          </p:cNvPr>
          <p:cNvSpPr/>
          <p:nvPr/>
        </p:nvSpPr>
        <p:spPr>
          <a:xfrm>
            <a:off x="6554770" y="2830727"/>
            <a:ext cx="4557052" cy="2554545"/>
          </a:xfrm>
          <a:prstGeom prst="rect">
            <a:avLst/>
          </a:prstGeom>
          <a:solidFill>
            <a:srgbClr val="B4C7E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defTabSz="1053131"/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dirty="0">
              <a:ln w="28575">
                <a:noFill/>
              </a:ln>
              <a:solidFill>
                <a:srgbClr val="1A32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1053131"/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3200" dirty="0">
              <a:ln w="28575">
                <a:noFill/>
              </a:ln>
              <a:solidFill>
                <a:srgbClr val="1A32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1053131"/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200" dirty="0">
              <a:ln w="28575">
                <a:noFill/>
              </a:ln>
              <a:solidFill>
                <a:srgbClr val="1A32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1053131"/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28575">
                <a:noFill/>
              </a:ln>
              <a:solidFill>
                <a:srgbClr val="1A32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০১৭</a:t>
            </a:r>
            <a:r>
              <a:rPr lang="bn-BD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n w="28575">
                  <a:noFill/>
                </a:ln>
                <a:solidFill>
                  <a:srgbClr val="1A32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kumimoji="0" lang="en-US" sz="32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bn-IN" sz="3200" b="0" i="0" u="none" strike="noStrike" kern="1200" cap="none" spc="0" normalizeH="0" baseline="0" noProof="0" dirty="0">
              <a:ln w="28575">
                <a:noFill/>
              </a:ln>
              <a:solidFill>
                <a:srgbClr val="1A32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17" y="1864479"/>
            <a:ext cx="292633" cy="448704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83" y="1127070"/>
            <a:ext cx="1241435" cy="1387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9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0E3E74-ABD1-4AB3-A261-133D4DE24E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B4198-9A69-44A8-A658-FE07754D93B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19" b="0" i="0" u="none" strike="noStrike" kern="1200" cap="none" spc="0" normalizeH="0" baseline="0" noProof="0">
              <a:ln>
                <a:noFill/>
              </a:ln>
              <a:solidFill>
                <a:srgbClr val="E3DED1">
                  <a:shade val="50000"/>
                </a:srgbClr>
              </a:solidFill>
              <a:effectLst/>
              <a:uLnTx/>
              <a:uFillTx/>
              <a:latin typeface="Verdana"/>
              <a:ea typeface="+mn-ea"/>
              <a:cs typeface="NikoshB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B58A3C-CAA6-43A7-A0C9-833C061F7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798" y="2041222"/>
            <a:ext cx="1773936" cy="3133725"/>
          </a:xfrm>
          <a:custGeom>
            <a:avLst/>
            <a:gdLst>
              <a:gd name="connsiteX0" fmla="*/ 0 w 1773936"/>
              <a:gd name="connsiteY0" fmla="*/ 0 h 3133725"/>
              <a:gd name="connsiteX1" fmla="*/ 1773936 w 1773936"/>
              <a:gd name="connsiteY1" fmla="*/ 0 h 3133725"/>
              <a:gd name="connsiteX2" fmla="*/ 1773936 w 1773936"/>
              <a:gd name="connsiteY2" fmla="*/ 3133725 h 3133725"/>
              <a:gd name="connsiteX3" fmla="*/ 0 w 1773936"/>
              <a:gd name="connsiteY3" fmla="*/ 313372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936" h="3133725">
                <a:moveTo>
                  <a:pt x="0" y="0"/>
                </a:moveTo>
                <a:lnTo>
                  <a:pt x="1773936" y="0"/>
                </a:lnTo>
                <a:lnTo>
                  <a:pt x="1773936" y="3133725"/>
                </a:lnTo>
                <a:lnTo>
                  <a:pt x="0" y="3133725"/>
                </a:lnTo>
                <a:close/>
              </a:path>
            </a:pathLst>
          </a:custGeom>
          <a:ln>
            <a:solidFill>
              <a:schemeClr val="tx2">
                <a:lumMod val="10000"/>
                <a:lumOff val="90000"/>
              </a:schemeClr>
            </a:solidFill>
          </a:ln>
          <a:scene3d>
            <a:camera prst="perspectiveHeroicExtremeRightFacing">
              <a:rot lat="0" lon="19532356" rev="0"/>
            </a:camera>
            <a:lightRig rig="threePt" dir="t"/>
          </a:scene3d>
          <a:sp3d extrusionH="260350">
            <a:bevelT prst="convex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4AB7CE-B4B5-40C3-B15A-3079825CD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9236" y="2160286"/>
            <a:ext cx="1773936" cy="2895600"/>
          </a:xfrm>
          <a:custGeom>
            <a:avLst/>
            <a:gdLst>
              <a:gd name="connsiteX0" fmla="*/ 0 w 1773936"/>
              <a:gd name="connsiteY0" fmla="*/ 0 h 3133725"/>
              <a:gd name="connsiteX1" fmla="*/ 1773936 w 1773936"/>
              <a:gd name="connsiteY1" fmla="*/ 0 h 3133725"/>
              <a:gd name="connsiteX2" fmla="*/ 1773936 w 1773936"/>
              <a:gd name="connsiteY2" fmla="*/ 3133725 h 3133725"/>
              <a:gd name="connsiteX3" fmla="*/ 0 w 1773936"/>
              <a:gd name="connsiteY3" fmla="*/ 313372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936" h="3133725">
                <a:moveTo>
                  <a:pt x="0" y="0"/>
                </a:moveTo>
                <a:lnTo>
                  <a:pt x="1773936" y="0"/>
                </a:lnTo>
                <a:lnTo>
                  <a:pt x="1773936" y="3133725"/>
                </a:lnTo>
                <a:lnTo>
                  <a:pt x="0" y="3133725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CC87CD-AB23-43DB-9CC0-3715566E1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7347" y="2041221"/>
            <a:ext cx="1771263" cy="3133725"/>
          </a:xfrm>
          <a:custGeom>
            <a:avLst/>
            <a:gdLst>
              <a:gd name="connsiteX0" fmla="*/ 0 w 1771263"/>
              <a:gd name="connsiteY0" fmla="*/ 0 h 3133725"/>
              <a:gd name="connsiteX1" fmla="*/ 1771263 w 1771263"/>
              <a:gd name="connsiteY1" fmla="*/ 0 h 3133725"/>
              <a:gd name="connsiteX2" fmla="*/ 1771263 w 1771263"/>
              <a:gd name="connsiteY2" fmla="*/ 3133725 h 3133725"/>
              <a:gd name="connsiteX3" fmla="*/ 0 w 1771263"/>
              <a:gd name="connsiteY3" fmla="*/ 313372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1263" h="3133725">
                <a:moveTo>
                  <a:pt x="0" y="0"/>
                </a:moveTo>
                <a:lnTo>
                  <a:pt x="1771263" y="0"/>
                </a:lnTo>
                <a:lnTo>
                  <a:pt x="1771263" y="3133725"/>
                </a:lnTo>
                <a:lnTo>
                  <a:pt x="0" y="3133725"/>
                </a:lnTo>
                <a:close/>
              </a:path>
            </a:pathLst>
          </a:custGeom>
          <a:ln>
            <a:solidFill>
              <a:schemeClr val="tx2">
                <a:lumMod val="10000"/>
                <a:lumOff val="90000"/>
              </a:schemeClr>
            </a:solidFill>
          </a:ln>
          <a:scene3d>
            <a:camera prst="perspectiveHeroicExtremeLeftFacing">
              <a:rot lat="0" lon="2067641" rev="0"/>
            </a:camera>
            <a:lightRig rig="threePt" dir="t"/>
          </a:scene3d>
          <a:sp3d extrusionH="254000">
            <a:bevelT prst="convex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CCB89A-824F-4376-B733-B546FB5787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7466" y="2273953"/>
            <a:ext cx="806850" cy="806850"/>
          </a:xfrm>
          <a:prstGeom prst="ellipse">
            <a:avLst/>
          </a:prstGeom>
          <a:scene3d>
            <a:camera prst="perspectiveHeroicExtremeLeftFacing">
              <a:rot lat="0" lon="2067641" rev="0"/>
            </a:camera>
            <a:lightRig rig="threePt" dir="t"/>
          </a:scene3d>
          <a:sp3d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9566A23-6309-42FA-9F0F-274DF6AF7DE1}"/>
              </a:ext>
            </a:extLst>
          </p:cNvPr>
          <p:cNvGrpSpPr/>
          <p:nvPr/>
        </p:nvGrpSpPr>
        <p:grpSpPr>
          <a:xfrm>
            <a:off x="8273573" y="1596015"/>
            <a:ext cx="1128541" cy="1128541"/>
            <a:chOff x="2304364" y="2519702"/>
            <a:chExt cx="2286000" cy="2286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3192CE-7D00-4DA9-8AE4-2CBB4820B860}"/>
                </a:ext>
              </a:extLst>
            </p:cNvPr>
            <p:cNvSpPr/>
            <p:nvPr/>
          </p:nvSpPr>
          <p:spPr>
            <a:xfrm rot="7982816">
              <a:off x="2304364" y="2519702"/>
              <a:ext cx="2286000" cy="2286000"/>
            </a:xfrm>
            <a:custGeom>
              <a:avLst/>
              <a:gdLst>
                <a:gd name="connsiteX0" fmla="*/ 316507 w 2286000"/>
                <a:gd name="connsiteY0" fmla="*/ 1940111 h 2286000"/>
                <a:gd name="connsiteX1" fmla="*/ 1178111 w 2286000"/>
                <a:gd name="connsiteY1" fmla="*/ 1969493 h 2286000"/>
                <a:gd name="connsiteX2" fmla="*/ 1207493 w 2286000"/>
                <a:gd name="connsiteY2" fmla="*/ 1107889 h 2286000"/>
                <a:gd name="connsiteX3" fmla="*/ 345889 w 2286000"/>
                <a:gd name="connsiteY3" fmla="*/ 1078507 h 2286000"/>
                <a:gd name="connsiteX4" fmla="*/ 316507 w 2286000"/>
                <a:gd name="connsiteY4" fmla="*/ 1940111 h 2286000"/>
                <a:gd name="connsiteX5" fmla="*/ 223185 w 2286000"/>
                <a:gd name="connsiteY5" fmla="*/ 2062815 h 2286000"/>
                <a:gd name="connsiteX6" fmla="*/ 0 w 2286000"/>
                <a:gd name="connsiteY6" fmla="*/ 1524000 h 2286000"/>
                <a:gd name="connsiteX7" fmla="*/ 762000 w 2286000"/>
                <a:gd name="connsiteY7" fmla="*/ 762000 h 2286000"/>
                <a:gd name="connsiteX8" fmla="*/ 2286000 w 2286000"/>
                <a:gd name="connsiteY8" fmla="*/ 0 h 2286000"/>
                <a:gd name="connsiteX9" fmla="*/ 1524000 w 2286000"/>
                <a:gd name="connsiteY9" fmla="*/ 1524000 h 2286000"/>
                <a:gd name="connsiteX10" fmla="*/ 762000 w 2286000"/>
                <a:gd name="connsiteY10" fmla="*/ 2286000 h 2286000"/>
                <a:gd name="connsiteX11" fmla="*/ 223185 w 2286000"/>
                <a:gd name="connsiteY11" fmla="*/ 206281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2286000">
                  <a:moveTo>
                    <a:pt x="316507" y="1940111"/>
                  </a:moveTo>
                  <a:cubicBezTo>
                    <a:pt x="546320" y="2186150"/>
                    <a:pt x="932072" y="2199305"/>
                    <a:pt x="1178111" y="1969493"/>
                  </a:cubicBezTo>
                  <a:cubicBezTo>
                    <a:pt x="1424150" y="1739680"/>
                    <a:pt x="1437305" y="1353928"/>
                    <a:pt x="1207493" y="1107889"/>
                  </a:cubicBezTo>
                  <a:cubicBezTo>
                    <a:pt x="977680" y="861850"/>
                    <a:pt x="591928" y="848695"/>
                    <a:pt x="345889" y="1078507"/>
                  </a:cubicBezTo>
                  <a:cubicBezTo>
                    <a:pt x="99850" y="1308320"/>
                    <a:pt x="86695" y="1694072"/>
                    <a:pt x="316507" y="1940111"/>
                  </a:cubicBezTo>
                  <a:close/>
                  <a:moveTo>
                    <a:pt x="223185" y="2062815"/>
                  </a:moveTo>
                  <a:cubicBezTo>
                    <a:pt x="85290" y="1924920"/>
                    <a:pt x="0" y="1734420"/>
                    <a:pt x="0" y="1524000"/>
                  </a:cubicBezTo>
                  <a:cubicBezTo>
                    <a:pt x="0" y="1103159"/>
                    <a:pt x="341159" y="762000"/>
                    <a:pt x="762000" y="762000"/>
                  </a:cubicBezTo>
                  <a:cubicBezTo>
                    <a:pt x="1270000" y="762000"/>
                    <a:pt x="1778000" y="508000"/>
                    <a:pt x="2286000" y="0"/>
                  </a:cubicBezTo>
                  <a:cubicBezTo>
                    <a:pt x="1778000" y="508000"/>
                    <a:pt x="1524000" y="1016000"/>
                    <a:pt x="1524000" y="1524000"/>
                  </a:cubicBezTo>
                  <a:cubicBezTo>
                    <a:pt x="1524000" y="1944841"/>
                    <a:pt x="1182841" y="2286000"/>
                    <a:pt x="762000" y="2286000"/>
                  </a:cubicBezTo>
                  <a:cubicBezTo>
                    <a:pt x="551580" y="2286000"/>
                    <a:pt x="361080" y="2200710"/>
                    <a:pt x="223185" y="2062815"/>
                  </a:cubicBez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9B5671-5320-47FC-9DEA-F684E2009F7C}"/>
                </a:ext>
              </a:extLst>
            </p:cNvPr>
            <p:cNvSpPr/>
            <p:nvPr/>
          </p:nvSpPr>
          <p:spPr>
            <a:xfrm>
              <a:off x="2933014" y="2619488"/>
              <a:ext cx="1028700" cy="10287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7C47804-65ED-43CA-B887-B74A0B9E48CE}"/>
              </a:ext>
            </a:extLst>
          </p:cNvPr>
          <p:cNvSpPr txBox="1"/>
          <p:nvPr/>
        </p:nvSpPr>
        <p:spPr>
          <a:xfrm>
            <a:off x="5943600" y="3207682"/>
            <a:ext cx="5788489" cy="954107"/>
          </a:xfrm>
          <a:prstGeom prst="rect">
            <a:avLst/>
          </a:prstGeom>
          <a:solidFill>
            <a:srgbClr val="F2F2F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053131"/>
            <a:r>
              <a:rPr lang="en-US" sz="2800" b="1" dirty="0" err="1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dirty="0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পাঠটিই</a:t>
            </a:r>
            <a:r>
              <a:rPr lang="en-US" sz="2800" b="1" dirty="0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b="1" dirty="0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b="1" dirty="0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b="1" dirty="0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b="1" dirty="0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2800" b="1" dirty="0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>
                <a:ln cmpd="thickThin">
                  <a:solidFill>
                    <a:srgbClr val="FF0000"/>
                  </a:solidFill>
                  <a:prstDash val="sysDot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B07E03-1AFF-4643-8886-F51510606477}"/>
              </a:ext>
            </a:extLst>
          </p:cNvPr>
          <p:cNvSpPr txBox="1"/>
          <p:nvPr/>
        </p:nvSpPr>
        <p:spPr>
          <a:xfrm>
            <a:off x="2269236" y="1190409"/>
            <a:ext cx="2302764" cy="646331"/>
          </a:xfrm>
          <a:prstGeom prst="rect">
            <a:avLst/>
          </a:prstGeom>
          <a:solidFill>
            <a:srgbClr val="DEEBF7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3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8629"/>
          <a:stretch/>
        </p:blipFill>
        <p:spPr>
          <a:xfrm>
            <a:off x="1345406" y="1143000"/>
            <a:ext cx="9501188" cy="502920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5365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7353" y="793069"/>
            <a:ext cx="5503430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3131"/>
            <a:r>
              <a:rPr lang="en-US" sz="41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41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" b="5875"/>
          <a:stretch/>
        </p:blipFill>
        <p:spPr>
          <a:xfrm>
            <a:off x="2876261" y="1589953"/>
            <a:ext cx="6439478" cy="397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741C4C-095C-41AA-9554-CEA54ECF413E}"/>
              </a:ext>
            </a:extLst>
          </p:cNvPr>
          <p:cNvSpPr txBox="1"/>
          <p:nvPr/>
        </p:nvSpPr>
        <p:spPr>
          <a:xfrm>
            <a:off x="3530233" y="5791200"/>
            <a:ext cx="5131533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3131"/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41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1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6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5" idx="2"/>
            <a:endCxn id="4" idx="0"/>
          </p:cNvCxnSpPr>
          <p:nvPr/>
        </p:nvCxnSpPr>
        <p:spPr>
          <a:xfrm rot="16200000" flipH="1">
            <a:off x="5901589" y="2015898"/>
            <a:ext cx="540712" cy="151891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86000" y="2362200"/>
            <a:ext cx="7923782" cy="34255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5250" y="1038295"/>
            <a:ext cx="4381500" cy="783193"/>
          </a:xfrm>
          <a:prstGeom prst="flowChartAlternateProcess">
            <a:avLst/>
          </a:prstGeom>
          <a:solidFill>
            <a:srgbClr val="E6F0F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defTabSz="1053131"/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14B777-01C5-42AC-9AF7-A381C57A4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91" y="2550993"/>
            <a:ext cx="74676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47183" y="3501372"/>
            <a:ext cx="40014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53131"/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30733" y="4009204"/>
            <a:ext cx="8434317" cy="131578"/>
          </a:xfrm>
          <a:prstGeom prst="roundRect">
            <a:avLst>
              <a:gd name="adj" fmla="val 50000"/>
            </a:avLst>
          </a:prstGeom>
          <a:gradFill>
            <a:gsLst>
              <a:gs pos="478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0733" y="4009205"/>
            <a:ext cx="8434317" cy="131577"/>
          </a:xfrm>
          <a:prstGeom prst="roundRect">
            <a:avLst>
              <a:gd name="adj" fmla="val 50000"/>
            </a:avLst>
          </a:prstGeom>
          <a:gradFill>
            <a:gsLst>
              <a:gs pos="52200">
                <a:schemeClr val="accent2">
                  <a:lumMod val="20000"/>
                  <a:lumOff val="80000"/>
                </a:schemeClr>
              </a:gs>
              <a:gs pos="0">
                <a:srgbClr val="7030A0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535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2.29167E-6 -0.25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2.29167E-6 0.25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312" y="2133600"/>
            <a:ext cx="11001375" cy="26237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73138" indent="-973138" defTabSz="1053131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2.1.1: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 উচ্চারণে কবিতাটি ছন্দের তালে তালে স্বরসঙ্গতি বজায় রেখে আবৃত্তি করতে পারবে। </a:t>
            </a:r>
          </a:p>
          <a:p>
            <a:pPr defTabSz="1053131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2.1.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প্রাকৃতিক সৌন্দর্যের কথা নিজ ভাষায় বলতে পারবে।</a:t>
            </a:r>
          </a:p>
          <a:p>
            <a:pPr marL="1089025" indent="-1089025" defTabSz="1053131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2.1.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অংশ থেকে সমার্থক শব্দ, বিপরীত শব্দ অনুশীলন ও প্রশ্নের উত্তর, শব্দের অর্থ, মূলভাব, এবং সঠিক উত্তর বলতে ও লিখতে পারবে।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313" y="1143000"/>
            <a:ext cx="6096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053131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শিখণফল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8647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1" y="5883786"/>
            <a:ext cx="11544962" cy="669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053131"/>
            <a:endParaRPr lang="en-US" sz="375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0371" y="5939091"/>
            <a:ext cx="6830716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কাব্যগ্রন্থঃ- ‘বৃষ্টি পড়ে টাপুর টুপুর’ ও‘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ছুটির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দুপুর</a:t>
            </a:r>
            <a:endParaRPr lang="en-US" sz="3200" dirty="0"/>
          </a:p>
        </p:txBody>
      </p:sp>
      <p:pic>
        <p:nvPicPr>
          <p:cNvPr id="7" name="Picture 2" descr="D:\ALL DOCUMENTS BY MODEL TEACHERS\DILRUBA\Rony-All\Sadiya\my pen drive\birpurus\sodes\আহসান হাবী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998" y="2679915"/>
            <a:ext cx="2488746" cy="2654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7712245" y="3997278"/>
            <a:ext cx="3396413" cy="727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defTabSz="1053131"/>
            <a:r>
              <a:rPr lang="bn-BD" sz="4125" dirty="0">
                <a:latin typeface="NikoshBAN" pitchFamily="2" charset="0"/>
                <a:cs typeface="NikoshBAN" pitchFamily="2" charset="0"/>
              </a:rPr>
              <a:t>জেলাঃ-পিরোজপুর </a:t>
            </a:r>
            <a:endParaRPr lang="en-US" sz="3750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052" y="1076489"/>
            <a:ext cx="4419600" cy="1361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 defTabSz="1053131"/>
            <a:r>
              <a:rPr lang="en-US" sz="4125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  <a:endParaRPr lang="en-US" sz="41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053131"/>
            <a:r>
              <a:rPr lang="en-US" sz="41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125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4125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হাবীব</a:t>
            </a:r>
            <a:endParaRPr lang="en-US" sz="375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12245" y="1101678"/>
            <a:ext cx="3396413" cy="727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 defTabSz="1053131"/>
            <a:r>
              <a:rPr lang="bn-BD" sz="4125" dirty="0">
                <a:latin typeface="NikoshBAN" pitchFamily="2" charset="0"/>
                <a:cs typeface="NikoshBAN" pitchFamily="2" charset="0"/>
              </a:rPr>
              <a:t>জন্মঃ- ১৯১৭সাল    </a:t>
            </a:r>
            <a:endParaRPr lang="en-US" sz="412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12246" y="2092278"/>
            <a:ext cx="3396413" cy="727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 defTabSz="1053131"/>
            <a:r>
              <a:rPr lang="bn-BD" sz="4125" dirty="0">
                <a:latin typeface="NikoshBAN" pitchFamily="2" charset="0"/>
                <a:cs typeface="NikoshBAN" pitchFamily="2" charset="0"/>
              </a:rPr>
              <a:t>মৃত্যুঃ-</a:t>
            </a:r>
            <a:r>
              <a:rPr lang="en-US" sz="412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125" dirty="0">
                <a:latin typeface="NikoshBAN" pitchFamily="2" charset="0"/>
                <a:cs typeface="NikoshBAN" pitchFamily="2" charset="0"/>
              </a:rPr>
              <a:t> ১৯৮৫ সাল</a:t>
            </a:r>
            <a:endParaRPr lang="en-US" sz="412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2246" y="3006678"/>
            <a:ext cx="3396413" cy="727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 defTabSz="1053131"/>
            <a:r>
              <a:rPr lang="bn-BD" sz="4125" dirty="0">
                <a:latin typeface="NikoshBAN" pitchFamily="2" charset="0"/>
                <a:cs typeface="NikoshBAN" pitchFamily="2" charset="0"/>
              </a:rPr>
              <a:t>গ্রামঃ- শঙ্কর পাশা </a:t>
            </a:r>
            <a:endParaRPr lang="en-US" sz="412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ction Button: Blank 12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620F2B53-D928-4500-B1A4-DB651D357200}"/>
              </a:ext>
            </a:extLst>
          </p:cNvPr>
          <p:cNvSpPr/>
          <p:nvPr/>
        </p:nvSpPr>
        <p:spPr>
          <a:xfrm>
            <a:off x="11222615" y="71437"/>
            <a:ext cx="571500" cy="357188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7169" y="278132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73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2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066800"/>
            <a:ext cx="8001000" cy="43313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67814" y="5562600"/>
            <a:ext cx="5429250" cy="8714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053131"/>
            <a:r>
              <a:rPr lang="bn-BD" sz="506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নদীর জোয়ার </a:t>
            </a:r>
            <a:endParaRPr lang="en-US" sz="5063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ction Button: Blank 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0A2CDB4F-7311-4FFC-850B-E6FCD3DC2529}"/>
              </a:ext>
            </a:extLst>
          </p:cNvPr>
          <p:cNvSpPr/>
          <p:nvPr/>
        </p:nvSpPr>
        <p:spPr>
          <a:xfrm>
            <a:off x="11222615" y="71437"/>
            <a:ext cx="571500" cy="357188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87ABF9-D6CF-4E43-A614-F281EA6ABB99}"/>
              </a:ext>
            </a:extLst>
          </p:cNvPr>
          <p:cNvSpPr/>
          <p:nvPr/>
        </p:nvSpPr>
        <p:spPr>
          <a:xfrm>
            <a:off x="3381375" y="5531603"/>
            <a:ext cx="5429250" cy="8714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053131"/>
            <a:r>
              <a:rPr lang="bn-BD" sz="506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যে নদী </a:t>
            </a:r>
            <a:endParaRPr lang="en-US" sz="5063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524" y="5715000"/>
            <a:ext cx="4920953" cy="7271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053131"/>
            <a:r>
              <a:rPr lang="bn-BD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নৌকা সারে সারে </a:t>
            </a:r>
            <a:r>
              <a:rPr lang="en-US" sz="41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3" name="Picture 12" descr="D:\ALL DOCUMENTS BY MODEL TEACHERS\DILRUBA\Rony-All\Sadiya\my pen drive\birpurus\sodes\pirojpur_boat_bazar_sarupkathi.jpg"/>
          <p:cNvPicPr>
            <a:picLocks noChangeAspect="1" noChangeArrowheads="1"/>
          </p:cNvPicPr>
          <p:nvPr/>
        </p:nvPicPr>
        <p:blipFill rotWithShape="1">
          <a:blip r:embed="rId2" cstate="print"/>
          <a:srcRect t="5577" b="18510"/>
          <a:stretch/>
        </p:blipFill>
        <p:spPr bwMode="auto">
          <a:xfrm>
            <a:off x="2014538" y="1295400"/>
            <a:ext cx="8162925" cy="4257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9F74A21-6C56-44F5-8160-86D3C1A6A191}"/>
              </a:ext>
            </a:extLst>
          </p:cNvPr>
          <p:cNvSpPr/>
          <p:nvPr/>
        </p:nvSpPr>
        <p:spPr>
          <a:xfrm>
            <a:off x="1309687" y="71437"/>
            <a:ext cx="357188" cy="3571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BCCFF38-4362-4593-BFFD-724B99AF9E46}"/>
              </a:ext>
            </a:extLst>
          </p:cNvPr>
          <p:cNvSpPr/>
          <p:nvPr/>
        </p:nvSpPr>
        <p:spPr>
          <a:xfrm>
            <a:off x="881063" y="71437"/>
            <a:ext cx="428625" cy="357188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C7649AB-D8D2-4C84-AAE7-979D80F9809D}"/>
              </a:ext>
            </a:extLst>
          </p:cNvPr>
          <p:cNvSpPr/>
          <p:nvPr/>
        </p:nvSpPr>
        <p:spPr>
          <a:xfrm>
            <a:off x="381000" y="71437"/>
            <a:ext cx="500063" cy="357188"/>
          </a:xfrm>
          <a:prstGeom prst="actionButtonHom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Action Button: Blank 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C58685A-82EA-4616-A316-50BF1270D804}"/>
              </a:ext>
            </a:extLst>
          </p:cNvPr>
          <p:cNvSpPr/>
          <p:nvPr/>
        </p:nvSpPr>
        <p:spPr>
          <a:xfrm>
            <a:off x="11222615" y="71437"/>
            <a:ext cx="571500" cy="357188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3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33548" y="4929188"/>
            <a:ext cx="319670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3131"/>
            <a:r>
              <a:rPr lang="bn-BD" sz="4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বসে নদীর ধারে</a:t>
            </a:r>
            <a:r>
              <a:rPr lang="en-US" sz="4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5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47519" y="3929063"/>
            <a:ext cx="4442242" cy="957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3131"/>
            <a:r>
              <a:rPr lang="bn-BD" sz="4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একলা বসে আপন মনে </a:t>
            </a:r>
            <a:r>
              <a:rPr lang="bn-BD" sz="562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62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8187" y="1357313"/>
            <a:ext cx="6669984" cy="4854263"/>
            <a:chOff x="738187" y="1357313"/>
            <a:chExt cx="6669984" cy="48542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" y="1357313"/>
              <a:ext cx="6215063" cy="48542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813" y="1357313"/>
              <a:ext cx="2812358" cy="4854263"/>
            </a:xfrm>
            <a:prstGeom prst="rect">
              <a:avLst/>
            </a:prstGeom>
          </p:spPr>
        </p:pic>
      </p:grpSp>
      <p:sp>
        <p:nvSpPr>
          <p:cNvPr id="11" name="Action Button: Blank 1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EE2C24C7-73FF-470E-8A41-5541AAE6679C}"/>
              </a:ext>
            </a:extLst>
          </p:cNvPr>
          <p:cNvSpPr/>
          <p:nvPr/>
        </p:nvSpPr>
        <p:spPr>
          <a:xfrm>
            <a:off x="11222615" y="71437"/>
            <a:ext cx="571500" cy="357188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3131"/>
            <a:endParaRPr lang="en-US" sz="2063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1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1AECF072-11F7-41DD-B598-020549FB9E43}" vid="{E26208E3-DA8D-40BE-A840-ACF98FD95F95}"/>
    </a:ext>
  </a:extLst>
</a:theme>
</file>

<file path=ppt/theme/theme2.xml><?xml version="1.0" encoding="utf-8"?>
<a:theme xmlns:a="http://schemas.openxmlformats.org/drawingml/2006/main" name="1_Theme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838EEA6-8CBE-4172-A759-1D73C351153D}" vid="{DB8EB357-2830-48AB-B50D-D0018FE2E2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211</TotalTime>
  <Words>510</Words>
  <Application>Microsoft Office PowerPoint</Application>
  <PresentationFormat>Widescreen</PresentationFormat>
  <Paragraphs>126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Gill Sans MT</vt:lpstr>
      <vt:lpstr>NikoshBAN</vt:lpstr>
      <vt:lpstr>Verdana</vt:lpstr>
      <vt:lpstr>Vrinda</vt:lpstr>
      <vt:lpstr>Wingdings 2</vt:lpstr>
      <vt:lpstr>Theme5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faisulalamrsa@gmail.com</dc:creator>
  <cp:lastModifiedBy>Faisul Alam</cp:lastModifiedBy>
  <cp:revision>30</cp:revision>
  <dcterms:created xsi:type="dcterms:W3CDTF">2019-05-15T04:09:04Z</dcterms:created>
  <dcterms:modified xsi:type="dcterms:W3CDTF">2020-02-22T13:20:13Z</dcterms:modified>
</cp:coreProperties>
</file>