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9" r:id="rId4"/>
    <p:sldId id="281" r:id="rId5"/>
    <p:sldId id="275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5/GHRR2sswFu4FDXM1U3g==" hashData="Zb5lscObsQGYH+F/vTZAcn6hWdCnPxjvXXDzLG1BaAxm2rGFcTeprr5O1VFq+Tl4Vza+jQnbXlsBOO+qRRrKl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CFCFC"/>
    <a:srgbClr val="F4F4F4"/>
    <a:srgbClr val="DEDEDE"/>
    <a:srgbClr val="D7675B"/>
    <a:srgbClr val="9148C8"/>
    <a:srgbClr val="5011E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B9C34-9B7D-49D0-BF48-F60585518E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0A64-A30A-4D8B-8B53-545DF401C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1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gradFill flip="none" rotWithShape="1">
            <a:gsLst>
              <a:gs pos="0">
                <a:srgbClr val="7030A0"/>
              </a:gs>
              <a:gs pos="53000">
                <a:srgbClr val="D7675B"/>
              </a:gs>
              <a:gs pos="100000">
                <a:srgbClr val="5011E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prstMaterial="softEdg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রবীন্দ্রসঙ্গীত___মেঘের_কোলে_রোদ_হেসেছে___শিল্পী_-_স্বর্ণময়ী_মণ্ডল-mc">
            <a:hlinkClick r:id="" action="ppaction://media"/>
          </p:cNvPr>
          <p:cNvPicPr>
            <a:picLocks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embed="rId4">
                  <p14:trim st="30601" end="1450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8600" y="304800"/>
            <a:ext cx="2286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00050" y="609600"/>
            <a:ext cx="11391900" cy="0"/>
          </a:xfrm>
          <a:prstGeom prst="line">
            <a:avLst/>
          </a:prstGeom>
          <a:ln w="57150" cmpd="dbl">
            <a:gradFill>
              <a:gsLst>
                <a:gs pos="0">
                  <a:srgbClr val="5011EF"/>
                </a:gs>
                <a:gs pos="100000">
                  <a:srgbClr val="D7675B"/>
                </a:gs>
              </a:gsLst>
              <a:lin ang="5400000" scaled="1"/>
            </a:gradFill>
          </a:ln>
          <a:effectLst>
            <a:glow rad="12700">
              <a:schemeClr val="accent1">
                <a:alpha val="40000"/>
              </a:schemeClr>
            </a:glow>
            <a:reflection stA="45000" endPos="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400050" y="301170"/>
            <a:ext cx="609600" cy="232230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1009650" y="301170"/>
            <a:ext cx="609600" cy="23223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 userDrawn="1"/>
        </p:nvSpPr>
        <p:spPr>
          <a:xfrm>
            <a:off x="1619250" y="301170"/>
            <a:ext cx="533400" cy="232230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/>
          <p:nvPr userDrawn="1"/>
        </p:nvSpPr>
        <p:spPr>
          <a:xfrm>
            <a:off x="2152650" y="301170"/>
            <a:ext cx="609600" cy="232230"/>
          </a:xfrm>
          <a:prstGeom prst="actionButtonBlan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ysClr val="windowText" lastClr="000000"/>
                </a:solidFill>
              </a:rPr>
              <a:t>End show</a:t>
            </a:r>
            <a:endParaRPr lang="en-US" sz="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5830" y="914400"/>
            <a:ext cx="778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ক্লাসে সবাইকে  </a:t>
            </a:r>
            <a:endParaRPr kumimoji="0" lang="en-US" sz="80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694" y="1975454"/>
            <a:ext cx="305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9600" b="1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45" y="2760284"/>
            <a:ext cx="1625310" cy="1192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83" y="3469538"/>
            <a:ext cx="1988518" cy="1905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9" name="Freeform 18"/>
          <p:cNvSpPr/>
          <p:nvPr/>
        </p:nvSpPr>
        <p:spPr>
          <a:xfrm>
            <a:off x="2402840" y="5618945"/>
            <a:ext cx="1112520" cy="278130"/>
          </a:xfrm>
          <a:custGeom>
            <a:avLst/>
            <a:gdLst>
              <a:gd name="connsiteX0" fmla="*/ 0 w 1112520"/>
              <a:gd name="connsiteY0" fmla="*/ 0 h 278130"/>
              <a:gd name="connsiteX1" fmla="*/ 1112520 w 1112520"/>
              <a:gd name="connsiteY1" fmla="*/ 0 h 278130"/>
              <a:gd name="connsiteX2" fmla="*/ 1112520 w 1112520"/>
              <a:gd name="connsiteY2" fmla="*/ 278130 h 278130"/>
              <a:gd name="connsiteX3" fmla="*/ 0 w 1112520"/>
              <a:gd name="connsiteY3" fmla="*/ 278130 h 278130"/>
              <a:gd name="connsiteX4" fmla="*/ 0 w 1112520"/>
              <a:gd name="connsiteY4" fmla="*/ 0 h 2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520" h="278130">
                <a:moveTo>
                  <a:pt x="0" y="0"/>
                </a:moveTo>
                <a:lnTo>
                  <a:pt x="1112520" y="0"/>
                </a:lnTo>
                <a:lnTo>
                  <a:pt x="1112520" y="278130"/>
                </a:lnTo>
                <a:lnTo>
                  <a:pt x="0" y="2781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</p:spTree>
    <p:extLst>
      <p:ext uri="{BB962C8B-B14F-4D97-AF65-F5344CB8AC3E}">
        <p14:creationId xmlns:p14="http://schemas.microsoft.com/office/powerpoint/2010/main" val="1541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4176" r="6840" b="13736"/>
          <a:stretch/>
        </p:blipFill>
        <p:spPr>
          <a:xfrm>
            <a:off x="556108" y="1983938"/>
            <a:ext cx="2836654" cy="2314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1" y="5633134"/>
            <a:ext cx="89153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UNDP</a:t>
            </a:r>
            <a:r>
              <a:rPr kumimoji="0" lang="bn-BD" sz="3600" i="0" u="none" strike="noStrike" kern="1200" normalizeH="0" baseline="0" noProof="0" dirty="0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en-US" sz="360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kumimoji="0" lang="bn-BD" sz="3600" i="0" u="none" strike="noStrike" kern="1200" normalizeH="0" baseline="0" noProof="0" dirty="0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r>
              <a:rPr kumimoji="0" lang="en-US" sz="3600" i="0" u="none" strike="noStrike" kern="1200" normalizeH="0" baseline="0" noProof="0" dirty="0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kumimoji="0" lang="en-US" sz="3600" i="0" u="none" strike="noStrike" kern="1200" normalizeH="0" noProof="0" dirty="0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kumimoji="0" lang="bn-BD" sz="3600" i="0" u="none" strike="noStrike" kern="1200" normalizeH="0" baseline="0" noProof="0" dirty="0" smtClean="0"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3600" i="0" u="none" strike="noStrike" kern="1200" normalizeH="0" baseline="0" noProof="0" dirty="0" smtClean="0"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45290" y="2823342"/>
            <a:ext cx="1953224" cy="837777"/>
          </a:xfrm>
          <a:prstGeom prst="rightArrow">
            <a:avLst>
              <a:gd name="adj1" fmla="val 50000"/>
              <a:gd name="adj2" fmla="val 52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পুর্ণরূপ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385" y="1132682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7241" y="2278333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3388" y="3423984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8385" y="4569636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858000" y="1377713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8502" y="1192585"/>
            <a:ext cx="1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United</a:t>
            </a:r>
            <a:endParaRPr kumimoji="0" lang="bn-BD" sz="36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858000" y="2509573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8501" y="2373641"/>
            <a:ext cx="203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8501" y="3485539"/>
            <a:ext cx="32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Development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858000" y="4768574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8501" y="4641132"/>
            <a:ext cx="188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Projec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</a:t>
            </a:r>
            <a:endParaRPr kumimoji="0" lang="bn-BD" sz="36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858000" y="3644291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8" grpId="0"/>
      <p:bldP spid="19" grpId="0" animBg="1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4444" y="3647841"/>
            <a:ext cx="652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উন্নয়নে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করছে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4506" y="2321135"/>
            <a:ext cx="606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দূর্যোগ ব্যবস্থাপনা বিষয়ে কাজ করছে।</a:t>
            </a:r>
            <a:endParaRPr kumimoji="0" lang="en-US" sz="40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8973" y="4951523"/>
            <a:ext cx="636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দারিদ্র বিমোচনের ক্ষেত্রে ভূমিকা রাখছে।</a:t>
            </a:r>
            <a:endParaRPr kumimoji="0" lang="en-US" sz="40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4" y="2069888"/>
            <a:ext cx="1939261" cy="109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4" y="3465254"/>
            <a:ext cx="1939261" cy="118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4" y="4951523"/>
            <a:ext cx="1939261" cy="1225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loud Callout 15"/>
          <p:cNvSpPr/>
          <p:nvPr/>
        </p:nvSpPr>
        <p:spPr>
          <a:xfrm>
            <a:off x="3227696" y="796498"/>
            <a:ext cx="5736609" cy="109182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ইউএনডিপি</a:t>
            </a:r>
            <a:r>
              <a:rPr kumimoji="0" lang="en-US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bn-BD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কার্যাবলী</a:t>
            </a:r>
            <a:r>
              <a:rPr kumimoji="0" lang="en-US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12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818" y="5791200"/>
            <a:ext cx="858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জাতিসংঘের উন্নয়নমূলক সংস্থা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ইউনিসেফের</a:t>
            </a: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285397" y="762000"/>
            <a:ext cx="3621206" cy="1105052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186" y1="4000" x2="43522" y2="31556"/>
                        <a14:foregroundMark x1="46179" y1="2667" x2="49169" y2="45333"/>
                        <a14:foregroundMark x1="42857" y1="2222" x2="42857" y2="15556"/>
                        <a14:foregroundMark x1="96346" y1="32889" x2="94684" y2="67556"/>
                        <a14:foregroundMark x1="98339" y1="55556" x2="95017" y2="68444"/>
                        <a14:foregroundMark x1="95017" y1="29333" x2="98007" y2="5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93" y="2170277"/>
            <a:ext cx="4583414" cy="342614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069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877669"/>
            <a:ext cx="2209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</a:t>
            </a:r>
            <a:r>
              <a:rPr kumimoji="0" lang="en-US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920" y="5791200"/>
            <a:ext cx="792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জাতিসংঘের বিভিন্ন উন্নয়নমূলক </a:t>
            </a: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সংস্থার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নামগুলো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49" y="1752600"/>
            <a:ext cx="5574103" cy="38100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04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980" y="785850"/>
            <a:ext cx="4130040" cy="646331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1440" y="4343399"/>
            <a:ext cx="5394960" cy="640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ইউএনডিপি এর কাজ কী?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1440" y="5108760"/>
            <a:ext cx="5394960" cy="640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বিশ্বব্যাংকের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সদরদপ্তর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1440" y="5874121"/>
            <a:ext cx="5394960" cy="640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ইউনিসেফের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সদরদপ্তর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0" y="1601732"/>
            <a:ext cx="3992880" cy="251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10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5303" y="690804"/>
            <a:ext cx="654139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 বইয়ের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৯৪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পৃষ্ঠা বের করে নিরবে পড়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373230"/>
            <a:ext cx="3886200" cy="48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3230"/>
            <a:ext cx="381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7308" y="921603"/>
            <a:ext cx="211738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8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440" y="2267464"/>
            <a:ext cx="794004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820" y="3277399"/>
            <a:ext cx="795528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5820" y="4287334"/>
            <a:ext cx="795528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820" y="5297269"/>
            <a:ext cx="795528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E3E74-ABD1-4AB3-A261-133D4DE2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69">
              <a:defRPr/>
            </a:pPr>
            <a:fld id="{FD8CA790-9013-43C0-9DA8-93F433CB6A2B}" type="slidenum">
              <a:rPr lang="en-US" sz="1219">
                <a:solidFill>
                  <a:srgbClr val="E3DED1">
                    <a:shade val="50000"/>
                  </a:srgbClr>
                </a:solidFill>
                <a:latin typeface="Verdana"/>
                <a:cs typeface="NikoshBAN"/>
              </a:rPr>
              <a:pPr defTabSz="457269">
                <a:defRPr/>
              </a:pPr>
              <a:t>17</a:t>
            </a:fld>
            <a:endParaRPr lang="en-US" sz="1219">
              <a:solidFill>
                <a:srgbClr val="E3DED1">
                  <a:shade val="50000"/>
                </a:srgbClr>
              </a:solidFill>
              <a:latin typeface="Verdana"/>
              <a:cs typeface="NikoshB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238010"/>
            <a:ext cx="1447800" cy="127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5584860" y="2922787"/>
            <a:ext cx="1012426" cy="1012426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537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NikoshBAN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537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NikoshB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83427" y="4397936"/>
            <a:ext cx="922514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জাতিসংঘের উন্নয়নমূলক সংস্থাগুলো বাংলাদেশে কী ধরণের সহায়তা প্রদান করছে সে সম্পর্কে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err="1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995984"/>
            <a:ext cx="5486400" cy="1650742"/>
          </a:xfrm>
          <a:prstGeom prst="leftRightArrow">
            <a:avLst/>
          </a:prstGeom>
          <a:solidFill>
            <a:srgbClr val="FCFC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4800" b="0" i="0" u="none" strike="noStrike" kern="1200" cap="none" spc="50" normalizeH="0" baseline="0" noProof="0" dirty="0" err="1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8011"/>
            <a:ext cx="1447800" cy="127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0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629"/>
          <a:stretch/>
        </p:blipFill>
        <p:spPr>
          <a:xfrm>
            <a:off x="228600" y="228600"/>
            <a:ext cx="11703570" cy="6367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172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3D9249-D921-4E11-84B5-1E661AFF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012" y="904585"/>
            <a:ext cx="1481426" cy="16509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795511" y="2724943"/>
            <a:ext cx="4902734" cy="298555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শম্ভুপ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লয় </a:t>
            </a: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০১৭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০.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856D4-C98B-4B74-976C-E595C084AB0F}"/>
              </a:ext>
            </a:extLst>
          </p:cNvPr>
          <p:cNvSpPr txBox="1"/>
          <p:nvPr/>
        </p:nvSpPr>
        <p:spPr>
          <a:xfrm>
            <a:off x="4248398" y="952642"/>
            <a:ext cx="3695204" cy="1023528"/>
          </a:xfrm>
          <a:prstGeom prst="ribbon2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17827" tIns="58913" rIns="117827" bIns="58913" rtlCol="0">
            <a:spAutoFit/>
          </a:bodyPr>
          <a:lstStyle/>
          <a:p>
            <a:pPr lvl="0" algn="ctr" defTabSz="979665">
              <a:defRPr/>
            </a:pP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17" y="1864479"/>
            <a:ext cx="292633" cy="4487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48" y="904585"/>
            <a:ext cx="1426752" cy="16509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Horizontal Scroll 11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6493756" y="2724943"/>
            <a:ext cx="4902734" cy="298555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3962400"/>
            <a:ext cx="3474720" cy="22187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1442621"/>
            <a:ext cx="3474720" cy="2214979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461896"/>
            <a:ext cx="3474720" cy="21957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3962400"/>
            <a:ext cx="3474720" cy="2214979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447137"/>
            <a:ext cx="3474720" cy="22144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962400"/>
            <a:ext cx="3474720" cy="2214980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10562" y="568776"/>
            <a:ext cx="777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মনোযোগ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চিন্তা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921863" y="2297910"/>
            <a:ext cx="1040888" cy="1742654"/>
          </a:xfrm>
          <a:custGeom>
            <a:avLst/>
            <a:gdLst>
              <a:gd name="connsiteX0" fmla="*/ 0 w 991530"/>
              <a:gd name="connsiteY0" fmla="*/ 0 h 661020"/>
              <a:gd name="connsiteX1" fmla="*/ 991530 w 991530"/>
              <a:gd name="connsiteY1" fmla="*/ 0 h 661020"/>
              <a:gd name="connsiteX2" fmla="*/ 991530 w 991530"/>
              <a:gd name="connsiteY2" fmla="*/ 661020 h 661020"/>
              <a:gd name="connsiteX3" fmla="*/ 0 w 991530"/>
              <a:gd name="connsiteY3" fmla="*/ 661020 h 661020"/>
              <a:gd name="connsiteX4" fmla="*/ 0 w 991530"/>
              <a:gd name="connsiteY4" fmla="*/ 0 h 6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30" h="661020">
                <a:moveTo>
                  <a:pt x="0" y="0"/>
                </a:moveTo>
                <a:lnTo>
                  <a:pt x="991530" y="0"/>
                </a:lnTo>
                <a:lnTo>
                  <a:pt x="991530" y="661020"/>
                </a:lnTo>
                <a:lnTo>
                  <a:pt x="0" y="661020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2" y="3630137"/>
            <a:ext cx="1593287" cy="13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49" y="3630138"/>
            <a:ext cx="1593287" cy="13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76" y="3641025"/>
            <a:ext cx="1593287" cy="13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3" y="3641025"/>
            <a:ext cx="1593287" cy="130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30" y="3630138"/>
            <a:ext cx="1593287" cy="13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57" y="3641025"/>
            <a:ext cx="1593287" cy="13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36" y="2041461"/>
            <a:ext cx="1353729" cy="115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4" name="Elbow Connector 73"/>
          <p:cNvCxnSpPr/>
          <p:nvPr/>
        </p:nvCxnSpPr>
        <p:spPr>
          <a:xfrm rot="5400000">
            <a:off x="3423535" y="957670"/>
            <a:ext cx="435500" cy="4909435"/>
          </a:xfrm>
          <a:prstGeom prst="bentConnector3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6087437" y="3412387"/>
            <a:ext cx="4937201" cy="241176"/>
          </a:xfrm>
          <a:prstGeom prst="bentConnector2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endCxn id="45" idx="0"/>
          </p:cNvCxnSpPr>
          <p:nvPr/>
        </p:nvCxnSpPr>
        <p:spPr>
          <a:xfrm rot="16200000" flipH="1">
            <a:off x="5010901" y="3526705"/>
            <a:ext cx="228637" cy="1"/>
          </a:xfrm>
          <a:prstGeom prst="bentConnector3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endCxn id="44" idx="0"/>
          </p:cNvCxnSpPr>
          <p:nvPr/>
        </p:nvCxnSpPr>
        <p:spPr>
          <a:xfrm rot="16200000" flipH="1">
            <a:off x="3040748" y="3514992"/>
            <a:ext cx="230289" cy="1"/>
          </a:xfrm>
          <a:prstGeom prst="bentConnector3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endCxn id="46" idx="0"/>
          </p:cNvCxnSpPr>
          <p:nvPr/>
        </p:nvCxnSpPr>
        <p:spPr>
          <a:xfrm rot="16200000" flipH="1">
            <a:off x="6973958" y="3520436"/>
            <a:ext cx="241176" cy="1"/>
          </a:xfrm>
          <a:prstGeom prst="bentConnector3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47" idx="0"/>
          </p:cNvCxnSpPr>
          <p:nvPr/>
        </p:nvCxnSpPr>
        <p:spPr>
          <a:xfrm rot="16200000" flipH="1">
            <a:off x="8948728" y="3514991"/>
            <a:ext cx="230291" cy="2"/>
          </a:xfrm>
          <a:prstGeom prst="bentConnector3">
            <a:avLst/>
          </a:prstGeom>
          <a:ln w="190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48100" y="1009359"/>
            <a:ext cx="449580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4702" y="5543967"/>
            <a:ext cx="762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5" idx="2"/>
            <a:endCxn id="4" idx="0"/>
          </p:cNvCxnSpPr>
          <p:nvPr/>
        </p:nvCxnSpPr>
        <p:spPr>
          <a:xfrm rot="16200000" flipH="1">
            <a:off x="5901589" y="2015898"/>
            <a:ext cx="540712" cy="15189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0" y="2362200"/>
            <a:ext cx="7923782" cy="34255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6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endParaRPr lang="en-US" sz="6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sz="60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0733" y="4009204"/>
            <a:ext cx="8434317" cy="131578"/>
          </a:xfrm>
          <a:prstGeom prst="roundRect">
            <a:avLst>
              <a:gd name="adj" fmla="val 50000"/>
            </a:avLst>
          </a:prstGeom>
          <a:gradFill>
            <a:gsLst>
              <a:gs pos="478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0733" y="4009205"/>
            <a:ext cx="8434317" cy="131577"/>
          </a:xfrm>
          <a:prstGeom prst="roundRect">
            <a:avLst>
              <a:gd name="adj" fmla="val 50000"/>
            </a:avLst>
          </a:prstGeom>
          <a:gradFill>
            <a:gsLst>
              <a:gs pos="52200">
                <a:schemeClr val="accent2">
                  <a:lumMod val="20000"/>
                  <a:lumOff val="80000"/>
                </a:schemeClr>
              </a:gs>
              <a:gs pos="0">
                <a:srgbClr val="7030A0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900" y="1038295"/>
            <a:ext cx="3886200" cy="822960"/>
          </a:xfrm>
          <a:prstGeom prst="flowChartAlternateProcess">
            <a:avLst/>
          </a:prstGeom>
          <a:solidFill>
            <a:srgbClr val="E6F0F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33600"/>
            <a:ext cx="5023981" cy="640080"/>
          </a:xfrm>
          <a:prstGeom prst="flowChartAlternateProcess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শেষে শিক্ষার্থীরা---</a:t>
            </a:r>
            <a:endParaRPr kumimoji="0" lang="en-US" sz="44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10311464" cy="64698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১৬.3.4 জাতিসংঘের কয়েকটি উন্নয়নমূলক সংস্থার নাম ও কাজ বলতে পারবে।</a:t>
            </a:r>
            <a:endParaRPr kumimoji="0" lang="en-US" sz="3200" b="1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65474"/>
            <a:ext cx="10287000" cy="64698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16.3.5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শিশুর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উন্নয়নে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ইউনিসেফের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2648936" cy="640080"/>
          </a:xfrm>
          <a:prstGeom prst="flowChartAlternateProcess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6" y="736792"/>
            <a:ext cx="2362469" cy="787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22997" y="6019800"/>
            <a:ext cx="11546006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ইউনিসেফের</a:t>
            </a:r>
            <a:r>
              <a:rPr kumimoji="0" lang="bn-BD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পুরো নাম জাতিসংঘ আন্তর্জাতিক শিশু তহবিল।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সদরদপ্তর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যুক্তরাষ্ট্রের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নিউইয়র্কে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অবস্থিত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5651" y="2565985"/>
            <a:ext cx="3554091" cy="1467650"/>
            <a:chOff x="864533" y="2259584"/>
            <a:chExt cx="3554091" cy="1467650"/>
          </a:xfrm>
        </p:grpSpPr>
        <p:sp>
          <p:nvSpPr>
            <p:cNvPr id="6" name="Right Arrow 5"/>
            <p:cNvSpPr/>
            <p:nvPr/>
          </p:nvSpPr>
          <p:spPr>
            <a:xfrm>
              <a:off x="2654510" y="2577392"/>
              <a:ext cx="1764114" cy="1034449"/>
            </a:xfrm>
            <a:prstGeom prst="rightArrow">
              <a:avLst>
                <a:gd name="adj1" fmla="val 50000"/>
                <a:gd name="adj2" fmla="val 6594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পূর্নরূপ</a:t>
              </a:r>
              <a:r>
                <a:rPr kumimoji="0" lang="bn-BD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0" r="16533"/>
            <a:stretch/>
          </p:blipFill>
          <p:spPr>
            <a:xfrm>
              <a:off x="864533" y="2259584"/>
              <a:ext cx="1738859" cy="14676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951649" y="1618080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6641" y="2391922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788" y="3171205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7785" y="3932593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7929" y="4725174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6641" y="5486585"/>
            <a:ext cx="842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89829" y="1847304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5782" y="1765214"/>
            <a:ext cx="142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United</a:t>
            </a:r>
            <a:endParaRPr kumimoji="0" lang="bn-BD" sz="2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889829" y="2605188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5782" y="2487956"/>
            <a:ext cx="203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Nations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889829" y="3400500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6082" y="3317402"/>
            <a:ext cx="233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International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89829" y="4131531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4054" y="4061821"/>
            <a:ext cx="225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Children</a:t>
            </a:r>
            <a:r>
              <a:rPr kumimoji="0" lang="en-US" sz="2400" b="1" i="0" u="none" strike="noStrike" kern="1200" cap="none" spc="0" normalizeH="0" baseline="0" noProof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’s</a:t>
            </a:r>
            <a:endParaRPr kumimoji="0" lang="bn-BD" sz="2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889829" y="4926843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5782" y="4835275"/>
            <a:ext cx="287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Emergency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889829" y="5620128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5782" y="5566568"/>
            <a:ext cx="188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Found</a:t>
            </a:r>
            <a:endParaRPr kumimoji="0" lang="en-US" sz="6000" b="1" i="0" u="none" strike="noStrike" kern="1200" cap="none" spc="0" normalizeH="0" baseline="0" noProof="0" dirty="0" err="1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99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78" y="1378850"/>
            <a:ext cx="1711524" cy="102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77" y="5505700"/>
            <a:ext cx="1711523" cy="97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49474" y="1694912"/>
            <a:ext cx="743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 শিশুদের প্রাথমিক শিক্ষা নিয়ে কাজ করে।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9474" y="3022892"/>
            <a:ext cx="47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গ্রামে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বিশুদ্ধ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পানির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সরবরাহ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475" y="4419110"/>
            <a:ext cx="47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স্বাস্থ্যসম্মত পায়খানা তৈরী করা।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474" y="5768212"/>
            <a:ext cx="595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শিশুদের রোগ প্রতিরোধে টিকা দান করা।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305300" y="751645"/>
            <a:ext cx="3581400" cy="70664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normalizeH="0" baseline="0" noProof="0" dirty="0" smtClean="0"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ইউনিসেফের </a:t>
            </a:r>
            <a:r>
              <a:rPr kumimoji="0" lang="bn-BD" sz="3600" i="0" u="none" strike="noStrike" kern="1200" normalizeH="0" baseline="0" noProof="0" dirty="0"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কার্যাবলী </a:t>
            </a:r>
            <a:endParaRPr kumimoji="0" lang="en-US" sz="36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78" y="2653636"/>
            <a:ext cx="1711523" cy="123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77" y="4159283"/>
            <a:ext cx="1711523" cy="109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23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07" y="2344829"/>
            <a:ext cx="3081992" cy="199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11" y="2344829"/>
            <a:ext cx="3007057" cy="199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7" y="2344829"/>
            <a:ext cx="2846818" cy="1989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0" y="4459069"/>
            <a:ext cx="201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স্থাপনা তৈরী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665" y="4459069"/>
            <a:ext cx="163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নদী খনন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090" y="4459069"/>
            <a:ext cx="226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রাস্তা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ঘা</a:t>
            </a: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 তৈরী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625" y="5175900"/>
            <a:ext cx="1070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বিশ্বব্যাংক বিশ্বের বিভিন্ন দেশের উন্নয়নে বিভিন্ন প্রকল্পে সাহায্য দিয়ে থাকে।</a:t>
            </a:r>
            <a:endParaRPr kumimoji="0" lang="en-US" sz="36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যুক্তরাষ্ট্রের ওয়াশিংটনে বিশ্বব্যাংক এর সদর দপ্তর</a:t>
            </a: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7" y="840115"/>
            <a:ext cx="2110815" cy="1219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78725" y="893312"/>
            <a:ext cx="4634551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err="1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81" y="840115"/>
            <a:ext cx="1856187" cy="1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339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 Alam</cp:lastModifiedBy>
  <cp:revision>117</cp:revision>
  <dcterms:created xsi:type="dcterms:W3CDTF">2019-07-12T14:07:55Z</dcterms:created>
  <dcterms:modified xsi:type="dcterms:W3CDTF">2020-02-22T14:01:27Z</dcterms:modified>
</cp:coreProperties>
</file>