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1"/>
  </p:notesMasterIdLst>
  <p:sldIdLst>
    <p:sldId id="297" r:id="rId2"/>
    <p:sldId id="296" r:id="rId3"/>
    <p:sldId id="293" r:id="rId4"/>
    <p:sldId id="261" r:id="rId5"/>
    <p:sldId id="262" r:id="rId6"/>
    <p:sldId id="298" r:id="rId7"/>
    <p:sldId id="260" r:id="rId8"/>
    <p:sldId id="263" r:id="rId9"/>
    <p:sldId id="264" r:id="rId10"/>
    <p:sldId id="299" r:id="rId11"/>
    <p:sldId id="266" r:id="rId12"/>
    <p:sldId id="270" r:id="rId13"/>
    <p:sldId id="269" r:id="rId14"/>
    <p:sldId id="271" r:id="rId15"/>
    <p:sldId id="272" r:id="rId16"/>
    <p:sldId id="274" r:id="rId17"/>
    <p:sldId id="275" r:id="rId18"/>
    <p:sldId id="278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hIWoQLMoidQovkWepAUDA==" hashData="ypDGZp5V5xcuKstD0DudBh34BBfNIFvcxaKDMZiCL19fli0OAke2OIA/gXL227Q4KwBAhdb1gC3OC+TFz8o07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EA31C-24CC-4962-8649-129FB996923E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ED0A3-4441-424C-88FF-131E1E8E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6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NikoshBAN" pitchFamily="2" charset="0"/>
              </a:rPr>
              <a:t>T: Who I am?   </a:t>
            </a:r>
            <a:r>
              <a:rPr lang="en-US" sz="1200" dirty="0" err="1">
                <a:cs typeface="NikoshBAN" pitchFamily="2" charset="0"/>
              </a:rPr>
              <a:t>Ss</a:t>
            </a:r>
            <a:r>
              <a:rPr lang="en-US" sz="1200" dirty="0">
                <a:cs typeface="NikoshBAN" pitchFamily="2" charset="0"/>
              </a:rPr>
              <a:t>: You’re a teacher.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3C847-64B3-44A6-9CA7-1A8A608C0D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7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B33F4C-6B0A-42CE-8A64-3C1D4AA1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E90F41-F130-461B-924E-3DFA4D4E93F4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FF444-E649-45E6-AB14-40BFF89E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E578B-CE13-438C-9A74-5B92022B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BB4198-9A69-44A8-A658-FE07754D9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media" Target="../media/media1.m4a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71981BE-4099-4CC5-890C-5C51EB2EA2E3}"/>
              </a:ext>
            </a:extLst>
          </p:cNvPr>
          <p:cNvSpPr/>
          <p:nvPr/>
        </p:nvSpPr>
        <p:spPr>
          <a:xfrm>
            <a:off x="1131388" y="428266"/>
            <a:ext cx="551274" cy="215006"/>
          </a:xfrm>
          <a:prstGeom prst="actionButtonForwardNext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Action Button: Go Home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52C5C03-76D5-488E-9D83-2395441CDE23}"/>
              </a:ext>
            </a:extLst>
          </p:cNvPr>
          <p:cNvSpPr/>
          <p:nvPr/>
        </p:nvSpPr>
        <p:spPr>
          <a:xfrm>
            <a:off x="562428" y="428172"/>
            <a:ext cx="551274" cy="214757"/>
          </a:xfrm>
          <a:prstGeom prst="actionButtonHome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Action Button: Go Back or Previous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1676CCE-F780-4D7B-B3EB-7E4C2BF1491B}"/>
              </a:ext>
            </a:extLst>
          </p:cNvPr>
          <p:cNvSpPr/>
          <p:nvPr/>
        </p:nvSpPr>
        <p:spPr>
          <a:xfrm>
            <a:off x="1700348" y="428173"/>
            <a:ext cx="551274" cy="214757"/>
          </a:xfrm>
          <a:prstGeom prst="actionButtonBackPrevious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Action Button: Blank 10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2E22E6A9-DD87-49D9-8957-814B41ABFADA}"/>
              </a:ext>
            </a:extLst>
          </p:cNvPr>
          <p:cNvSpPr/>
          <p:nvPr/>
        </p:nvSpPr>
        <p:spPr>
          <a:xfrm>
            <a:off x="2271295" y="428172"/>
            <a:ext cx="787535" cy="214758"/>
          </a:xfrm>
          <a:prstGeom prst="actionButtonBlank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End</a:t>
            </a:r>
            <a:endParaRPr kumimoji="0" lang="en-US" sz="224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EDDCE3-F6B8-440B-A3BA-531CDAC5F5DF}"/>
              </a:ext>
            </a:extLst>
          </p:cNvPr>
          <p:cNvCxnSpPr/>
          <p:nvPr/>
        </p:nvCxnSpPr>
        <p:spPr>
          <a:xfrm>
            <a:off x="533400" y="762000"/>
            <a:ext cx="11125200" cy="0"/>
          </a:xfrm>
          <a:prstGeom prst="line">
            <a:avLst/>
          </a:prstGeom>
          <a:ln w="63500" cmpd="dbl">
            <a:gradFill>
              <a:gsLst>
                <a:gs pos="0">
                  <a:srgbClr val="C00000"/>
                </a:gs>
                <a:gs pos="100000">
                  <a:srgbClr val="92D05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Video_20190601093507428_by_videomaker-mc">
            <a:hlinkClick r:id="" action="ppaction://media"/>
            <a:extLst>
              <a:ext uri="{FF2B5EF4-FFF2-40B4-BE49-F238E27FC236}">
                <a16:creationId xmlns:a16="http://schemas.microsoft.com/office/drawing/2014/main" id="{77512930-F9B0-4F03-804C-064CF0044A2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92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7518" y="428172"/>
            <a:ext cx="269915" cy="269915"/>
          </a:xfrm>
          <a:prstGeom prst="rect">
            <a:avLst/>
          </a:prstGeom>
        </p:spPr>
      </p:pic>
      <p:sp>
        <p:nvSpPr>
          <p:cNvPr id="15" name="Action Button: Go Forward or Next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B400E0F-2EEF-471D-819A-CDE64B3F1DC8}"/>
              </a:ext>
            </a:extLst>
          </p:cNvPr>
          <p:cNvSpPr/>
          <p:nvPr/>
        </p:nvSpPr>
        <p:spPr>
          <a:xfrm>
            <a:off x="1131388" y="428266"/>
            <a:ext cx="551274" cy="215006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" name="Action Button: Go Home 1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B4D1858-8275-4091-A89B-F98F1F7B5690}"/>
              </a:ext>
            </a:extLst>
          </p:cNvPr>
          <p:cNvSpPr/>
          <p:nvPr/>
        </p:nvSpPr>
        <p:spPr>
          <a:xfrm>
            <a:off x="562428" y="428172"/>
            <a:ext cx="551274" cy="214757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Action Button: Go Back or Previous 1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FFADDCB-8988-4957-AF54-5F48EA5B8386}"/>
              </a:ext>
            </a:extLst>
          </p:cNvPr>
          <p:cNvSpPr/>
          <p:nvPr/>
        </p:nvSpPr>
        <p:spPr>
          <a:xfrm>
            <a:off x="1700348" y="428173"/>
            <a:ext cx="551274" cy="214757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Action Button: Blank 1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6E4E5257-86FF-4806-AB87-7EEA3A48ABF0}"/>
              </a:ext>
            </a:extLst>
          </p:cNvPr>
          <p:cNvSpPr/>
          <p:nvPr/>
        </p:nvSpPr>
        <p:spPr>
          <a:xfrm>
            <a:off x="2271295" y="428172"/>
            <a:ext cx="787535" cy="214758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End</a:t>
            </a:r>
            <a:endParaRPr kumimoji="0" lang="en-US" sz="224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1B599E-101F-42FD-A8D5-3AE9641BD6A8}"/>
              </a:ext>
            </a:extLst>
          </p:cNvPr>
          <p:cNvCxnSpPr/>
          <p:nvPr/>
        </p:nvCxnSpPr>
        <p:spPr>
          <a:xfrm>
            <a:off x="562428" y="762000"/>
            <a:ext cx="11125200" cy="0"/>
          </a:xfrm>
          <a:prstGeom prst="line">
            <a:avLst/>
          </a:prstGeom>
          <a:ln w="57150" cmpd="dbl">
            <a:gradFill>
              <a:gsLst>
                <a:gs pos="0">
                  <a:srgbClr val="C00000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ame 20">
            <a:extLst>
              <a:ext uri="{FF2B5EF4-FFF2-40B4-BE49-F238E27FC236}">
                <a16:creationId xmlns:a16="http://schemas.microsoft.com/office/drawing/2014/main" id="{FCA23C6C-321D-48E7-B079-C10B6E498404}"/>
              </a:ext>
            </a:extLst>
          </p:cNvPr>
          <p:cNvSpPr/>
          <p:nvPr/>
        </p:nvSpPr>
        <p:spPr>
          <a:xfrm>
            <a:off x="0" y="0"/>
            <a:ext cx="12192000" cy="6873922"/>
          </a:xfrm>
          <a:prstGeom prst="frame">
            <a:avLst>
              <a:gd name="adj1" fmla="val 4015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rgbClr val="FFFF00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4605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156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FA5FF54-D90C-49CE-A865-16B865A18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0"/>
          <a:stretch>
            <a:fillRect/>
          </a:stretch>
        </p:blipFill>
        <p:spPr>
          <a:xfrm>
            <a:off x="7147564" y="1214365"/>
            <a:ext cx="2987036" cy="4866208"/>
          </a:xfrm>
          <a:custGeom>
            <a:avLst/>
            <a:gdLst>
              <a:gd name="connsiteX0" fmla="*/ 0 w 3141394"/>
              <a:gd name="connsiteY0" fmla="*/ 0 h 4572000"/>
              <a:gd name="connsiteX1" fmla="*/ 3141394 w 3141394"/>
              <a:gd name="connsiteY1" fmla="*/ 0 h 4572000"/>
              <a:gd name="connsiteX2" fmla="*/ 3141394 w 3141394"/>
              <a:gd name="connsiteY2" fmla="*/ 4572000 h 4572000"/>
              <a:gd name="connsiteX3" fmla="*/ 0 w 3141394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1394" h="4572000">
                <a:moveTo>
                  <a:pt x="0" y="0"/>
                </a:moveTo>
                <a:lnTo>
                  <a:pt x="3141394" y="0"/>
                </a:lnTo>
                <a:lnTo>
                  <a:pt x="3141394" y="4572000"/>
                </a:lnTo>
                <a:lnTo>
                  <a:pt x="0" y="4572000"/>
                </a:lnTo>
                <a:close/>
              </a:path>
            </a:pathLst>
          </a:custGeom>
          <a:ln>
            <a:solidFill>
              <a:srgbClr val="FFFF00"/>
            </a:solidFill>
          </a:ln>
          <a:scene3d>
            <a:camera prst="perspectiveHeroicExtremeLeftFacing">
              <a:rot lat="0" lon="2067641" rev="0"/>
            </a:camera>
            <a:lightRig rig="threePt" dir="t"/>
          </a:scene3d>
          <a:sp3d extrusionH="260350">
            <a:bevelT w="190500" h="101600" prst="convex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E6B597-F630-4360-8D7B-8E873CC98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1" r="33064"/>
          <a:stretch>
            <a:fillRect/>
          </a:stretch>
        </p:blipFill>
        <p:spPr>
          <a:xfrm>
            <a:off x="4558225" y="1524000"/>
            <a:ext cx="3008363" cy="4287900"/>
          </a:xfrm>
          <a:custGeom>
            <a:avLst/>
            <a:gdLst>
              <a:gd name="connsiteX0" fmla="*/ 0 w 3163824"/>
              <a:gd name="connsiteY0" fmla="*/ 0 h 4572000"/>
              <a:gd name="connsiteX1" fmla="*/ 3163824 w 3163824"/>
              <a:gd name="connsiteY1" fmla="*/ 0 h 4572000"/>
              <a:gd name="connsiteX2" fmla="*/ 3163824 w 3163824"/>
              <a:gd name="connsiteY2" fmla="*/ 4572000 h 4572000"/>
              <a:gd name="connsiteX3" fmla="*/ 0 w 3163824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3824" h="4572000">
                <a:moveTo>
                  <a:pt x="0" y="0"/>
                </a:moveTo>
                <a:lnTo>
                  <a:pt x="3163824" y="0"/>
                </a:lnTo>
                <a:lnTo>
                  <a:pt x="3163824" y="4572000"/>
                </a:lnTo>
                <a:lnTo>
                  <a:pt x="0" y="457200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46963B-309D-4104-9E4B-815CC9984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4"/>
          <a:stretch>
            <a:fillRect/>
          </a:stretch>
        </p:blipFill>
        <p:spPr>
          <a:xfrm>
            <a:off x="1964383" y="1214365"/>
            <a:ext cx="3008363" cy="4866208"/>
          </a:xfrm>
          <a:custGeom>
            <a:avLst/>
            <a:gdLst>
              <a:gd name="connsiteX0" fmla="*/ 0 w 3163824"/>
              <a:gd name="connsiteY0" fmla="*/ 0 h 4572000"/>
              <a:gd name="connsiteX1" fmla="*/ 3163824 w 3163824"/>
              <a:gd name="connsiteY1" fmla="*/ 0 h 4572000"/>
              <a:gd name="connsiteX2" fmla="*/ 3163824 w 3163824"/>
              <a:gd name="connsiteY2" fmla="*/ 4572000 h 4572000"/>
              <a:gd name="connsiteX3" fmla="*/ 0 w 3163824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3824" h="4572000">
                <a:moveTo>
                  <a:pt x="0" y="0"/>
                </a:moveTo>
                <a:lnTo>
                  <a:pt x="3163824" y="0"/>
                </a:lnTo>
                <a:lnTo>
                  <a:pt x="3163824" y="4572000"/>
                </a:lnTo>
                <a:lnTo>
                  <a:pt x="0" y="4572000"/>
                </a:lnTo>
                <a:close/>
              </a:path>
            </a:pathLst>
          </a:custGeom>
          <a:ln>
            <a:solidFill>
              <a:srgbClr val="FFFF00"/>
            </a:solidFill>
          </a:ln>
          <a:scene3d>
            <a:camera prst="perspectiveHeroicExtremeRightFacing">
              <a:rot lat="0" lon="19532356" rev="0"/>
            </a:camera>
            <a:lightRig rig="threePt" dir="t"/>
          </a:scene3d>
          <a:sp3d extrusionH="254000">
            <a:bevelT w="190500" h="101600" prst="convex"/>
          </a:sp3d>
        </p:spPr>
      </p:pic>
      <p:sp>
        <p:nvSpPr>
          <p:cNvPr id="8" name="TextBox 7"/>
          <p:cNvSpPr txBox="1"/>
          <p:nvPr/>
        </p:nvSpPr>
        <p:spPr>
          <a:xfrm>
            <a:off x="2315764" y="2286000"/>
            <a:ext cx="7528112" cy="758572"/>
          </a:xfrm>
          <a:prstGeom prst="rect">
            <a:avLst/>
          </a:prstGeom>
          <a:noFill/>
        </p:spPr>
        <p:txBody>
          <a:bodyPr wrap="square" lIns="80674" tIns="40338" rIns="80674" bIns="40338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GOOD MORNING TO 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650C6-8B49-490C-BDE0-40EFF20C6D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45995"/>
            <a:ext cx="1208043" cy="9660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707295-DA8D-45B0-8AE3-03F5CFD16A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238" y="2945995"/>
            <a:ext cx="1208043" cy="96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9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0DE565-75F8-4AA8-9836-DB3CC7080B5C}"/>
              </a:ext>
            </a:extLst>
          </p:cNvPr>
          <p:cNvSpPr txBox="1"/>
          <p:nvPr/>
        </p:nvSpPr>
        <p:spPr>
          <a:xfrm>
            <a:off x="4800600" y="2305615"/>
            <a:ext cx="5913798" cy="22467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This is Mahbub </a:t>
            </a:r>
            <a:r>
              <a:rPr lang="en-US" sz="2800" dirty="0" err="1"/>
              <a:t>Alam</a:t>
            </a:r>
            <a:endParaRPr lang="en-US" sz="2800" dirty="0"/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He’s </a:t>
            </a:r>
            <a:r>
              <a:rPr lang="en-US" sz="2800" dirty="0">
                <a:latin typeface="Arial Narrow" panose="020B0606020202030204" pitchFamily="34" charset="0"/>
              </a:rPr>
              <a:t>30</a:t>
            </a:r>
            <a:r>
              <a:rPr lang="en-US" sz="2800" dirty="0"/>
              <a:t> years old.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He’s an English teacher.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He works in a primary school </a:t>
            </a:r>
          </a:p>
          <a:p>
            <a:pPr>
              <a:buClr>
                <a:schemeClr val="accent2"/>
              </a:buClr>
            </a:pPr>
            <a:r>
              <a:rPr lang="en-US" sz="2800" dirty="0"/>
              <a:t>	in </a:t>
            </a:r>
            <a:r>
              <a:rPr lang="en-US" sz="2800" dirty="0" err="1"/>
              <a:t>Narail</a:t>
            </a:r>
            <a:r>
              <a:rPr lang="en-US" sz="2800" dirty="0"/>
              <a:t>.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F6439850-CA1C-4141-88FE-9F1CD2C47793}"/>
              </a:ext>
            </a:extLst>
          </p:cNvPr>
          <p:cNvSpPr/>
          <p:nvPr/>
        </p:nvSpPr>
        <p:spPr>
          <a:xfrm>
            <a:off x="4800600" y="978446"/>
            <a:ext cx="6332183" cy="624423"/>
          </a:xfrm>
          <a:prstGeom prst="foldedCorner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cs typeface="NikoshBAN" pitchFamily="2" charset="0"/>
              </a:rPr>
              <a:t>Everybody listen and say after me.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ED3A36-08BE-45CF-A6EC-FDB423033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8" b="89703" l="1916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66"/>
          <a:stretch/>
        </p:blipFill>
        <p:spPr>
          <a:xfrm>
            <a:off x="609600" y="1018762"/>
            <a:ext cx="3733800" cy="482047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56175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90600"/>
            <a:ext cx="8229600" cy="91940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Open your book at page 4.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A7A61-2119-4FB6-979E-05244A277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099100"/>
            <a:ext cx="4620172" cy="4377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138D65-8830-4A44-9459-BB9EED8472C3}"/>
              </a:ext>
            </a:extLst>
          </p:cNvPr>
          <p:cNvSpPr txBox="1"/>
          <p:nvPr/>
        </p:nvSpPr>
        <p:spPr>
          <a:xfrm>
            <a:off x="228600" y="4040642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Listen carefully and repeat after me.</a:t>
            </a:r>
          </a:p>
        </p:txBody>
      </p:sp>
    </p:spTree>
    <p:extLst>
      <p:ext uri="{BB962C8B-B14F-4D97-AF65-F5344CB8AC3E}">
        <p14:creationId xmlns:p14="http://schemas.microsoft.com/office/powerpoint/2010/main" val="230274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/>
          <p:nvPr/>
        </p:nvSpPr>
        <p:spPr>
          <a:xfrm>
            <a:off x="431800" y="3200400"/>
            <a:ext cx="1920240" cy="640080"/>
          </a:xfrm>
          <a:prstGeom prst="flowChartAlternateProcess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solidFill>
                  <a:schemeClr val="tx1"/>
                </a:solidFill>
              </a:rPr>
              <a:t>Teacher</a:t>
            </a:r>
          </a:p>
        </p:txBody>
      </p:sp>
      <p:sp>
        <p:nvSpPr>
          <p:cNvPr id="9" name="Oval 4"/>
          <p:cNvSpPr/>
          <p:nvPr/>
        </p:nvSpPr>
        <p:spPr>
          <a:xfrm>
            <a:off x="2783840" y="3200400"/>
            <a:ext cx="1920240" cy="640080"/>
          </a:xfrm>
          <a:prstGeom prst="flowChartAlternateProcess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solidFill>
                  <a:schemeClr val="tx1"/>
                </a:solidFill>
              </a:rPr>
              <a:t>Work</a:t>
            </a:r>
          </a:p>
        </p:txBody>
      </p:sp>
      <p:sp>
        <p:nvSpPr>
          <p:cNvPr id="12" name="Oval 4"/>
          <p:cNvSpPr/>
          <p:nvPr/>
        </p:nvSpPr>
        <p:spPr>
          <a:xfrm>
            <a:off x="5135880" y="3200400"/>
            <a:ext cx="1920240" cy="640080"/>
          </a:xfrm>
          <a:prstGeom prst="flowChartAlternateProcess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solidFill>
                  <a:schemeClr val="tx1"/>
                </a:solidFill>
              </a:rPr>
              <a:t>Old</a:t>
            </a:r>
          </a:p>
        </p:txBody>
      </p:sp>
      <p:sp>
        <p:nvSpPr>
          <p:cNvPr id="15" name="Oval 4"/>
          <p:cNvSpPr/>
          <p:nvPr/>
        </p:nvSpPr>
        <p:spPr>
          <a:xfrm>
            <a:off x="7487920" y="3200400"/>
            <a:ext cx="1920240" cy="640080"/>
          </a:xfrm>
          <a:prstGeom prst="flowChartAlternateProcess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solidFill>
                  <a:schemeClr val="tx1"/>
                </a:solidFill>
              </a:rPr>
              <a:t>Primary</a:t>
            </a:r>
          </a:p>
        </p:txBody>
      </p:sp>
      <p:sp>
        <p:nvSpPr>
          <p:cNvPr id="18" name="Oval 4"/>
          <p:cNvSpPr/>
          <p:nvPr/>
        </p:nvSpPr>
        <p:spPr>
          <a:xfrm>
            <a:off x="9839960" y="3200400"/>
            <a:ext cx="1920240" cy="640080"/>
          </a:xfrm>
          <a:prstGeom prst="flowChartAlternateProcess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solidFill>
                  <a:schemeClr val="tx1"/>
                </a:solidFill>
              </a:rPr>
              <a:t>Year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28900" y="1143000"/>
            <a:ext cx="6934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cs typeface="NikoshBAN" pitchFamily="2" charset="0"/>
              </a:rPr>
              <a:t>Let us find out new words. </a:t>
            </a:r>
          </a:p>
        </p:txBody>
      </p:sp>
    </p:spTree>
    <p:extLst>
      <p:ext uri="{BB962C8B-B14F-4D97-AF65-F5344CB8AC3E}">
        <p14:creationId xmlns:p14="http://schemas.microsoft.com/office/powerpoint/2010/main" val="258065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5" grpId="0" animBg="1"/>
      <p:bldP spid="18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575" y="990600"/>
            <a:ext cx="680085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Student’s reading silently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D17481-8A2B-4BD5-ABDD-18C28F4AD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905000"/>
            <a:ext cx="8001000" cy="453636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3927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A7995D-61E5-4098-AD82-624817583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205584"/>
              </p:ext>
            </p:extLst>
          </p:nvPr>
        </p:nvGraphicFramePr>
        <p:xfrm>
          <a:off x="1295400" y="1371600"/>
          <a:ext cx="9841941" cy="48006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280647">
                  <a:extLst>
                    <a:ext uri="{9D8B030D-6E8A-4147-A177-3AD203B41FA5}">
                      <a16:colId xmlns:a16="http://schemas.microsoft.com/office/drawing/2014/main" val="895379216"/>
                    </a:ext>
                  </a:extLst>
                </a:gridCol>
                <a:gridCol w="3280647">
                  <a:extLst>
                    <a:ext uri="{9D8B030D-6E8A-4147-A177-3AD203B41FA5}">
                      <a16:colId xmlns:a16="http://schemas.microsoft.com/office/drawing/2014/main" val="2186472855"/>
                    </a:ext>
                  </a:extLst>
                </a:gridCol>
                <a:gridCol w="3280647">
                  <a:extLst>
                    <a:ext uri="{9D8B030D-6E8A-4147-A177-3AD203B41FA5}">
                      <a16:colId xmlns:a16="http://schemas.microsoft.com/office/drawing/2014/main" val="2195058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450000"/>
                        </a:lnSpc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450000"/>
                        </a:lnSpc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878142"/>
                  </a:ext>
                </a:extLst>
              </a:tr>
              <a:tr h="1175919">
                <a:tc>
                  <a:txBody>
                    <a:bodyPr/>
                    <a:lstStyle/>
                    <a:p>
                      <a:pPr>
                        <a:lnSpc>
                          <a:spcPct val="450000"/>
                        </a:lnSpc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450000"/>
                        </a:lnSpc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450000"/>
                        </a:lnSpc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794521"/>
                  </a:ext>
                </a:extLst>
              </a:tr>
              <a:tr h="1080669">
                <a:tc>
                  <a:txBody>
                    <a:bodyPr/>
                    <a:lstStyle/>
                    <a:p>
                      <a:pPr>
                        <a:lnSpc>
                          <a:spcPct val="450000"/>
                        </a:lnSpc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450000"/>
                        </a:lnSpc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450000"/>
                        </a:lnSpc>
                      </a:pP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789619"/>
                  </a:ext>
                </a:extLst>
              </a:tr>
              <a:tr h="1290219">
                <a:tc>
                  <a:txBody>
                    <a:bodyPr/>
                    <a:lstStyle/>
                    <a:p>
                      <a:pPr>
                        <a:lnSpc>
                          <a:spcPct val="450000"/>
                        </a:lnSpc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450000"/>
                        </a:lnSpc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450000"/>
                        </a:lnSpc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55878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95401" y="1349955"/>
            <a:ext cx="9841940" cy="769441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Similar Words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0813" y="2465636"/>
            <a:ext cx="179447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Old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25508" y="2465636"/>
            <a:ext cx="201869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NikoshBAN" pitchFamily="2" charset="0"/>
              </a:rPr>
              <a:t>Aged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3607" y="5132531"/>
            <a:ext cx="2017246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Teacher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26954" y="5132531"/>
            <a:ext cx="2017246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Master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70813" y="3887979"/>
            <a:ext cx="179447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School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25509" y="3900596"/>
            <a:ext cx="2018691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Institute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/>
          <a:stretch/>
        </p:blipFill>
        <p:spPr>
          <a:xfrm>
            <a:off x="5357540" y="2362804"/>
            <a:ext cx="1236005" cy="837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40" y="3810000"/>
            <a:ext cx="1189596" cy="7988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128CBD-0AD3-4443-8F27-594B5CB883E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573" y="4998629"/>
            <a:ext cx="815531" cy="10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0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401163"/>
              </p:ext>
            </p:extLst>
          </p:nvPr>
        </p:nvGraphicFramePr>
        <p:xfrm>
          <a:off x="1433819" y="2682452"/>
          <a:ext cx="9324362" cy="3291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688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5589">
                  <a:extLst>
                    <a:ext uri="{9D8B030D-6E8A-4147-A177-3AD203B41FA5}">
                      <a16:colId xmlns:a16="http://schemas.microsoft.com/office/drawing/2014/main" val="365767922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Name:                   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Age: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3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Job: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3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 place: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3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00723" y="2785198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dk1"/>
                </a:solidFill>
              </a:rPr>
              <a:t>Mahbub</a:t>
            </a:r>
            <a:r>
              <a:rPr lang="en-US" sz="3200" b="1" dirty="0">
                <a:solidFill>
                  <a:schemeClr val="dk1"/>
                </a:solidFill>
              </a:rPr>
              <a:t> </a:t>
            </a:r>
            <a:r>
              <a:rPr lang="en-US" sz="3200" b="1" dirty="0" err="1">
                <a:solidFill>
                  <a:schemeClr val="dk1"/>
                </a:solidFill>
              </a:rPr>
              <a:t>Alam</a:t>
            </a:r>
            <a:endParaRPr lang="en-US" sz="3200" b="1" dirty="0">
              <a:solidFill>
                <a:schemeClr val="dk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1422" y="3626353"/>
            <a:ext cx="200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  <a:latin typeface="Arial Narrow" panose="020B0606020202030204" pitchFamily="34" charset="0"/>
              </a:rPr>
              <a:t>30</a:t>
            </a:r>
            <a:r>
              <a:rPr lang="en-US" sz="3200" b="1" dirty="0">
                <a:solidFill>
                  <a:schemeClr val="dk1"/>
                </a:solidFill>
              </a:rPr>
              <a:t> Years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1925" y="4495348"/>
            <a:ext cx="2445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</a:rPr>
              <a:t>Teacher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8600" y="5304919"/>
            <a:ext cx="568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</a:rPr>
              <a:t>Primary school in </a:t>
            </a:r>
            <a:r>
              <a:rPr lang="en-US" sz="3200" b="1" dirty="0" err="1">
                <a:solidFill>
                  <a:schemeClr val="dk1"/>
                </a:solidFill>
              </a:rPr>
              <a:t>Narail</a:t>
            </a:r>
            <a:r>
              <a:rPr lang="en-US" sz="2800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E2B092-E277-4673-977D-51B6194571E7}"/>
              </a:ext>
            </a:extLst>
          </p:cNvPr>
          <p:cNvSpPr/>
          <p:nvPr/>
        </p:nvSpPr>
        <p:spPr>
          <a:xfrm>
            <a:off x="1830248" y="2021799"/>
            <a:ext cx="8531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Complete the table with Mahbub’s information</a:t>
            </a:r>
            <a:endParaRPr lang="en-US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2F16F4-C71B-4738-AC82-E5E0F0D53CC1}"/>
              </a:ext>
            </a:extLst>
          </p:cNvPr>
          <p:cNvSpPr/>
          <p:nvPr/>
        </p:nvSpPr>
        <p:spPr>
          <a:xfrm>
            <a:off x="4191000" y="1078831"/>
            <a:ext cx="415049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Let’s work in group</a:t>
            </a:r>
          </a:p>
        </p:txBody>
      </p:sp>
    </p:spTree>
    <p:extLst>
      <p:ext uri="{BB962C8B-B14F-4D97-AF65-F5344CB8AC3E}">
        <p14:creationId xmlns:p14="http://schemas.microsoft.com/office/powerpoint/2010/main" val="126420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599" y="305174"/>
            <a:ext cx="335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Times New Roman" pitchFamily="18" charset="0"/>
              </a:rPr>
              <a:t>Individual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" y="1103195"/>
            <a:ext cx="4057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Times New Roman" pitchFamily="18" charset="0"/>
              </a:rPr>
              <a:t>Lets play bingo game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reeform 4"/>
          <p:cNvSpPr/>
          <p:nvPr/>
        </p:nvSpPr>
        <p:spPr>
          <a:xfrm>
            <a:off x="4970208" y="4843665"/>
            <a:ext cx="2209801" cy="1597425"/>
          </a:xfrm>
          <a:custGeom>
            <a:avLst/>
            <a:gdLst>
              <a:gd name="connsiteX0" fmla="*/ 0 w 2051037"/>
              <a:gd name="connsiteY0" fmla="*/ 1025519 h 2051037"/>
              <a:gd name="connsiteX1" fmla="*/ 1025519 w 2051037"/>
              <a:gd name="connsiteY1" fmla="*/ 0 h 2051037"/>
              <a:gd name="connsiteX2" fmla="*/ 2051038 w 2051037"/>
              <a:gd name="connsiteY2" fmla="*/ 1025519 h 2051037"/>
              <a:gd name="connsiteX3" fmla="*/ 1025519 w 2051037"/>
              <a:gd name="connsiteY3" fmla="*/ 2051038 h 2051037"/>
              <a:gd name="connsiteX4" fmla="*/ 0 w 2051037"/>
              <a:gd name="connsiteY4" fmla="*/ 1025519 h 205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037" h="2051037">
                <a:moveTo>
                  <a:pt x="0" y="1025519"/>
                </a:moveTo>
                <a:cubicBezTo>
                  <a:pt x="0" y="459140"/>
                  <a:pt x="459140" y="0"/>
                  <a:pt x="1025519" y="0"/>
                </a:cubicBezTo>
                <a:cubicBezTo>
                  <a:pt x="1591898" y="0"/>
                  <a:pt x="2051038" y="459140"/>
                  <a:pt x="2051038" y="1025519"/>
                </a:cubicBezTo>
                <a:cubicBezTo>
                  <a:pt x="2051038" y="1591898"/>
                  <a:pt x="1591898" y="2051038"/>
                  <a:pt x="1025519" y="2051038"/>
                </a:cubicBezTo>
                <a:cubicBezTo>
                  <a:pt x="459140" y="2051038"/>
                  <a:pt x="0" y="1591898"/>
                  <a:pt x="0" y="1025519"/>
                </a:cubicBezTo>
                <a:close/>
              </a:path>
            </a:pathLst>
          </a:cu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6087" tIns="346087" rIns="346087" bIns="346087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solidFill>
                <a:schemeClr val="bg1"/>
              </a:solidFill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Freeform 5"/>
          <p:cNvSpPr/>
          <p:nvPr/>
        </p:nvSpPr>
        <p:spPr>
          <a:xfrm>
            <a:off x="5043054" y="1057370"/>
            <a:ext cx="2210696" cy="1597425"/>
          </a:xfrm>
          <a:custGeom>
            <a:avLst/>
            <a:gdLst>
              <a:gd name="connsiteX0" fmla="*/ 0 w 1998918"/>
              <a:gd name="connsiteY0" fmla="*/ 1033407 h 2066814"/>
              <a:gd name="connsiteX1" fmla="*/ 999459 w 1998918"/>
              <a:gd name="connsiteY1" fmla="*/ 0 h 2066814"/>
              <a:gd name="connsiteX2" fmla="*/ 1998918 w 1998918"/>
              <a:gd name="connsiteY2" fmla="*/ 1033407 h 2066814"/>
              <a:gd name="connsiteX3" fmla="*/ 999459 w 1998918"/>
              <a:gd name="connsiteY3" fmla="*/ 2066814 h 2066814"/>
              <a:gd name="connsiteX4" fmla="*/ 0 w 1998918"/>
              <a:gd name="connsiteY4" fmla="*/ 1033407 h 206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918" h="2066814">
                <a:moveTo>
                  <a:pt x="0" y="1033407"/>
                </a:moveTo>
                <a:cubicBezTo>
                  <a:pt x="0" y="462672"/>
                  <a:pt x="447473" y="0"/>
                  <a:pt x="999459" y="0"/>
                </a:cubicBezTo>
                <a:cubicBezTo>
                  <a:pt x="1551445" y="0"/>
                  <a:pt x="1998918" y="462672"/>
                  <a:pt x="1998918" y="1033407"/>
                </a:cubicBezTo>
                <a:cubicBezTo>
                  <a:pt x="1998918" y="1604142"/>
                  <a:pt x="1551445" y="2066814"/>
                  <a:pt x="999459" y="2066814"/>
                </a:cubicBezTo>
                <a:cubicBezTo>
                  <a:pt x="447473" y="2066814"/>
                  <a:pt x="0" y="1604142"/>
                  <a:pt x="0" y="1033407"/>
                </a:cubicBez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215" tIns="333158" rIns="323215" bIns="333158" numCol="1" spcCol="127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Teacher</a:t>
            </a:r>
          </a:p>
        </p:txBody>
      </p:sp>
      <p:sp>
        <p:nvSpPr>
          <p:cNvPr id="7" name="Freeform 6"/>
          <p:cNvSpPr/>
          <p:nvPr/>
        </p:nvSpPr>
        <p:spPr>
          <a:xfrm>
            <a:off x="7534331" y="2977776"/>
            <a:ext cx="2152538" cy="1597425"/>
          </a:xfrm>
          <a:custGeom>
            <a:avLst/>
            <a:gdLst>
              <a:gd name="connsiteX0" fmla="*/ 0 w 2279229"/>
              <a:gd name="connsiteY0" fmla="*/ 991929 h 1983857"/>
              <a:gd name="connsiteX1" fmla="*/ 1139615 w 2279229"/>
              <a:gd name="connsiteY1" fmla="*/ 0 h 1983857"/>
              <a:gd name="connsiteX2" fmla="*/ 2279230 w 2279229"/>
              <a:gd name="connsiteY2" fmla="*/ 991929 h 1983857"/>
              <a:gd name="connsiteX3" fmla="*/ 1139615 w 2279229"/>
              <a:gd name="connsiteY3" fmla="*/ 1983858 h 1983857"/>
              <a:gd name="connsiteX4" fmla="*/ 0 w 2279229"/>
              <a:gd name="connsiteY4" fmla="*/ 991929 h 198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9229" h="1983857">
                <a:moveTo>
                  <a:pt x="0" y="991929"/>
                </a:moveTo>
                <a:cubicBezTo>
                  <a:pt x="0" y="444102"/>
                  <a:pt x="510223" y="0"/>
                  <a:pt x="1139615" y="0"/>
                </a:cubicBezTo>
                <a:cubicBezTo>
                  <a:pt x="1769007" y="0"/>
                  <a:pt x="2279230" y="444102"/>
                  <a:pt x="2279230" y="991929"/>
                </a:cubicBezTo>
                <a:cubicBezTo>
                  <a:pt x="2279230" y="1539756"/>
                  <a:pt x="1769007" y="1983858"/>
                  <a:pt x="1139615" y="1983858"/>
                </a:cubicBezTo>
                <a:cubicBezTo>
                  <a:pt x="510223" y="1983858"/>
                  <a:pt x="0" y="1539756"/>
                  <a:pt x="0" y="991929"/>
                </a:cubicBez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345" tIns="326089" rIns="369345" bIns="326089" numCol="1" spcCol="127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Work</a:t>
            </a:r>
          </a:p>
        </p:txBody>
      </p:sp>
      <p:sp>
        <p:nvSpPr>
          <p:cNvPr id="8" name="Freeform 7"/>
          <p:cNvSpPr/>
          <p:nvPr/>
        </p:nvSpPr>
        <p:spPr>
          <a:xfrm>
            <a:off x="4938253" y="2938289"/>
            <a:ext cx="2286000" cy="1676400"/>
          </a:xfrm>
          <a:custGeom>
            <a:avLst/>
            <a:gdLst>
              <a:gd name="connsiteX0" fmla="*/ 0 w 2209798"/>
              <a:gd name="connsiteY0" fmla="*/ 872914 h 1745828"/>
              <a:gd name="connsiteX1" fmla="*/ 1104899 w 2209798"/>
              <a:gd name="connsiteY1" fmla="*/ 0 h 1745828"/>
              <a:gd name="connsiteX2" fmla="*/ 2209798 w 2209798"/>
              <a:gd name="connsiteY2" fmla="*/ 872914 h 1745828"/>
              <a:gd name="connsiteX3" fmla="*/ 1104899 w 2209798"/>
              <a:gd name="connsiteY3" fmla="*/ 1745828 h 1745828"/>
              <a:gd name="connsiteX4" fmla="*/ 0 w 2209798"/>
              <a:gd name="connsiteY4" fmla="*/ 872914 h 174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798" h="1745828">
                <a:moveTo>
                  <a:pt x="0" y="872914"/>
                </a:moveTo>
                <a:cubicBezTo>
                  <a:pt x="0" y="390817"/>
                  <a:pt x="494680" y="0"/>
                  <a:pt x="1104899" y="0"/>
                </a:cubicBezTo>
                <a:cubicBezTo>
                  <a:pt x="1715118" y="0"/>
                  <a:pt x="2209798" y="390817"/>
                  <a:pt x="2209798" y="872914"/>
                </a:cubicBezTo>
                <a:cubicBezTo>
                  <a:pt x="2209798" y="1355011"/>
                  <a:pt x="1715118" y="1745828"/>
                  <a:pt x="1104899" y="1745828"/>
                </a:cubicBezTo>
                <a:cubicBezTo>
                  <a:pt x="494680" y="1745828"/>
                  <a:pt x="0" y="1355011"/>
                  <a:pt x="0" y="872914"/>
                </a:cubicBezTo>
                <a:close/>
              </a:path>
            </a:pathLst>
          </a:cu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337" tIns="301391" rIns="369337" bIns="301391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/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Freeform 8"/>
          <p:cNvSpPr/>
          <p:nvPr/>
        </p:nvSpPr>
        <p:spPr>
          <a:xfrm>
            <a:off x="2482115" y="2932226"/>
            <a:ext cx="2152539" cy="1597425"/>
          </a:xfrm>
          <a:custGeom>
            <a:avLst/>
            <a:gdLst>
              <a:gd name="connsiteX0" fmla="*/ 0 w 2162275"/>
              <a:gd name="connsiteY0" fmla="*/ 991929 h 1983857"/>
              <a:gd name="connsiteX1" fmla="*/ 1081138 w 2162275"/>
              <a:gd name="connsiteY1" fmla="*/ 0 h 1983857"/>
              <a:gd name="connsiteX2" fmla="*/ 2162276 w 2162275"/>
              <a:gd name="connsiteY2" fmla="*/ 991929 h 1983857"/>
              <a:gd name="connsiteX3" fmla="*/ 1081138 w 2162275"/>
              <a:gd name="connsiteY3" fmla="*/ 1983858 h 1983857"/>
              <a:gd name="connsiteX4" fmla="*/ 0 w 2162275"/>
              <a:gd name="connsiteY4" fmla="*/ 991929 h 198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275" h="1983857">
                <a:moveTo>
                  <a:pt x="0" y="991929"/>
                </a:moveTo>
                <a:cubicBezTo>
                  <a:pt x="0" y="444102"/>
                  <a:pt x="484042" y="0"/>
                  <a:pt x="1081138" y="0"/>
                </a:cubicBezTo>
                <a:cubicBezTo>
                  <a:pt x="1678234" y="0"/>
                  <a:pt x="2162276" y="444102"/>
                  <a:pt x="2162276" y="991929"/>
                </a:cubicBezTo>
                <a:cubicBezTo>
                  <a:pt x="2162276" y="1539756"/>
                  <a:pt x="1678234" y="1983858"/>
                  <a:pt x="1081138" y="1983858"/>
                </a:cubicBezTo>
                <a:cubicBezTo>
                  <a:pt x="484042" y="1983858"/>
                  <a:pt x="0" y="1539756"/>
                  <a:pt x="0" y="991929"/>
                </a:cubicBez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7458" tIns="341329" rIns="367458" bIns="341329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tx1"/>
                </a:solidFill>
              </a:rPr>
              <a:t>English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8" b="89703" l="1916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66"/>
          <a:stretch/>
        </p:blipFill>
        <p:spPr>
          <a:xfrm>
            <a:off x="5545450" y="3104661"/>
            <a:ext cx="1024897" cy="14249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50" y="5324942"/>
            <a:ext cx="1133695" cy="6348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8790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8100" y="981227"/>
            <a:ext cx="4495800" cy="1514773"/>
          </a:xfrm>
          <a:prstGeom prst="wedgeEllipse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Checking learning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90C22C-B5E5-467B-8DE2-AC6707F2FAE4}"/>
              </a:ext>
            </a:extLst>
          </p:cNvPr>
          <p:cNvSpPr/>
          <p:nvPr/>
        </p:nvSpPr>
        <p:spPr>
          <a:xfrm>
            <a:off x="3091011" y="3244334"/>
            <a:ext cx="6009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How old is Mahbub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Alam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7971DB-01F9-42E8-9BC8-208745C071F0}"/>
              </a:ext>
            </a:extLst>
          </p:cNvPr>
          <p:cNvSpPr/>
          <p:nvPr/>
        </p:nvSpPr>
        <p:spPr>
          <a:xfrm>
            <a:off x="3118050" y="4022467"/>
            <a:ext cx="4310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What does he do?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A045A0-AED4-44C3-9B43-3D51E74C827B}"/>
              </a:ext>
            </a:extLst>
          </p:cNvPr>
          <p:cNvSpPr/>
          <p:nvPr/>
        </p:nvSpPr>
        <p:spPr>
          <a:xfrm>
            <a:off x="3118050" y="4800600"/>
            <a:ext cx="5136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Where does he work?</a:t>
            </a:r>
          </a:p>
        </p:txBody>
      </p:sp>
    </p:spTree>
    <p:extLst>
      <p:ext uri="{BB962C8B-B14F-4D97-AF65-F5344CB8AC3E}">
        <p14:creationId xmlns:p14="http://schemas.microsoft.com/office/powerpoint/2010/main" val="25864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9559" y="1283730"/>
            <a:ext cx="2583603" cy="637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83127" tIns="41564" rIns="83127" bIns="41564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Hometask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3200400"/>
            <a:ext cx="62484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Everybody will make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three sentences about Mahbub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Alam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F0E3E74-ABD1-4AB3-A261-133D4DE2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CA790-9013-43C0-9DA8-93F433CB6A2B}" type="slidenum">
              <a:rPr kumimoji="0" lang="en-US" sz="1219" b="0" i="0" u="none" strike="noStrike" kern="1200" cap="none" spc="0" normalizeH="0" baseline="0" noProof="0" smtClean="0">
                <a:ln>
                  <a:noFill/>
                </a:ln>
                <a:solidFill>
                  <a:srgbClr val="E3DED1">
                    <a:shade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19" b="0" i="0" u="none" strike="noStrike" kern="1200" cap="none" spc="0" normalizeH="0" baseline="0" noProof="0">
              <a:ln>
                <a:noFill/>
              </a:ln>
              <a:solidFill>
                <a:srgbClr val="E3DED1">
                  <a:shade val="5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B58A3C-CAA6-43A7-A0C9-833C061F7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83"/>
          <a:stretch>
            <a:fillRect/>
          </a:stretch>
        </p:blipFill>
        <p:spPr>
          <a:xfrm>
            <a:off x="1379888" y="2389612"/>
            <a:ext cx="1293338" cy="2284730"/>
          </a:xfrm>
          <a:custGeom>
            <a:avLst/>
            <a:gdLst>
              <a:gd name="connsiteX0" fmla="*/ 0 w 1773936"/>
              <a:gd name="connsiteY0" fmla="*/ 0 h 3133725"/>
              <a:gd name="connsiteX1" fmla="*/ 1773936 w 1773936"/>
              <a:gd name="connsiteY1" fmla="*/ 0 h 3133725"/>
              <a:gd name="connsiteX2" fmla="*/ 1773936 w 1773936"/>
              <a:gd name="connsiteY2" fmla="*/ 3133725 h 3133725"/>
              <a:gd name="connsiteX3" fmla="*/ 0 w 1773936"/>
              <a:gd name="connsiteY3" fmla="*/ 3133725 h 313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936" h="3133725">
                <a:moveTo>
                  <a:pt x="0" y="0"/>
                </a:moveTo>
                <a:lnTo>
                  <a:pt x="1773936" y="0"/>
                </a:lnTo>
                <a:lnTo>
                  <a:pt x="1773936" y="3133725"/>
                </a:lnTo>
                <a:lnTo>
                  <a:pt x="0" y="3133725"/>
                </a:lnTo>
                <a:close/>
              </a:path>
            </a:pathLst>
          </a:custGeom>
          <a:ln>
            <a:solidFill>
              <a:schemeClr val="tx2">
                <a:lumMod val="10000"/>
                <a:lumOff val="90000"/>
              </a:schemeClr>
            </a:solidFill>
          </a:ln>
          <a:scene3d>
            <a:camera prst="perspectiveHeroicExtremeRightFacing">
              <a:rot lat="0" lon="19532356" rev="0"/>
            </a:camera>
            <a:lightRig rig="threePt" dir="t"/>
          </a:scene3d>
          <a:sp3d extrusionH="260350">
            <a:bevelT prst="convex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4AB7CE-B4B5-40C3-B15A-3079825CD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7" r="33317"/>
          <a:stretch>
            <a:fillRect/>
          </a:stretch>
        </p:blipFill>
        <p:spPr>
          <a:xfrm>
            <a:off x="2514600" y="2438400"/>
            <a:ext cx="1293338" cy="2187151"/>
          </a:xfrm>
          <a:custGeom>
            <a:avLst/>
            <a:gdLst>
              <a:gd name="connsiteX0" fmla="*/ 0 w 1773936"/>
              <a:gd name="connsiteY0" fmla="*/ 0 h 3133725"/>
              <a:gd name="connsiteX1" fmla="*/ 1773936 w 1773936"/>
              <a:gd name="connsiteY1" fmla="*/ 0 h 3133725"/>
              <a:gd name="connsiteX2" fmla="*/ 1773936 w 1773936"/>
              <a:gd name="connsiteY2" fmla="*/ 3133725 h 3133725"/>
              <a:gd name="connsiteX3" fmla="*/ 0 w 1773936"/>
              <a:gd name="connsiteY3" fmla="*/ 3133725 h 313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936" h="3133725">
                <a:moveTo>
                  <a:pt x="0" y="0"/>
                </a:moveTo>
                <a:lnTo>
                  <a:pt x="1773936" y="0"/>
                </a:lnTo>
                <a:lnTo>
                  <a:pt x="1773936" y="3133725"/>
                </a:lnTo>
                <a:lnTo>
                  <a:pt x="0" y="3133725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CC87CD-AB23-43DB-9CC0-3715566E1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4"/>
          <a:stretch>
            <a:fillRect/>
          </a:stretch>
        </p:blipFill>
        <p:spPr>
          <a:xfrm>
            <a:off x="3649312" y="2389611"/>
            <a:ext cx="1291390" cy="2284730"/>
          </a:xfrm>
          <a:custGeom>
            <a:avLst/>
            <a:gdLst>
              <a:gd name="connsiteX0" fmla="*/ 0 w 1771263"/>
              <a:gd name="connsiteY0" fmla="*/ 0 h 3133725"/>
              <a:gd name="connsiteX1" fmla="*/ 1771263 w 1771263"/>
              <a:gd name="connsiteY1" fmla="*/ 0 h 3133725"/>
              <a:gd name="connsiteX2" fmla="*/ 1771263 w 1771263"/>
              <a:gd name="connsiteY2" fmla="*/ 3133725 h 3133725"/>
              <a:gd name="connsiteX3" fmla="*/ 0 w 1771263"/>
              <a:gd name="connsiteY3" fmla="*/ 3133725 h 313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1263" h="3133725">
                <a:moveTo>
                  <a:pt x="0" y="0"/>
                </a:moveTo>
                <a:lnTo>
                  <a:pt x="1771263" y="0"/>
                </a:lnTo>
                <a:lnTo>
                  <a:pt x="1771263" y="3133725"/>
                </a:lnTo>
                <a:lnTo>
                  <a:pt x="0" y="3133725"/>
                </a:lnTo>
                <a:close/>
              </a:path>
            </a:pathLst>
          </a:custGeom>
          <a:ln>
            <a:solidFill>
              <a:schemeClr val="tx2">
                <a:lumMod val="10000"/>
                <a:lumOff val="90000"/>
              </a:schemeClr>
            </a:solidFill>
          </a:ln>
          <a:scene3d>
            <a:camera prst="perspectiveHeroicExtremeLeftFacing">
              <a:rot lat="0" lon="2067641" rev="0"/>
            </a:camera>
            <a:lightRig rig="threePt" dir="t"/>
          </a:scene3d>
          <a:sp3d extrusionH="254000">
            <a:bevelT prst="convex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CCB89A-824F-4376-B733-B546FB5787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4375"/>
          <a:stretch/>
        </p:blipFill>
        <p:spPr>
          <a:xfrm>
            <a:off x="3970895" y="2485450"/>
            <a:ext cx="806850" cy="806850"/>
          </a:xfrm>
          <a:prstGeom prst="ellipse">
            <a:avLst/>
          </a:prstGeom>
          <a:scene3d>
            <a:camera prst="perspectiveHeroicExtremeLeftFacing">
              <a:rot lat="0" lon="2067641" rev="0"/>
            </a:camera>
            <a:lightRig rig="threePt" dir="t"/>
          </a:scene3d>
          <a:sp3d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9566A23-6309-42FA-9F0F-274DF6AF7DE1}"/>
              </a:ext>
            </a:extLst>
          </p:cNvPr>
          <p:cNvGrpSpPr/>
          <p:nvPr/>
        </p:nvGrpSpPr>
        <p:grpSpPr>
          <a:xfrm>
            <a:off x="8351129" y="1729527"/>
            <a:ext cx="1128541" cy="1128541"/>
            <a:chOff x="2304364" y="2519702"/>
            <a:chExt cx="2286000" cy="22860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3192CE-7D00-4DA9-8AE4-2CBB4820B860}"/>
                </a:ext>
              </a:extLst>
            </p:cNvPr>
            <p:cNvSpPr/>
            <p:nvPr/>
          </p:nvSpPr>
          <p:spPr>
            <a:xfrm rot="7982816">
              <a:off x="2304364" y="2519702"/>
              <a:ext cx="2286000" cy="2286000"/>
            </a:xfrm>
            <a:custGeom>
              <a:avLst/>
              <a:gdLst>
                <a:gd name="connsiteX0" fmla="*/ 316507 w 2286000"/>
                <a:gd name="connsiteY0" fmla="*/ 1940111 h 2286000"/>
                <a:gd name="connsiteX1" fmla="*/ 1178111 w 2286000"/>
                <a:gd name="connsiteY1" fmla="*/ 1969493 h 2286000"/>
                <a:gd name="connsiteX2" fmla="*/ 1207493 w 2286000"/>
                <a:gd name="connsiteY2" fmla="*/ 1107889 h 2286000"/>
                <a:gd name="connsiteX3" fmla="*/ 345889 w 2286000"/>
                <a:gd name="connsiteY3" fmla="*/ 1078507 h 2286000"/>
                <a:gd name="connsiteX4" fmla="*/ 316507 w 2286000"/>
                <a:gd name="connsiteY4" fmla="*/ 1940111 h 2286000"/>
                <a:gd name="connsiteX5" fmla="*/ 223185 w 2286000"/>
                <a:gd name="connsiteY5" fmla="*/ 2062815 h 2286000"/>
                <a:gd name="connsiteX6" fmla="*/ 0 w 2286000"/>
                <a:gd name="connsiteY6" fmla="*/ 1524000 h 2286000"/>
                <a:gd name="connsiteX7" fmla="*/ 762000 w 2286000"/>
                <a:gd name="connsiteY7" fmla="*/ 762000 h 2286000"/>
                <a:gd name="connsiteX8" fmla="*/ 2286000 w 2286000"/>
                <a:gd name="connsiteY8" fmla="*/ 0 h 2286000"/>
                <a:gd name="connsiteX9" fmla="*/ 1524000 w 2286000"/>
                <a:gd name="connsiteY9" fmla="*/ 1524000 h 2286000"/>
                <a:gd name="connsiteX10" fmla="*/ 762000 w 2286000"/>
                <a:gd name="connsiteY10" fmla="*/ 2286000 h 2286000"/>
                <a:gd name="connsiteX11" fmla="*/ 223185 w 2286000"/>
                <a:gd name="connsiteY11" fmla="*/ 2062815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2286000">
                  <a:moveTo>
                    <a:pt x="316507" y="1940111"/>
                  </a:moveTo>
                  <a:cubicBezTo>
                    <a:pt x="546320" y="2186150"/>
                    <a:pt x="932072" y="2199305"/>
                    <a:pt x="1178111" y="1969493"/>
                  </a:cubicBezTo>
                  <a:cubicBezTo>
                    <a:pt x="1424150" y="1739680"/>
                    <a:pt x="1437305" y="1353928"/>
                    <a:pt x="1207493" y="1107889"/>
                  </a:cubicBezTo>
                  <a:cubicBezTo>
                    <a:pt x="977680" y="861850"/>
                    <a:pt x="591928" y="848695"/>
                    <a:pt x="345889" y="1078507"/>
                  </a:cubicBezTo>
                  <a:cubicBezTo>
                    <a:pt x="99850" y="1308320"/>
                    <a:pt x="86695" y="1694072"/>
                    <a:pt x="316507" y="1940111"/>
                  </a:cubicBezTo>
                  <a:close/>
                  <a:moveTo>
                    <a:pt x="223185" y="2062815"/>
                  </a:moveTo>
                  <a:cubicBezTo>
                    <a:pt x="85290" y="1924920"/>
                    <a:pt x="0" y="1734420"/>
                    <a:pt x="0" y="1524000"/>
                  </a:cubicBezTo>
                  <a:cubicBezTo>
                    <a:pt x="0" y="1103159"/>
                    <a:pt x="341159" y="762000"/>
                    <a:pt x="762000" y="762000"/>
                  </a:cubicBezTo>
                  <a:cubicBezTo>
                    <a:pt x="1270000" y="762000"/>
                    <a:pt x="1778000" y="508000"/>
                    <a:pt x="2286000" y="0"/>
                  </a:cubicBezTo>
                  <a:cubicBezTo>
                    <a:pt x="1778000" y="508000"/>
                    <a:pt x="1524000" y="1016000"/>
                    <a:pt x="1524000" y="1524000"/>
                  </a:cubicBezTo>
                  <a:cubicBezTo>
                    <a:pt x="1524000" y="1944841"/>
                    <a:pt x="1182841" y="2286000"/>
                    <a:pt x="762000" y="2286000"/>
                  </a:cubicBezTo>
                  <a:cubicBezTo>
                    <a:pt x="551580" y="2286000"/>
                    <a:pt x="361080" y="2200710"/>
                    <a:pt x="223185" y="2062815"/>
                  </a:cubicBezTo>
                  <a:close/>
                </a:path>
              </a:pathLst>
            </a:cu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C9B5671-5320-47FC-9DEA-F684E2009F7C}"/>
                </a:ext>
              </a:extLst>
            </p:cNvPr>
            <p:cNvSpPr/>
            <p:nvPr/>
          </p:nvSpPr>
          <p:spPr>
            <a:xfrm>
              <a:off x="2933014" y="2619488"/>
              <a:ext cx="1028700" cy="10287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46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99243" y="951621"/>
            <a:ext cx="2750819" cy="2895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49326" y="951622"/>
            <a:ext cx="2750818" cy="2895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1465" y="3580175"/>
            <a:ext cx="2750818" cy="289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82" y="3507785"/>
            <a:ext cx="2750818" cy="28955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95" y="2140364"/>
            <a:ext cx="5385060" cy="2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4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92FC18-D851-4B62-A1F9-E986A80BA5B0}"/>
              </a:ext>
            </a:extLst>
          </p:cNvPr>
          <p:cNvSpPr/>
          <p:nvPr/>
        </p:nvSpPr>
        <p:spPr>
          <a:xfrm>
            <a:off x="2381251" y="1657350"/>
            <a:ext cx="7734272" cy="1877378"/>
          </a:xfrm>
          <a:prstGeom prst="roundRect">
            <a:avLst>
              <a:gd name="adj" fmla="val 10000"/>
            </a:avLst>
          </a:prstGeom>
          <a:ln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33508797-A1ED-41DF-9548-5CC002E299F3}"/>
              </a:ext>
            </a:extLst>
          </p:cNvPr>
          <p:cNvSpPr/>
          <p:nvPr/>
        </p:nvSpPr>
        <p:spPr>
          <a:xfrm>
            <a:off x="4522337" y="2395277"/>
            <a:ext cx="7149167" cy="2799397"/>
          </a:xfrm>
          <a:prstGeom prst="wedgeRectCallout">
            <a:avLst>
              <a:gd name="adj1" fmla="val -20452"/>
              <a:gd name="adj2" fmla="val 6961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62590" tIns="192025" rIns="262590" bIns="262590" numCol="1" spcCol="1270" anchor="t" anchorCtr="0">
            <a:noAutofit/>
          </a:bodyPr>
          <a:lstStyle/>
          <a:p>
            <a:pPr marL="0" marR="0" lvl="0" indent="0" algn="l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Mohammad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Faisul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Alam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Assistant Teacher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Shambhupur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Government Primary School,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Bhairab,kishoreganj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FA7847-70CB-4836-A826-CBD36CDFCC26}"/>
              </a:ext>
            </a:extLst>
          </p:cNvPr>
          <p:cNvSpPr txBox="1"/>
          <p:nvPr/>
        </p:nvSpPr>
        <p:spPr>
          <a:xfrm>
            <a:off x="3124187" y="949464"/>
            <a:ext cx="6248400" cy="707886"/>
          </a:xfrm>
          <a:prstGeom prst="wedgeRectCallout">
            <a:avLst>
              <a:gd name="adj1" fmla="val -19853"/>
              <a:gd name="adj2" fmla="val 75001"/>
            </a:avLst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Teacher’s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E6C46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Introduction</a:t>
            </a:r>
            <a:endParaRPr kumimoji="0" lang="en-US" sz="4000" b="1" i="0" u="none" strike="noStrike" kern="1200" cap="none" spc="0" normalizeH="0" baseline="0" noProof="0" dirty="0">
              <a:ln/>
              <a:solidFill>
                <a:srgbClr val="E6C46D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C10047-F9B6-4A4C-B324-E57F369D7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4" y="2029301"/>
            <a:ext cx="3305517" cy="3673684"/>
          </a:xfrm>
          <a:prstGeom prst="rect">
            <a:avLst/>
          </a:prstGeom>
          <a:scene3d>
            <a:camera prst="perspectiveRight"/>
            <a:lightRig rig="threePt" dir="t"/>
          </a:scene3d>
          <a:sp3d extrusionH="190500">
            <a:bevelT w="127000"/>
            <a:extrusionClr>
              <a:srgbClr val="FFC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4090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25E13D9A-84A1-464C-AF03-279F0CA5CA93}"/>
              </a:ext>
            </a:extLst>
          </p:cNvPr>
          <p:cNvSpPr/>
          <p:nvPr/>
        </p:nvSpPr>
        <p:spPr>
          <a:xfrm>
            <a:off x="1425677" y="910678"/>
            <a:ext cx="9501188" cy="727122"/>
          </a:xfrm>
          <a:prstGeom prst="wedgeRectCallout">
            <a:avLst>
              <a:gd name="adj1" fmla="val -21019"/>
              <a:gd name="adj2" fmla="val 68647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79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Lesson identity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6A1E08-C884-4250-80A1-653D42531E98}"/>
              </a:ext>
            </a:extLst>
          </p:cNvPr>
          <p:cNvSpPr txBox="1"/>
          <p:nvPr/>
        </p:nvSpPr>
        <p:spPr>
          <a:xfrm>
            <a:off x="1425677" y="2459504"/>
            <a:ext cx="9501188" cy="28623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Class 					: Three</a:t>
            </a:r>
            <a:endParaRPr lang="en-US" sz="3600" dirty="0">
              <a:solidFill>
                <a:schemeClr val="tx1"/>
              </a:solidFill>
              <a:cs typeface="NikoshBAN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cs typeface="NikoshBAN" pitchFamily="2" charset="0"/>
              </a:rPr>
              <a:t>Subject				: English</a:t>
            </a:r>
          </a:p>
          <a:p>
            <a:r>
              <a:rPr lang="en-US" sz="3600" dirty="0">
                <a:solidFill>
                  <a:schemeClr val="tx1"/>
                </a:solidFill>
                <a:cs typeface="NikoshBAN" pitchFamily="2" charset="0"/>
              </a:rPr>
              <a:t>Lesson				: </a:t>
            </a:r>
            <a:r>
              <a:rPr lang="en-US" sz="3600" dirty="0">
                <a:solidFill>
                  <a:schemeClr val="tx1"/>
                </a:solidFill>
                <a:latin typeface="Arial Narrow" panose="020B0606020202030204" pitchFamily="34" charset="0"/>
                <a:cs typeface="NikoshBAN" pitchFamily="2" charset="0"/>
              </a:rPr>
              <a:t>1 - 3</a:t>
            </a:r>
          </a:p>
          <a:p>
            <a:r>
              <a:rPr lang="en-US" sz="3600" dirty="0">
                <a:solidFill>
                  <a:schemeClr val="tx1"/>
                </a:solidFill>
                <a:cs typeface="NikoshBAN" pitchFamily="2" charset="0"/>
              </a:rPr>
              <a:t>Lesson Unit		: </a:t>
            </a:r>
            <a:r>
              <a:rPr lang="en-US" sz="3600" dirty="0">
                <a:solidFill>
                  <a:schemeClr val="tx1"/>
                </a:solidFill>
                <a:latin typeface="Arial Narrow" panose="020B0606020202030204" pitchFamily="34" charset="0"/>
                <a:cs typeface="NikoshBAN" pitchFamily="2" charset="0"/>
              </a:rPr>
              <a:t>2 </a:t>
            </a:r>
          </a:p>
          <a:p>
            <a:r>
              <a:rPr lang="en-US" sz="3600" dirty="0">
                <a:solidFill>
                  <a:schemeClr val="tx1"/>
                </a:solidFill>
                <a:cs typeface="NikoshBAN" pitchFamily="2" charset="0"/>
              </a:rPr>
              <a:t>Time					: </a:t>
            </a:r>
            <a:r>
              <a:rPr lang="en-US" sz="3600" dirty="0">
                <a:solidFill>
                  <a:schemeClr val="tx1"/>
                </a:solidFill>
                <a:latin typeface="Arial Narrow" panose="020B0606020202030204" pitchFamily="34" charset="0"/>
                <a:cs typeface="NikoshBAN" pitchFamily="2" charset="0"/>
              </a:rPr>
              <a:t>40 </a:t>
            </a:r>
            <a:r>
              <a:rPr lang="en-US" sz="3600" dirty="0">
                <a:solidFill>
                  <a:schemeClr val="tx1"/>
                </a:solidFill>
                <a:cs typeface="NikoshBAN" pitchFamily="2" charset="0"/>
              </a:rPr>
              <a:t>minutes</a:t>
            </a:r>
          </a:p>
        </p:txBody>
      </p:sp>
    </p:spTree>
    <p:extLst>
      <p:ext uri="{BB962C8B-B14F-4D97-AF65-F5344CB8AC3E}">
        <p14:creationId xmlns:p14="http://schemas.microsoft.com/office/powerpoint/2010/main" val="414306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650" y="914400"/>
            <a:ext cx="6362700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NikoshBAN" pitchFamily="2" charset="0"/>
              </a:rPr>
              <a:t>Whom can you see in the picture?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110CF5-B54B-4AAA-AC3E-7DAD04D71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48" y="1676400"/>
            <a:ext cx="3502052" cy="4423606"/>
          </a:xfrm>
          <a:prstGeom prst="rect">
            <a:avLst/>
          </a:prstGeom>
          <a:effectLst/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4F4E5B3C-3C72-4F34-8243-181B269CE89C}"/>
              </a:ext>
            </a:extLst>
          </p:cNvPr>
          <p:cNvSpPr/>
          <p:nvPr/>
        </p:nvSpPr>
        <p:spPr>
          <a:xfrm>
            <a:off x="4114800" y="1524000"/>
            <a:ext cx="3810000" cy="4724400"/>
          </a:xfrm>
          <a:prstGeom prst="frame">
            <a:avLst>
              <a:gd name="adj1" fmla="val 4406"/>
            </a:avLst>
          </a:prstGeom>
          <a:gradFill>
            <a:gsLst>
              <a:gs pos="0">
                <a:srgbClr val="00B050"/>
              </a:gs>
              <a:gs pos="52000">
                <a:schemeClr val="accent3">
                  <a:tint val="30000"/>
                  <a:satMod val="260000"/>
                  <a:lumMod val="84000"/>
                </a:schemeClr>
              </a:gs>
              <a:gs pos="100000">
                <a:srgbClr val="7030A0"/>
              </a:gs>
            </a:gsLst>
            <a:lin ang="5040000" scaled="1"/>
          </a:gradFill>
          <a:scene3d>
            <a:camera prst="orthographicFront"/>
            <a:lightRig rig="threePt" dir="t"/>
          </a:scene3d>
          <a:sp3d>
            <a:bevelT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2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0E7ED7-4085-4CFE-99D9-0B8207868CE4}"/>
              </a:ext>
            </a:extLst>
          </p:cNvPr>
          <p:cNvSpPr/>
          <p:nvPr/>
        </p:nvSpPr>
        <p:spPr>
          <a:xfrm>
            <a:off x="4257130" y="1676400"/>
            <a:ext cx="4605748" cy="1084421"/>
          </a:xfrm>
          <a:prstGeom prst="downArrowCallout">
            <a:avLst>
              <a:gd name="adj1" fmla="val 13567"/>
              <a:gd name="adj2" fmla="val 16425"/>
              <a:gd name="adj3" fmla="val 25000"/>
              <a:gd name="adj4" fmla="val 64977"/>
            </a:avLst>
          </a:prstGeom>
          <a:ln w="28575"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chemeClr val="accent5"/>
                </a:solidFill>
              </a:rPr>
              <a:t> Today's lesson is: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522802-4DDB-4DBE-8392-6DAA40B655FF}"/>
              </a:ext>
            </a:extLst>
          </p:cNvPr>
          <p:cNvSpPr/>
          <p:nvPr/>
        </p:nvSpPr>
        <p:spPr>
          <a:xfrm>
            <a:off x="3676843" y="3136612"/>
            <a:ext cx="5766322" cy="70788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4000" dirty="0"/>
              <a:t>Introducing a teacher</a:t>
            </a:r>
          </a:p>
        </p:txBody>
      </p:sp>
    </p:spTree>
    <p:extLst>
      <p:ext uri="{BB962C8B-B14F-4D97-AF65-F5344CB8AC3E}">
        <p14:creationId xmlns:p14="http://schemas.microsoft.com/office/powerpoint/2010/main" val="186110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97488E-38C6-44A4-ABE5-82ADBA7F7D66}"/>
              </a:ext>
            </a:extLst>
          </p:cNvPr>
          <p:cNvSpPr txBox="1"/>
          <p:nvPr/>
        </p:nvSpPr>
        <p:spPr>
          <a:xfrm>
            <a:off x="3695700" y="938213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Learning outcomes: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10B1A8-293F-4B7E-AA0C-3E4D7E7640E6}"/>
              </a:ext>
            </a:extLst>
          </p:cNvPr>
          <p:cNvSpPr/>
          <p:nvPr/>
        </p:nvSpPr>
        <p:spPr>
          <a:xfrm>
            <a:off x="457200" y="1732985"/>
            <a:ext cx="11201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B050"/>
                </a:solidFill>
              </a:rPr>
              <a:t>Listening: </a:t>
            </a:r>
          </a:p>
          <a:p>
            <a:pPr lvl="0"/>
            <a:r>
              <a:rPr lang="en-US" sz="2800" dirty="0"/>
              <a:t>	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3.1.1-</a:t>
            </a:r>
            <a:r>
              <a:rPr lang="en-US" sz="2800" dirty="0"/>
              <a:t> understand simple questions about students, family 				and friends.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3.3.1- </a:t>
            </a:r>
            <a:r>
              <a:rPr lang="en-US" sz="2800" dirty="0"/>
              <a:t>understand statements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5596A6-8D93-448B-A531-CB9AA4B298A6}"/>
              </a:ext>
            </a:extLst>
          </p:cNvPr>
          <p:cNvSpPr txBox="1"/>
          <p:nvPr/>
        </p:nvSpPr>
        <p:spPr>
          <a:xfrm>
            <a:off x="457200" y="3753654"/>
            <a:ext cx="1005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Speaking: </a:t>
            </a:r>
          </a:p>
          <a:p>
            <a:r>
              <a:rPr lang="en-US" sz="2800" dirty="0"/>
              <a:t>	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</a:t>
            </a:r>
            <a:r>
              <a:rPr lang="en-US" sz="2800" dirty="0"/>
              <a:t>	say words, phrases and sentences with 						proper sound </a:t>
            </a:r>
            <a:r>
              <a:rPr lang="en-US" sz="2800" dirty="0" err="1"/>
              <a:t>strees</a:t>
            </a:r>
            <a:r>
              <a:rPr lang="en-US" sz="2800" dirty="0"/>
              <a:t> and intonation.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2F95B-01F6-48B7-9300-FD4E0CC1A48A}"/>
              </a:ext>
            </a:extLst>
          </p:cNvPr>
          <p:cNvSpPr/>
          <p:nvPr/>
        </p:nvSpPr>
        <p:spPr>
          <a:xfrm>
            <a:off x="457200" y="5181600"/>
            <a:ext cx="1158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B050"/>
                </a:solidFill>
              </a:rPr>
              <a:t>Reading:</a:t>
            </a:r>
            <a:r>
              <a:rPr lang="en-US" sz="2800" dirty="0"/>
              <a:t>	</a:t>
            </a:r>
          </a:p>
          <a:p>
            <a:pPr lvl="0"/>
            <a:r>
              <a:rPr lang="en-US" sz="2800" dirty="0"/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1.5.1-  </a:t>
            </a:r>
            <a:r>
              <a:rPr lang="en-US" sz="2800" dirty="0"/>
              <a:t>read simple sentences with proper sounds and stress.</a:t>
            </a:r>
          </a:p>
        </p:txBody>
      </p:sp>
    </p:spTree>
    <p:extLst>
      <p:ext uri="{BB962C8B-B14F-4D97-AF65-F5344CB8AC3E}">
        <p14:creationId xmlns:p14="http://schemas.microsoft.com/office/powerpoint/2010/main" val="129308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0" y="1033791"/>
            <a:ext cx="4480560" cy="5486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Good morning, students.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2067580"/>
            <a:ext cx="4480560" cy="5486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Good morning, teacher.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485634" y="6045953"/>
            <a:ext cx="995417" cy="20244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Right Arrow 5"/>
          <p:cNvSpPr/>
          <p:nvPr/>
        </p:nvSpPr>
        <p:spPr>
          <a:xfrm>
            <a:off x="3500382" y="2355783"/>
            <a:ext cx="995417" cy="20244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extBox 6"/>
          <p:cNvSpPr txBox="1"/>
          <p:nvPr/>
        </p:nvSpPr>
        <p:spPr>
          <a:xfrm>
            <a:off x="5334000" y="3277284"/>
            <a:ext cx="4480560" cy="5486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How are you today?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4505980"/>
            <a:ext cx="4480560" cy="5486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Fine. and you?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500382" y="3661410"/>
            <a:ext cx="995417" cy="20244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Right Arrow 10"/>
          <p:cNvSpPr/>
          <p:nvPr/>
        </p:nvSpPr>
        <p:spPr>
          <a:xfrm>
            <a:off x="3500382" y="4877288"/>
            <a:ext cx="995417" cy="20244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TextBox 13"/>
          <p:cNvSpPr txBox="1"/>
          <p:nvPr/>
        </p:nvSpPr>
        <p:spPr>
          <a:xfrm>
            <a:off x="5334000" y="5725180"/>
            <a:ext cx="4480560" cy="5486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Fine, thank you.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485634" y="1186192"/>
            <a:ext cx="995417" cy="20244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07" y="939820"/>
            <a:ext cx="772213" cy="7685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2178353"/>
            <a:ext cx="766518" cy="5485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60" y="4699858"/>
            <a:ext cx="766518" cy="5485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61" y="3396752"/>
            <a:ext cx="772213" cy="7685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07" y="5615217"/>
            <a:ext cx="772213" cy="7685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5029200" y="317809"/>
            <a:ext cx="2133600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Greeetings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216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8" b="89703" l="1916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66"/>
          <a:stretch/>
        </p:blipFill>
        <p:spPr>
          <a:xfrm>
            <a:off x="1066800" y="1518874"/>
            <a:ext cx="3733800" cy="501805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15064" y="980905"/>
            <a:ext cx="3237271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NikoshBAN" pitchFamily="2" charset="0"/>
              </a:rPr>
              <a:t>Look and say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BFEC66-A719-4810-B14D-33908FEE1DD3}"/>
              </a:ext>
            </a:extLst>
          </p:cNvPr>
          <p:cNvSpPr txBox="1"/>
          <p:nvPr/>
        </p:nvSpPr>
        <p:spPr>
          <a:xfrm>
            <a:off x="5387879" y="1242515"/>
            <a:ext cx="6346921" cy="771346"/>
          </a:xfrm>
          <a:prstGeom prst="foldedCorner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cs typeface="NikoshBAN" pitchFamily="2" charset="0"/>
              </a:rPr>
              <a:t>Think about the picture.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DFAF40-8C0C-4280-A513-02EBD9773BAD}"/>
              </a:ext>
            </a:extLst>
          </p:cNvPr>
          <p:cNvSpPr/>
          <p:nvPr/>
        </p:nvSpPr>
        <p:spPr>
          <a:xfrm>
            <a:off x="5776316" y="2844225"/>
            <a:ext cx="501611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cs typeface="NikoshBAN" pitchFamily="2" charset="0"/>
              </a:rPr>
              <a:t>Who is the man ?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cs typeface="NikoshBAN" pitchFamily="2" charset="0"/>
              </a:rPr>
              <a:t>This is Mahbub </a:t>
            </a:r>
            <a:r>
              <a:rPr lang="en-US" sz="3200" dirty="0" err="1">
                <a:cs typeface="NikoshBAN" pitchFamily="2" charset="0"/>
              </a:rPr>
              <a:t>Alam</a:t>
            </a:r>
            <a:r>
              <a:rPr lang="en-US" sz="3200" dirty="0">
                <a:cs typeface="NikoshBAN" pitchFamily="2" charset="0"/>
              </a:rPr>
              <a:t>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cs typeface="NikoshBAN" pitchFamily="2" charset="0"/>
              </a:rPr>
              <a:t>How old is he?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cs typeface="NikoshBAN" pitchFamily="2" charset="0"/>
              </a:rPr>
              <a:t>He’s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3o</a:t>
            </a:r>
            <a:r>
              <a:rPr lang="en-US" sz="3200" dirty="0">
                <a:cs typeface="NikoshBAN" pitchFamily="2" charset="0"/>
              </a:rPr>
              <a:t> years old.</a:t>
            </a:r>
          </a:p>
          <a:p>
            <a:endParaRPr lang="en-US" sz="3200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0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11AA81-8D36-454E-959D-ED337EFECEF2}"/>
              </a:ext>
            </a:extLst>
          </p:cNvPr>
          <p:cNvSpPr txBox="1"/>
          <p:nvPr/>
        </p:nvSpPr>
        <p:spPr>
          <a:xfrm>
            <a:off x="1315064" y="980905"/>
            <a:ext cx="3237271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NikoshBAN" pitchFamily="2" charset="0"/>
              </a:rPr>
              <a:t>Look and say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72F3AC-8725-40B3-9D38-A997E8868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8" b="89703" l="1916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66"/>
          <a:stretch/>
        </p:blipFill>
        <p:spPr>
          <a:xfrm>
            <a:off x="1066800" y="1518874"/>
            <a:ext cx="3733800" cy="501805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FEC13D-56DF-4DA0-A23D-63921E0A54FB}"/>
              </a:ext>
            </a:extLst>
          </p:cNvPr>
          <p:cNvSpPr txBox="1"/>
          <p:nvPr/>
        </p:nvSpPr>
        <p:spPr>
          <a:xfrm>
            <a:off x="5387879" y="1242515"/>
            <a:ext cx="6346921" cy="771346"/>
          </a:xfrm>
          <a:prstGeom prst="foldedCorner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cs typeface="NikoshBAN" pitchFamily="2" charset="0"/>
              </a:rPr>
              <a:t>Think about the picture.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19C1BF-974B-40DE-AC36-B2C3547823EB}"/>
              </a:ext>
            </a:extLst>
          </p:cNvPr>
          <p:cNvSpPr/>
          <p:nvPr/>
        </p:nvSpPr>
        <p:spPr>
          <a:xfrm>
            <a:off x="5103831" y="2590800"/>
            <a:ext cx="56365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cs typeface="NikoshBAN" pitchFamily="2" charset="0"/>
              </a:rPr>
              <a:t>What does he do?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cs typeface="NikoshBAN" pitchFamily="2" charset="0"/>
              </a:rPr>
              <a:t>He’s an English Teacher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7939C5-DAE6-4381-9CDE-70AAD42AECCC}"/>
              </a:ext>
            </a:extLst>
          </p:cNvPr>
          <p:cNvSpPr/>
          <p:nvPr/>
        </p:nvSpPr>
        <p:spPr>
          <a:xfrm>
            <a:off x="5116121" y="4227630"/>
            <a:ext cx="6630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cs typeface="NikoshBAN" pitchFamily="2" charset="0"/>
              </a:rPr>
              <a:t>Where does he work?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cs typeface="NikoshBAN" pitchFamily="2" charset="0"/>
              </a:rPr>
              <a:t>He works in a primary school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cs typeface="NikoshBAN" pitchFamily="2" charset="0"/>
              </a:rPr>
              <a:t> 	in </a:t>
            </a:r>
            <a:r>
              <a:rPr lang="en-US" sz="3200" dirty="0" err="1">
                <a:cs typeface="NikoshBAN" pitchFamily="2" charset="0"/>
              </a:rPr>
              <a:t>Narail</a:t>
            </a:r>
            <a:r>
              <a:rPr lang="en-US" sz="3200" dirty="0"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877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theme/theme1.xml><?xml version="1.0" encoding="utf-8"?>
<a:theme xmlns:a="http://schemas.openxmlformats.org/drawingml/2006/main" name="Theme5">
  <a:themeElements>
    <a:clrScheme name="Custom 6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6EAC1C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Inse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5" id="{329020F5-653E-4018-BA88-50BCE089E8AD}" vid="{7CCF5D27-14B7-45FD-BF37-16AA6CC0F5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326</TotalTime>
  <Words>280</Words>
  <Application>Microsoft Office PowerPoint</Application>
  <PresentationFormat>Widescreen</PresentationFormat>
  <Paragraphs>89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Calibri</vt:lpstr>
      <vt:lpstr>Gill Sans MT</vt:lpstr>
      <vt:lpstr>NikoshBAN</vt:lpstr>
      <vt:lpstr>Times New Roman</vt:lpstr>
      <vt:lpstr>Verdana</vt:lpstr>
      <vt:lpstr>Wingdings</vt:lpstr>
      <vt:lpstr>Theme5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faisulalamrsa@gmail.com</dc:creator>
  <cp:lastModifiedBy>faisulalamrsa@gmail.com</cp:lastModifiedBy>
  <cp:revision>54</cp:revision>
  <dcterms:created xsi:type="dcterms:W3CDTF">2019-06-03T03:42:43Z</dcterms:created>
  <dcterms:modified xsi:type="dcterms:W3CDTF">2019-08-15T14:04:15Z</dcterms:modified>
</cp:coreProperties>
</file>