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sldIdLst>
    <p:sldId id="322" r:id="rId2"/>
    <p:sldId id="323" r:id="rId3"/>
    <p:sldId id="319" r:id="rId4"/>
    <p:sldId id="281" r:id="rId5"/>
    <p:sldId id="282" r:id="rId6"/>
    <p:sldId id="283" r:id="rId7"/>
    <p:sldId id="266" r:id="rId8"/>
    <p:sldId id="316" r:id="rId9"/>
    <p:sldId id="280" r:id="rId10"/>
    <p:sldId id="301" r:id="rId11"/>
    <p:sldId id="317" r:id="rId12"/>
    <p:sldId id="295" r:id="rId13"/>
    <p:sldId id="308" r:id="rId14"/>
    <p:sldId id="310" r:id="rId15"/>
    <p:sldId id="311" r:id="rId16"/>
    <p:sldId id="296" r:id="rId17"/>
    <p:sldId id="289" r:id="rId18"/>
    <p:sldId id="290" r:id="rId19"/>
    <p:sldId id="304" r:id="rId20"/>
    <p:sldId id="305" r:id="rId21"/>
    <p:sldId id="292" r:id="rId22"/>
    <p:sldId id="318" r:id="rId23"/>
    <p:sldId id="277" r:id="rId24"/>
    <p:sldId id="275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2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8A6C2-9861-46F5-A645-03AFBB5C6063}" type="datetimeFigureOut">
              <a:rPr lang="en-US" smtClean="0"/>
              <a:pPr/>
              <a:t>20-Feb-20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FA369-D9CF-4C9A-94AB-875357DFC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2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6ADC4-3830-4127-B590-6C563A2E5643}" type="datetimeFigureOut">
              <a:rPr lang="en-US" smtClean="0"/>
              <a:pPr/>
              <a:t>20-Feb-20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A4530AF-85F0-406D-86F1-119043DAD5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77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ADC4-3830-4127-B590-6C563A2E5643}" type="datetimeFigureOut">
              <a:rPr lang="en-US" smtClean="0"/>
              <a:pPr/>
              <a:t>20-Feb-20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30AF-85F0-406D-86F1-119043DAD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2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ADC4-3830-4127-B590-6C563A2E5643}" type="datetimeFigureOut">
              <a:rPr lang="en-US" smtClean="0"/>
              <a:pPr/>
              <a:t>20-Feb-20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30AF-85F0-406D-86F1-119043DAD5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29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ADC4-3830-4127-B590-6C563A2E5643}" type="datetimeFigureOut">
              <a:rPr lang="en-US" smtClean="0"/>
              <a:pPr/>
              <a:t>20-Feb-20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30AF-85F0-406D-86F1-119043DAD5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36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ADC4-3830-4127-B590-6C563A2E5643}" type="datetimeFigureOut">
              <a:rPr lang="en-US" smtClean="0"/>
              <a:pPr/>
              <a:t>20-Feb-20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30AF-85F0-406D-86F1-119043DAD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40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ADC4-3830-4127-B590-6C563A2E5643}" type="datetimeFigureOut">
              <a:rPr lang="en-US" smtClean="0"/>
              <a:pPr/>
              <a:t>20-Feb-20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30AF-85F0-406D-86F1-119043DAD5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39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ADC4-3830-4127-B590-6C563A2E5643}" type="datetimeFigureOut">
              <a:rPr lang="en-US" smtClean="0"/>
              <a:pPr/>
              <a:t>20-Feb-20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30AF-85F0-406D-86F1-119043DAD5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535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ADC4-3830-4127-B590-6C563A2E5643}" type="datetimeFigureOut">
              <a:rPr lang="en-US" smtClean="0"/>
              <a:pPr/>
              <a:t>20-Feb-20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30AF-85F0-406D-86F1-119043DAD5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546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ADC4-3830-4127-B590-6C563A2E5643}" type="datetimeFigureOut">
              <a:rPr lang="en-US" smtClean="0"/>
              <a:pPr/>
              <a:t>20-Feb-20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30AF-85F0-406D-86F1-119043DAD5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480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572653" y="429490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831272" y="461125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9845965" y="18472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9587347" y="4869875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22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ADC4-3830-4127-B590-6C563A2E5643}" type="datetimeFigureOut">
              <a:rPr lang="en-US" smtClean="0"/>
              <a:pPr/>
              <a:t>20-Feb-20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30AF-85F0-406D-86F1-119043DAD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3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ADC4-3830-4127-B590-6C563A2E5643}" type="datetimeFigureOut">
              <a:rPr lang="en-US" smtClean="0"/>
              <a:pPr/>
              <a:t>20-Feb-20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30AF-85F0-406D-86F1-119043DAD5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86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ADC4-3830-4127-B590-6C563A2E5643}" type="datetimeFigureOut">
              <a:rPr lang="en-US" smtClean="0"/>
              <a:pPr/>
              <a:t>20-Feb-20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30AF-85F0-406D-86F1-119043DAD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7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ADC4-3830-4127-B590-6C563A2E5643}" type="datetimeFigureOut">
              <a:rPr lang="en-US" smtClean="0"/>
              <a:pPr/>
              <a:t>20-Feb-20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30AF-85F0-406D-86F1-119043DAD5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84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ADC4-3830-4127-B590-6C563A2E5643}" type="datetimeFigureOut">
              <a:rPr lang="en-US" smtClean="0"/>
              <a:pPr/>
              <a:t>20-Feb-20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30AF-85F0-406D-86F1-119043DAD5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9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ADC4-3830-4127-B590-6C563A2E5643}" type="datetimeFigureOut">
              <a:rPr lang="en-US" smtClean="0"/>
              <a:pPr/>
              <a:t>20-Feb-20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30AF-85F0-406D-86F1-119043DAD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ADC4-3830-4127-B590-6C563A2E5643}" type="datetimeFigureOut">
              <a:rPr lang="en-US" smtClean="0"/>
              <a:pPr/>
              <a:t>20-Feb-20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30AF-85F0-406D-86F1-119043DAD5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68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ADC4-3830-4127-B590-6C563A2E5643}" type="datetimeFigureOut">
              <a:rPr lang="en-US" smtClean="0"/>
              <a:pPr/>
              <a:t>20-Feb-20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30AF-85F0-406D-86F1-119043DAD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6ADC4-3830-4127-B590-6C563A2E5643}" type="datetimeFigureOut">
              <a:rPr lang="en-US" smtClean="0"/>
              <a:pPr/>
              <a:t>20-Feb-20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4530AF-85F0-406D-86F1-119043DAD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2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533" y="1711234"/>
            <a:ext cx="9464518" cy="417914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529396" y="550817"/>
            <a:ext cx="5496791" cy="9829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69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03" y="1410159"/>
            <a:ext cx="4578547" cy="3768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66" y="1410159"/>
            <a:ext cx="4630717" cy="3768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1007" y="668885"/>
            <a:ext cx="3580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 নির্বাচন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4826" y="668885"/>
            <a:ext cx="4307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পরোক্ষ নির্বাচন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3551" y="5497417"/>
            <a:ext cx="3877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ব্যালট দিয়ে সরাসরি ভোট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8254" y="5504600"/>
            <a:ext cx="4770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 রাষ্ট্রপতি নির্বাচন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3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861391"/>
            <a:ext cx="6246055" cy="131910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171575" y="2623930"/>
            <a:ext cx="9158288" cy="1948070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প্রত্যক্ষ ও পরোক্ষ নির্বাচনের পার্থক্য কী ?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855" y="3271233"/>
            <a:ext cx="3901225" cy="515155"/>
          </a:xfrm>
        </p:spPr>
        <p:txBody>
          <a:bodyPr/>
          <a:lstStyle/>
          <a:p>
            <a:pPr marL="0" indent="0">
              <a:buNone/>
            </a:pPr>
            <a:r>
              <a:rPr lang="bn-BD" dirty="0" smtClean="0"/>
              <a:t>ভোটার তালিকা প্রণয়ন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" y="535577"/>
            <a:ext cx="11090366" cy="54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91" y="915805"/>
            <a:ext cx="5036709" cy="390726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22" y="915805"/>
            <a:ext cx="4837044" cy="3907264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35975" y="5393497"/>
            <a:ext cx="3724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নির্বাচনী প্রচারনা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13" y="1020417"/>
            <a:ext cx="8168673" cy="414494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966225" y="5419493"/>
            <a:ext cx="5241073" cy="713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োট কেন্দ্র নির্ধারণ ও ব্যবস্থাপনা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4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32" y="1515844"/>
            <a:ext cx="10035180" cy="430380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8293634" y="721046"/>
            <a:ext cx="2831965" cy="58477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প্রিজাইডিং অফিসার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 rot="4607806">
            <a:off x="3158025" y="1113463"/>
            <a:ext cx="659806" cy="157156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8975" y="621183"/>
            <a:ext cx="3757515" cy="607231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প্রিজাইডিং অফিসার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5072" y="624907"/>
            <a:ext cx="2319453" cy="58477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পোলিং অফিসার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361957" y="1209682"/>
            <a:ext cx="171549" cy="779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20366223">
            <a:off x="7050761" y="1083534"/>
            <a:ext cx="111337" cy="654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157999">
            <a:off x="4942975" y="1223326"/>
            <a:ext cx="161430" cy="585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901380">
            <a:off x="10041607" y="1141128"/>
            <a:ext cx="208202" cy="353777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62146" y="5644949"/>
            <a:ext cx="3044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অফিসার নিয়োগ</a:t>
            </a:r>
            <a:endParaRPr lang="en-US" sz="44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6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800900" y="405806"/>
            <a:ext cx="2678806" cy="2176529"/>
          </a:xfrm>
          <a:prstGeom prst="star5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oon 4"/>
          <p:cNvSpPr/>
          <p:nvPr/>
        </p:nvSpPr>
        <p:spPr>
          <a:xfrm rot="18971970">
            <a:off x="4493681" y="742700"/>
            <a:ext cx="929783" cy="2263317"/>
          </a:xfrm>
          <a:prstGeom prst="moon">
            <a:avLst>
              <a:gd name="adj" fmla="val 5251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966" y="655148"/>
            <a:ext cx="3848502" cy="20751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87" y="3261225"/>
            <a:ext cx="3782338" cy="2519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61" y="2812686"/>
            <a:ext cx="3087291" cy="31804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7446" y="2610998"/>
            <a:ext cx="105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তারা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15718" y="2715606"/>
            <a:ext cx="68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চাঁদ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813108" y="2828247"/>
            <a:ext cx="75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নৌকা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37039" y="5908895"/>
            <a:ext cx="1531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ধানের শীষ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87039" y="5983619"/>
            <a:ext cx="107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ফুটবল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14888" y="0"/>
            <a:ext cx="2457450" cy="8715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প্রতিক বন্টন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10" grpId="0"/>
      <p:bldP spid="11" grpId="0"/>
      <p:bldP spid="12" grpId="0"/>
      <p:bldP spid="13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6" y="898274"/>
            <a:ext cx="5881511" cy="3960829"/>
          </a:xfrm>
          <a:ln w="38100">
            <a:solidFill>
              <a:srgbClr val="002060"/>
            </a:solidFill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82" y="920784"/>
            <a:ext cx="5870222" cy="3960829"/>
          </a:xfrm>
          <a:ln w="57150">
            <a:solidFill>
              <a:srgbClr val="00B05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848092" y="5307689"/>
            <a:ext cx="3939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পুরুষদের লাইন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43256" y="5219125"/>
            <a:ext cx="319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মহিলাদের লাইন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0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52" y="1007279"/>
            <a:ext cx="4956189" cy="4394914"/>
          </a:xfrm>
          <a:ln w="76200">
            <a:solidFill>
              <a:srgbClr val="C00000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39" y="1007279"/>
            <a:ext cx="4545496" cy="4429264"/>
          </a:xfrm>
          <a:ln w="76200">
            <a:solidFill>
              <a:schemeClr val="accent2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109825" y="4994446"/>
            <a:ext cx="4460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ইলেকট্রনিক ভোটিং মেশিন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0643" y="5594610"/>
            <a:ext cx="326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ব্যালট পেপার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8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7501" y="5920894"/>
            <a:ext cx="6465110" cy="747535"/>
          </a:xfrm>
        </p:spPr>
        <p:txBody>
          <a:bodyPr>
            <a:normAutofit fontScale="90000"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কালি দিয়ে আঙ্গুলে দাগ দেয়া হচ্ছে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82" y="154815"/>
            <a:ext cx="7586948" cy="576607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02833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7584" y="2171482"/>
            <a:ext cx="4994320" cy="29238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মোজাম্মেল হোসেন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কম্পিউটার)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 পি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ইটনা, কিশোরগঞ্জ।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01717761792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Email:hosen09@gmail.com</a:t>
            </a:r>
          </a:p>
        </p:txBody>
      </p:sp>
      <p:sp>
        <p:nvSpPr>
          <p:cNvPr id="3" name="Oval 2"/>
          <p:cNvSpPr/>
          <p:nvPr/>
        </p:nvSpPr>
        <p:spPr>
          <a:xfrm>
            <a:off x="6981422" y="1849196"/>
            <a:ext cx="4038600" cy="388190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3891567" y="730873"/>
            <a:ext cx="3429001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/>
              <a:t>      </a:t>
            </a:r>
            <a:r>
              <a:rPr lang="bn-IN" sz="4000" dirty="0"/>
              <a:t> পরিচিতি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00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6043" y="1896534"/>
            <a:ext cx="430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ব্যালট বাক্সে ভোট প্রদান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9" y="485202"/>
            <a:ext cx="6247905" cy="416526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472136" y="1859950"/>
            <a:ext cx="5345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 মেশিনে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ভোট প্রদান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70" y="454360"/>
            <a:ext cx="5542720" cy="4218068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7352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76" y="844578"/>
            <a:ext cx="5409126" cy="4056844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39" y="852381"/>
            <a:ext cx="5723973" cy="4113436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4463117" y="5409282"/>
            <a:ext cx="3426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 গননা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1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2330212" y="587829"/>
            <a:ext cx="6654019" cy="3010486"/>
          </a:xfrm>
          <a:prstGeom prst="left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7328" y="3983763"/>
            <a:ext cx="9244012" cy="19002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১। নির্বাচন প্রক্রিয়ায় জড়িত উপাদান গুলোর তালিকা তৈরী কর ।</a:t>
            </a:r>
            <a:endParaRPr lang="en-US" sz="60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830" y="4194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2824592" y="681180"/>
            <a:ext cx="5715000" cy="1628775"/>
          </a:xfrm>
          <a:prstGeom prst="wedgeRound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3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878178" y="2588779"/>
            <a:ext cx="10652855" cy="3581394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নির্বাচনের সজ্ঞা দাও?</a:t>
            </a:r>
          </a:p>
          <a:p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পরোক্ষ নির্বাচন বলতে কি বুঝ?</a:t>
            </a:r>
          </a:p>
          <a:p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নির্বাচনের উপকরনগুলো কি কি?</a:t>
            </a:r>
            <a:r>
              <a:rPr lang="bn-IN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6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Down Ribbon 2"/>
          <p:cNvSpPr/>
          <p:nvPr/>
        </p:nvSpPr>
        <p:spPr>
          <a:xfrm>
            <a:off x="1430595" y="470263"/>
            <a:ext cx="9099754" cy="2523660"/>
          </a:xfrm>
          <a:prstGeom prst="ellipseRibb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2168" y="3008671"/>
            <a:ext cx="10161638" cy="22122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নির্বাচনের গূরুত্ব বর্ননা কর ।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3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Ribbon 14"/>
          <p:cNvSpPr/>
          <p:nvPr/>
        </p:nvSpPr>
        <p:spPr>
          <a:xfrm>
            <a:off x="2923894" y="668991"/>
            <a:ext cx="5924271" cy="1576667"/>
          </a:xfrm>
          <a:prstGeom prst="ribb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473" y="20677239"/>
            <a:ext cx="7757652" cy="914400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88" y="2850776"/>
            <a:ext cx="9977718" cy="3133165"/>
          </a:xfr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1424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0850" y="1017430"/>
            <a:ext cx="9144000" cy="47651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অধ্যায়ঃঅষ্টম</a:t>
            </a: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 সংখ্যাঃ ৬০ জন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92" y="1152371"/>
            <a:ext cx="6503831" cy="44659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444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1031966"/>
            <a:ext cx="5199017" cy="437754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" y="1031966"/>
            <a:ext cx="4461761" cy="4377541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621182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270" y="578225"/>
            <a:ext cx="10529047" cy="5620870"/>
          </a:xfr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bn-IN" sz="115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11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bn-BD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2389" y="1362057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BD" sz="7200" u="sng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শেষে 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তা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য়িত করতে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নির্বাচনের পদ্ধতিগু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 প্রক্রিয়াগু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িশ্লেষণ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100388" y="742122"/>
            <a:ext cx="5414962" cy="2429703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6" name="Round Same Side Corner Rectangle 5"/>
          <p:cNvSpPr/>
          <p:nvPr/>
        </p:nvSpPr>
        <p:spPr>
          <a:xfrm>
            <a:off x="1957388" y="3214688"/>
            <a:ext cx="7958138" cy="2543175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নির্বাচন বলতে কি বুঝ?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00299" y="914400"/>
            <a:ext cx="7929563" cy="144997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endParaRPr lang="en-US" sz="115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9658350" y="1785939"/>
            <a:ext cx="942975" cy="11715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157413" y="1814512"/>
            <a:ext cx="942975" cy="11715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42988" y="3014662"/>
            <a:ext cx="3157538" cy="224313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প্রত্যক্ষ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477251" y="2986091"/>
            <a:ext cx="3252788" cy="225742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পরোক্ষ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78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3145</TotalTime>
  <Words>178</Words>
  <Application>Microsoft Office PowerPoint</Application>
  <PresentationFormat>Widescreen</PresentationFormat>
  <Paragraphs>61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Garamond</vt:lpstr>
      <vt:lpstr>NikoshBAN</vt:lpstr>
      <vt:lpstr>Times New Roman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কালি দিয়ে আঙ্গুলে দাগ দেয়া হচ্ছে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MOJAMMEL</cp:lastModifiedBy>
  <cp:revision>940</cp:revision>
  <dcterms:created xsi:type="dcterms:W3CDTF">2013-06-10T15:03:12Z</dcterms:created>
  <dcterms:modified xsi:type="dcterms:W3CDTF">2020-02-20T17:54:55Z</dcterms:modified>
</cp:coreProperties>
</file>