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6" r:id="rId2"/>
    <p:sldId id="256" r:id="rId3"/>
    <p:sldId id="277" r:id="rId4"/>
    <p:sldId id="269" r:id="rId5"/>
    <p:sldId id="258" r:id="rId6"/>
    <p:sldId id="268" r:id="rId7"/>
    <p:sldId id="260" r:id="rId8"/>
    <p:sldId id="270" r:id="rId9"/>
    <p:sldId id="272" r:id="rId10"/>
    <p:sldId id="261" r:id="rId11"/>
    <p:sldId id="262" r:id="rId12"/>
    <p:sldId id="263" r:id="rId13"/>
    <p:sldId id="264" r:id="rId14"/>
    <p:sldId id="266" r:id="rId15"/>
    <p:sldId id="267" r:id="rId16"/>
    <p:sldId id="271" r:id="rId17"/>
    <p:sldId id="273" r:id="rId18"/>
    <p:sldId id="274" r:id="rId19"/>
    <p:sldId id="265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526"/>
    <a:srgbClr val="FB5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86" autoAdjust="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DCA-7550-4BF5-BF22-F0FFB80B425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EC46-1BC1-45BF-A901-8520DBB1B34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31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DCA-7550-4BF5-BF22-F0FFB80B425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EC46-1BC1-45BF-A901-8520DBB1B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5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DCA-7550-4BF5-BF22-F0FFB80B425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EC46-1BC1-45BF-A901-8520DBB1B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8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DCA-7550-4BF5-BF22-F0FFB80B425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EC46-1BC1-45BF-A901-8520DBB1B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8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DCA-7550-4BF5-BF22-F0FFB80B425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EC46-1BC1-45BF-A901-8520DBB1B34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92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DCA-7550-4BF5-BF22-F0FFB80B425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EC46-1BC1-45BF-A901-8520DBB1B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DCA-7550-4BF5-BF22-F0FFB80B425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EC46-1BC1-45BF-A901-8520DBB1B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0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DCA-7550-4BF5-BF22-F0FFB80B425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EC46-1BC1-45BF-A901-8520DBB1B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9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DCA-7550-4BF5-BF22-F0FFB80B425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EC46-1BC1-45BF-A901-8520DBB1B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2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CAE1DCA-7550-4BF5-BF22-F0FFB80B425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19EC46-1BC1-45BF-A901-8520DBB1B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DCA-7550-4BF5-BF22-F0FFB80B425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EC46-1BC1-45BF-A901-8520DBB1B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2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CAE1DCA-7550-4BF5-BF22-F0FFB80B425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A19EC46-1BC1-45BF-A901-8520DBB1B34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47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112520" y="825306"/>
            <a:ext cx="9144000" cy="354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22" name="Group 21"/>
          <p:cNvGrpSpPr/>
          <p:nvPr/>
        </p:nvGrpSpPr>
        <p:grpSpPr>
          <a:xfrm>
            <a:off x="-3828757" y="358729"/>
            <a:ext cx="3657600" cy="6200332"/>
            <a:chOff x="-3828757" y="358729"/>
            <a:chExt cx="3657600" cy="6200332"/>
          </a:xfrm>
        </p:grpSpPr>
        <p:grpSp>
          <p:nvGrpSpPr>
            <p:cNvPr id="20" name="Group 19"/>
            <p:cNvGrpSpPr/>
            <p:nvPr/>
          </p:nvGrpSpPr>
          <p:grpSpPr>
            <a:xfrm>
              <a:off x="-3828757" y="358729"/>
              <a:ext cx="3657600" cy="6200332"/>
              <a:chOff x="1580927" y="425548"/>
              <a:chExt cx="3657600" cy="6200332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2635539" y="425548"/>
                <a:ext cx="1514430" cy="1294228"/>
              </a:xfrm>
              <a:custGeom>
                <a:avLst/>
                <a:gdLst>
                  <a:gd name="connsiteX0" fmla="*/ 740707 w 1514430"/>
                  <a:gd name="connsiteY0" fmla="*/ 0 h 1294228"/>
                  <a:gd name="connsiteX1" fmla="*/ 1514430 w 1514430"/>
                  <a:gd name="connsiteY1" fmla="*/ 647114 h 1294228"/>
                  <a:gd name="connsiteX2" fmla="*/ 740707 w 1514430"/>
                  <a:gd name="connsiteY2" fmla="*/ 1294228 h 1294228"/>
                  <a:gd name="connsiteX3" fmla="*/ 27787 w 1514430"/>
                  <a:gd name="connsiteY3" fmla="*/ 899000 h 1294228"/>
                  <a:gd name="connsiteX4" fmla="*/ 0 w 1514430"/>
                  <a:gd name="connsiteY4" fmla="*/ 824132 h 1294228"/>
                  <a:gd name="connsiteX5" fmla="*/ 364488 w 1514430"/>
                  <a:gd name="connsiteY5" fmla="*/ 824132 h 1294228"/>
                  <a:gd name="connsiteX6" fmla="*/ 367422 w 1514430"/>
                  <a:gd name="connsiteY6" fmla="*/ 828018 h 1294228"/>
                  <a:gd name="connsiteX7" fmla="*/ 740707 w 1514430"/>
                  <a:gd name="connsiteY7" fmla="*/ 970671 h 1294228"/>
                  <a:gd name="connsiteX8" fmla="*/ 1190873 w 1514430"/>
                  <a:gd name="connsiteY8" fmla="*/ 647114 h 1294228"/>
                  <a:gd name="connsiteX9" fmla="*/ 740707 w 1514430"/>
                  <a:gd name="connsiteY9" fmla="*/ 323557 h 1294228"/>
                  <a:gd name="connsiteX10" fmla="*/ 367422 w 1514430"/>
                  <a:gd name="connsiteY10" fmla="*/ 466210 h 1294228"/>
                  <a:gd name="connsiteX11" fmla="*/ 364488 w 1514430"/>
                  <a:gd name="connsiteY11" fmla="*/ 470096 h 1294228"/>
                  <a:gd name="connsiteX12" fmla="*/ 0 w 1514430"/>
                  <a:gd name="connsiteY12" fmla="*/ 470096 h 1294228"/>
                  <a:gd name="connsiteX13" fmla="*/ 27787 w 1514430"/>
                  <a:gd name="connsiteY13" fmla="*/ 395228 h 1294228"/>
                  <a:gd name="connsiteX14" fmla="*/ 740707 w 1514430"/>
                  <a:gd name="connsiteY14" fmla="*/ 0 h 129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4430" h="1294228">
                    <a:moveTo>
                      <a:pt x="740707" y="0"/>
                    </a:moveTo>
                    <a:cubicBezTo>
                      <a:pt x="1168022" y="0"/>
                      <a:pt x="1514430" y="289723"/>
                      <a:pt x="1514430" y="647114"/>
                    </a:cubicBezTo>
                    <a:cubicBezTo>
                      <a:pt x="1514430" y="1004505"/>
                      <a:pt x="1168022" y="1294228"/>
                      <a:pt x="740707" y="1294228"/>
                    </a:cubicBezTo>
                    <a:cubicBezTo>
                      <a:pt x="420221" y="1294228"/>
                      <a:pt x="145245" y="1131259"/>
                      <a:pt x="27787" y="899000"/>
                    </a:cubicBezTo>
                    <a:lnTo>
                      <a:pt x="0" y="824132"/>
                    </a:lnTo>
                    <a:lnTo>
                      <a:pt x="364488" y="824132"/>
                    </a:lnTo>
                    <a:lnTo>
                      <a:pt x="367422" y="828018"/>
                    </a:lnTo>
                    <a:cubicBezTo>
                      <a:pt x="448320" y="914085"/>
                      <a:pt x="585320" y="970671"/>
                      <a:pt x="740707" y="970671"/>
                    </a:cubicBezTo>
                    <a:cubicBezTo>
                      <a:pt x="989327" y="970671"/>
                      <a:pt x="1190873" y="825810"/>
                      <a:pt x="1190873" y="647114"/>
                    </a:cubicBezTo>
                    <a:cubicBezTo>
                      <a:pt x="1190873" y="468418"/>
                      <a:pt x="989327" y="323557"/>
                      <a:pt x="740707" y="323557"/>
                    </a:cubicBezTo>
                    <a:cubicBezTo>
                      <a:pt x="585320" y="323557"/>
                      <a:pt x="448320" y="380143"/>
                      <a:pt x="367422" y="466210"/>
                    </a:cubicBezTo>
                    <a:lnTo>
                      <a:pt x="364488" y="470096"/>
                    </a:lnTo>
                    <a:lnTo>
                      <a:pt x="0" y="470096"/>
                    </a:lnTo>
                    <a:lnTo>
                      <a:pt x="27787" y="395228"/>
                    </a:lnTo>
                    <a:cubicBezTo>
                      <a:pt x="145245" y="162969"/>
                      <a:pt x="420221" y="0"/>
                      <a:pt x="740707" y="0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260330" y="1719776"/>
                <a:ext cx="298795" cy="33410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243356" y="2124221"/>
                <a:ext cx="298795" cy="47830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243356" y="2697479"/>
                <a:ext cx="298795" cy="60491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8" name="Diamond 17"/>
              <p:cNvSpPr/>
              <p:nvPr/>
            </p:nvSpPr>
            <p:spPr>
              <a:xfrm>
                <a:off x="1580927" y="3397345"/>
                <a:ext cx="3657600" cy="3228535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260330" y="3587262"/>
                <a:ext cx="298795" cy="43609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-2729790" y="4488359"/>
              <a:ext cx="17584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MY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723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92708 -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4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7000"/>
            <a:ext cx="10515600" cy="13255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B050"/>
                </a:solidFill>
              </a:rPr>
              <a:t>পাঠ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উপ</a:t>
            </a:r>
            <a:r>
              <a:rPr lang="bn-BD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স্তাপনা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155" y="1702563"/>
            <a:ext cx="5363633" cy="4264899"/>
          </a:xfrm>
        </p:spPr>
      </p:pic>
      <p:sp>
        <p:nvSpPr>
          <p:cNvPr id="3" name="TextBox 2"/>
          <p:cNvSpPr txBox="1"/>
          <p:nvPr/>
        </p:nvSpPr>
        <p:spPr>
          <a:xfrm>
            <a:off x="694007" y="1997144"/>
            <a:ext cx="54019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অ্যালুমিনা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অক্সাইডের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মিশ্রনকে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উত্তপ্ত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পাউডার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সদৃশ্য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উপস্থিতিতে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বেঁধে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MY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91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38" y="422031"/>
            <a:ext cx="5838092" cy="5276631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94" y="617660"/>
            <a:ext cx="536257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7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1" y="154746"/>
            <a:ext cx="6344528" cy="649927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154746"/>
            <a:ext cx="5401994" cy="649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8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0" y="647114"/>
            <a:ext cx="5416063" cy="610537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62" y="647115"/>
            <a:ext cx="6775937" cy="610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5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3" y="1143001"/>
            <a:ext cx="11601304" cy="441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1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07" y="2011681"/>
            <a:ext cx="4953293" cy="4009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11015"/>
            <a:ext cx="6651674" cy="59611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0707" y="614477"/>
            <a:ext cx="4740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সিমেন্ট উৎপাদনের বিক্রিয়া  </a:t>
            </a:r>
            <a:endParaRPr lang="en-MY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9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3366" y="703385"/>
            <a:ext cx="5331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MY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2025" y="2222695"/>
            <a:ext cx="974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সিমেন্ট প্রস্তুতির সময় জিপসাম ব্যবহার করা হয় কেন ? </a:t>
            </a:r>
            <a:endParaRPr lang="en-MY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60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5735" y="787791"/>
            <a:ext cx="5345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 </a:t>
            </a:r>
            <a:endParaRPr lang="en-MY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7618" y="2124222"/>
            <a:ext cx="9720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জিপসাম জমাট বাঁধার প্রক্রিয়াকে মন্দীভূত করে দেয় । কারণ জিপসামের সঙ্গে ট্রাইক্যালসিয়াম অ্যালুমিনেট বিক্রিয়ায় অদ্রাব্য ক্যালসিয়াম সালফোঅ্যালুমিনেট উৎপন্ন হয় । এর ফলে দ্রুত জমাট বাধায় সাহায্যকারী ট্রাইক্যালসিয়াম অ্যালুমিনেট দূবীভূত হয় এবং সিমেন্ট দ্রুত জমাট বাধতে পারে না । </a:t>
            </a:r>
            <a:endParaRPr lang="en-MY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92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5908" y="506437"/>
            <a:ext cx="4557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MY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5415" y="1941341"/>
            <a:ext cx="9073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বাঁধে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MY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5415" y="3130023"/>
            <a:ext cx="100865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উপস্থিতিতে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সিমেন্টের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বাঁধা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সিমেন্টের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সিমেন্টে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বিয়োজিত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হাইড্রক্সাইড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সংযোজিত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সিলিকেট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অ্যালুমিনেটের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কেলাস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সৃস্টি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কেলাসগুলো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সুদৃঢ়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জালকের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দৃঢ়ভাবে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বাঁধে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MY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76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2657008"/>
            <a:ext cx="5120640" cy="3296387"/>
          </a:xfrm>
        </p:spPr>
      </p:pic>
      <p:sp>
        <p:nvSpPr>
          <p:cNvPr id="3" name="TextBox 2"/>
          <p:cNvSpPr txBox="1"/>
          <p:nvPr/>
        </p:nvSpPr>
        <p:spPr>
          <a:xfrm>
            <a:off x="2787802" y="365760"/>
            <a:ext cx="5934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MY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9735" y="1814732"/>
            <a:ext cx="9762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উন্নতমানের সিমেন্টের গঠন কোন অনুপাতে হওয়া আবশ্যক । </a:t>
            </a:r>
            <a:endParaRPr lang="en-MY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57" y="2657008"/>
            <a:ext cx="6119445" cy="329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4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459" y="168813"/>
            <a:ext cx="5074920" cy="213829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8400" b="1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</a:t>
            </a:r>
            <a:r>
              <a:rPr lang="bn-BD" sz="18400" b="1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endParaRPr lang="en-US" sz="8000" b="1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42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358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152" y="534572"/>
            <a:ext cx="48533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47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1.01888 0.991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37" y="4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98938" y="562709"/>
            <a:ext cx="5205047" cy="6013938"/>
            <a:chOff x="298938" y="720969"/>
            <a:chExt cx="5205047" cy="5855677"/>
          </a:xfrm>
          <a:solidFill>
            <a:srgbClr val="C00000"/>
          </a:solidFill>
        </p:grpSpPr>
        <p:sp>
          <p:nvSpPr>
            <p:cNvPr id="4" name="Rounded Rectangle 3"/>
            <p:cNvSpPr/>
            <p:nvPr/>
          </p:nvSpPr>
          <p:spPr>
            <a:xfrm>
              <a:off x="298938" y="720969"/>
              <a:ext cx="5205047" cy="585567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85799" y="1090246"/>
              <a:ext cx="4519247" cy="5099539"/>
            </a:xfrm>
            <a:prstGeom prst="roundRect">
              <a:avLst/>
            </a:prstGeom>
            <a:noFill/>
            <a:ln w="762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10" name="Oval 9"/>
          <p:cNvSpPr/>
          <p:nvPr/>
        </p:nvSpPr>
        <p:spPr>
          <a:xfrm>
            <a:off x="879231" y="3270738"/>
            <a:ext cx="369277" cy="369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9" name="Group 8"/>
          <p:cNvGrpSpPr/>
          <p:nvPr/>
        </p:nvGrpSpPr>
        <p:grpSpPr>
          <a:xfrm>
            <a:off x="5873260" y="600136"/>
            <a:ext cx="5205047" cy="5855677"/>
            <a:chOff x="6131169" y="738553"/>
            <a:chExt cx="5205047" cy="5855677"/>
          </a:xfrm>
          <a:solidFill>
            <a:srgbClr val="C00000"/>
          </a:solidFill>
        </p:grpSpPr>
        <p:sp>
          <p:nvSpPr>
            <p:cNvPr id="6" name="Rounded Rectangle 5"/>
            <p:cNvSpPr/>
            <p:nvPr/>
          </p:nvSpPr>
          <p:spPr>
            <a:xfrm>
              <a:off x="6131169" y="738553"/>
              <a:ext cx="5205047" cy="585567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474068" y="1116621"/>
              <a:ext cx="4519247" cy="5099539"/>
            </a:xfrm>
            <a:prstGeom prst="roundRect">
              <a:avLst/>
            </a:prstGeom>
            <a:grpFill/>
            <a:ln w="762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11" name="Oval 10"/>
          <p:cNvSpPr/>
          <p:nvPr/>
        </p:nvSpPr>
        <p:spPr>
          <a:xfrm>
            <a:off x="1635369" y="3297113"/>
            <a:ext cx="369277" cy="369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1" y="-3027271"/>
            <a:ext cx="2476846" cy="2476846"/>
          </a:xfrm>
          <a:prstGeom prst="rect">
            <a:avLst/>
          </a:prstGeom>
        </p:spPr>
      </p:pic>
      <p:sp>
        <p:nvSpPr>
          <p:cNvPr id="12" name="Flowchart: Terminator 11"/>
          <p:cNvSpPr/>
          <p:nvPr/>
        </p:nvSpPr>
        <p:spPr>
          <a:xfrm>
            <a:off x="1046285" y="3363056"/>
            <a:ext cx="756138" cy="184639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2" name="TextBox 31"/>
          <p:cNvSpPr txBox="1"/>
          <p:nvPr/>
        </p:nvSpPr>
        <p:spPr>
          <a:xfrm>
            <a:off x="7114072" y="1561299"/>
            <a:ext cx="2723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জাকির হোসেন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 রসায়ন </a:t>
            </a:r>
            <a:endParaRPr lang="en-MY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Pentagon 32"/>
          <p:cNvSpPr/>
          <p:nvPr/>
        </p:nvSpPr>
        <p:spPr>
          <a:xfrm>
            <a:off x="6360134" y="1541765"/>
            <a:ext cx="3740395" cy="1133642"/>
          </a:xfrm>
          <a:prstGeom prst="homePlate">
            <a:avLst/>
          </a:prstGeom>
          <a:solidFill>
            <a:srgbClr val="923526"/>
          </a:solidFill>
          <a:ln>
            <a:solidFill>
              <a:srgbClr val="FB5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4" name="TextBox 33"/>
          <p:cNvSpPr txBox="1"/>
          <p:nvPr/>
        </p:nvSpPr>
        <p:spPr>
          <a:xfrm>
            <a:off x="7011495" y="3112474"/>
            <a:ext cx="311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দৌলতপুর ডিগ্রী কলেজ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বেলকুচি, সিরাজগঞ্জ । </a:t>
            </a:r>
            <a:endParaRPr lang="en-MY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Pentagon 34"/>
          <p:cNvSpPr/>
          <p:nvPr/>
        </p:nvSpPr>
        <p:spPr>
          <a:xfrm>
            <a:off x="6397864" y="3002345"/>
            <a:ext cx="3606313" cy="1090700"/>
          </a:xfrm>
          <a:prstGeom prst="homePlate">
            <a:avLst/>
          </a:prstGeom>
          <a:solidFill>
            <a:srgbClr val="923526"/>
          </a:solidFill>
          <a:ln>
            <a:solidFill>
              <a:srgbClr val="FB5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7" name="TextBox 36"/>
          <p:cNvSpPr txBox="1"/>
          <p:nvPr/>
        </p:nvSpPr>
        <p:spPr>
          <a:xfrm>
            <a:off x="7033111" y="4440719"/>
            <a:ext cx="3233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মোবাইল-০১৭১৮৭৫৭০৬১</a:t>
            </a:r>
            <a:br>
              <a:rPr lang="bn-BD" sz="2400" dirty="0"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G-mail: zakir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2kk17@gm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ail.com</a:t>
            </a:r>
            <a:endParaRPr lang="en-MY" dirty="0"/>
          </a:p>
        </p:txBody>
      </p:sp>
      <p:sp>
        <p:nvSpPr>
          <p:cNvPr id="38" name="Pentagon 37"/>
          <p:cNvSpPr/>
          <p:nvPr/>
        </p:nvSpPr>
        <p:spPr>
          <a:xfrm>
            <a:off x="6475538" y="4483192"/>
            <a:ext cx="3790946" cy="1200329"/>
          </a:xfrm>
          <a:prstGeom prst="homePlate">
            <a:avLst/>
          </a:prstGeom>
          <a:solidFill>
            <a:srgbClr val="923526"/>
          </a:solidFill>
          <a:ln>
            <a:solidFill>
              <a:srgbClr val="FB5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9" name="Pentagon 38"/>
          <p:cNvSpPr/>
          <p:nvPr/>
        </p:nvSpPr>
        <p:spPr>
          <a:xfrm rot="10800000">
            <a:off x="2004645" y="1459524"/>
            <a:ext cx="2936631" cy="1089962"/>
          </a:xfrm>
          <a:prstGeom prst="homePlate">
            <a:avLst/>
          </a:prstGeom>
          <a:solidFill>
            <a:srgbClr val="923526"/>
          </a:solidFill>
          <a:ln>
            <a:solidFill>
              <a:srgbClr val="FB5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0" name="Pentagon 39"/>
          <p:cNvSpPr/>
          <p:nvPr/>
        </p:nvSpPr>
        <p:spPr>
          <a:xfrm rot="10800000">
            <a:off x="2024427" y="3074485"/>
            <a:ext cx="2936631" cy="1089962"/>
          </a:xfrm>
          <a:prstGeom prst="homePlate">
            <a:avLst/>
          </a:prstGeom>
          <a:solidFill>
            <a:srgbClr val="923526"/>
          </a:solidFill>
          <a:ln>
            <a:solidFill>
              <a:srgbClr val="FB5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1" name="Pentagon 40"/>
          <p:cNvSpPr/>
          <p:nvPr/>
        </p:nvSpPr>
        <p:spPr>
          <a:xfrm rot="10800000">
            <a:off x="1995856" y="4394131"/>
            <a:ext cx="2936631" cy="1089962"/>
          </a:xfrm>
          <a:prstGeom prst="homePlate">
            <a:avLst/>
          </a:prstGeom>
          <a:solidFill>
            <a:srgbClr val="923526"/>
          </a:solidFill>
          <a:ln>
            <a:solidFill>
              <a:srgbClr val="FB5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51" name="Group 50"/>
          <p:cNvGrpSpPr/>
          <p:nvPr/>
        </p:nvGrpSpPr>
        <p:grpSpPr>
          <a:xfrm>
            <a:off x="4431323" y="1776046"/>
            <a:ext cx="2516796" cy="509954"/>
            <a:chOff x="4431323" y="1776046"/>
            <a:chExt cx="2516796" cy="509954"/>
          </a:xfrm>
        </p:grpSpPr>
        <p:sp>
          <p:nvSpPr>
            <p:cNvPr id="42" name="Oval 41"/>
            <p:cNvSpPr/>
            <p:nvPr/>
          </p:nvSpPr>
          <p:spPr>
            <a:xfrm>
              <a:off x="4431323" y="1776046"/>
              <a:ext cx="509954" cy="5099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43" name="Oval 42"/>
            <p:cNvSpPr/>
            <p:nvPr/>
          </p:nvSpPr>
          <p:spPr>
            <a:xfrm>
              <a:off x="6438165" y="1776046"/>
              <a:ext cx="509954" cy="5099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48" name="Flowchart: Terminator 47"/>
            <p:cNvSpPr/>
            <p:nvPr/>
          </p:nvSpPr>
          <p:spPr>
            <a:xfrm>
              <a:off x="4561012" y="1885597"/>
              <a:ext cx="2261819" cy="281495"/>
            </a:xfrm>
            <a:prstGeom prst="flowChartTermina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400549" y="3325931"/>
            <a:ext cx="2569554" cy="524958"/>
            <a:chOff x="4400549" y="3325931"/>
            <a:chExt cx="2569554" cy="524958"/>
          </a:xfrm>
        </p:grpSpPr>
        <p:sp>
          <p:nvSpPr>
            <p:cNvPr id="44" name="Oval 43"/>
            <p:cNvSpPr/>
            <p:nvPr/>
          </p:nvSpPr>
          <p:spPr>
            <a:xfrm>
              <a:off x="4400549" y="3340935"/>
              <a:ext cx="509954" cy="5099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45" name="Oval 44"/>
            <p:cNvSpPr/>
            <p:nvPr/>
          </p:nvSpPr>
          <p:spPr>
            <a:xfrm>
              <a:off x="6460149" y="3325931"/>
              <a:ext cx="509954" cy="5099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49" name="Flowchart: Terminator 48"/>
            <p:cNvSpPr/>
            <p:nvPr/>
          </p:nvSpPr>
          <p:spPr>
            <a:xfrm>
              <a:off x="4544526" y="3468140"/>
              <a:ext cx="2261819" cy="281495"/>
            </a:xfrm>
            <a:prstGeom prst="flowChartTermina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88" y="1197969"/>
            <a:ext cx="1353282" cy="180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3" name="Group 52"/>
          <p:cNvGrpSpPr/>
          <p:nvPr/>
        </p:nvGrpSpPr>
        <p:grpSpPr>
          <a:xfrm>
            <a:off x="4367578" y="4649379"/>
            <a:ext cx="2602525" cy="597191"/>
            <a:chOff x="4367578" y="4649379"/>
            <a:chExt cx="2602525" cy="597191"/>
          </a:xfrm>
        </p:grpSpPr>
        <p:sp>
          <p:nvSpPr>
            <p:cNvPr id="46" name="Oval 45"/>
            <p:cNvSpPr/>
            <p:nvPr/>
          </p:nvSpPr>
          <p:spPr>
            <a:xfrm>
              <a:off x="6460149" y="4736616"/>
              <a:ext cx="509954" cy="5099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47" name="Oval 46"/>
            <p:cNvSpPr/>
            <p:nvPr/>
          </p:nvSpPr>
          <p:spPr>
            <a:xfrm>
              <a:off x="4367578" y="4649379"/>
              <a:ext cx="509954" cy="5099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0" name="Flowchart: Terminator 49"/>
            <p:cNvSpPr/>
            <p:nvPr/>
          </p:nvSpPr>
          <p:spPr>
            <a:xfrm>
              <a:off x="4517049" y="4784241"/>
              <a:ext cx="2261819" cy="281495"/>
            </a:xfrm>
            <a:prstGeom prst="flowChartTermina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317539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0.00143 0.81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3022" y="731520"/>
            <a:ext cx="4262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পাঠ-পরিচিতি</a:t>
            </a:r>
            <a:endParaRPr lang="en-MY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377440" y="2110154"/>
            <a:ext cx="62460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রসায়ন দ্বিতীয় পত্র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পঞ্চম (অর্থনৈতিক রসায়ন)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MY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30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82" y="1949381"/>
            <a:ext cx="3868617" cy="38372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905" y="2388493"/>
            <a:ext cx="3050820" cy="29589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731" y="2388493"/>
            <a:ext cx="3562598" cy="2673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8601" y="5818054"/>
            <a:ext cx="1898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3607" y="5624414"/>
            <a:ext cx="1758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চুনাপাথর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5731" y="5620744"/>
            <a:ext cx="343708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নদীর কাদা(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clay)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9018" y="679309"/>
            <a:ext cx="584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পূবজ্ঞান যাচাই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91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97943" y="984739"/>
            <a:ext cx="5064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MY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1846" y="2616591"/>
            <a:ext cx="6175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সিমেন্ট </a:t>
            </a:r>
            <a:r>
              <a:rPr lang="bn-BD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(Cement) </a:t>
            </a:r>
            <a:endParaRPr lang="en-MY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19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736" y="404606"/>
            <a:ext cx="8305800" cy="132556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552" y="2110155"/>
            <a:ext cx="8966983" cy="334811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ক্ষার্থীরা- </a:t>
            </a:r>
            <a:endParaRPr lang="en-MY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সিমেন্ট কি বলতে পারবে ।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সিমেন্টের মূল উপাদান ব্যাখ্যা করতে পারবে ।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সিমেন্ট প্রস্তুতির প্রবাহ চিত্র লিখতে পারবে ।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সিমেন্টের জমাট বাধা বিশ্লেষণ করতে পারবে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7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6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55208" y="1389184"/>
            <a:ext cx="11240087" cy="4778425"/>
            <a:chOff x="464233" y="675249"/>
            <a:chExt cx="11240087" cy="5134706"/>
          </a:xfrm>
        </p:grpSpPr>
        <p:sp>
          <p:nvSpPr>
            <p:cNvPr id="5" name="Rectangle 4"/>
            <p:cNvSpPr/>
            <p:nvPr/>
          </p:nvSpPr>
          <p:spPr>
            <a:xfrm>
              <a:off x="464233" y="675249"/>
              <a:ext cx="2630659" cy="10832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ক্যালসিয়াম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ঘটিত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কাচামাল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MY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3094892" y="1051559"/>
              <a:ext cx="520504" cy="3305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615396" y="675249"/>
              <a:ext cx="1631853" cy="10902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আবর্তক চূর্ণক </a:t>
              </a:r>
              <a:endParaRPr lang="en-MY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5247249" y="1058590"/>
              <a:ext cx="520504" cy="3305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67753" y="675250"/>
              <a:ext cx="1631853" cy="10832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বলমিল</a:t>
              </a:r>
              <a:endParaRPr lang="en-MY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7399606" y="1062106"/>
              <a:ext cx="520504" cy="3305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920110" y="675249"/>
              <a:ext cx="1631853" cy="10832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মিশ্রক</a:t>
              </a:r>
              <a:r>
                <a:rPr lang="bn-BD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MY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9551963" y="1058590"/>
              <a:ext cx="520504" cy="3305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072467" y="675249"/>
              <a:ext cx="1631853" cy="10832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বলমিল</a:t>
              </a:r>
              <a:r>
                <a:rPr lang="bn-BD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MY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20110" y="4726745"/>
              <a:ext cx="1631853" cy="10832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ঘূনীয়মান</a:t>
              </a:r>
              <a:r>
                <a:rPr lang="bn-BD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চুল্লি  </a:t>
              </a:r>
              <a:r>
                <a:rPr lang="bn-BD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MY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072466" y="4698610"/>
              <a:ext cx="1631853" cy="10832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স্লারি</a:t>
              </a:r>
              <a:r>
                <a:rPr lang="bn-BD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en-MY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51231" y="4726745"/>
              <a:ext cx="2053883" cy="10832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শীতলীকারক</a:t>
              </a:r>
              <a:endParaRPr lang="en-MY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15396" y="4726745"/>
              <a:ext cx="1420839" cy="10832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বলমিল</a:t>
              </a:r>
              <a:endParaRPr lang="en-MY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68547" y="4698610"/>
              <a:ext cx="1420839" cy="10832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সিমেন্ট</a:t>
              </a:r>
              <a:r>
                <a:rPr lang="bn-BD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MY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78767" y="2896184"/>
              <a:ext cx="1420839" cy="10832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ক্লে</a:t>
              </a:r>
              <a:r>
                <a:rPr lang="bn-BD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MY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615395" y="2852220"/>
              <a:ext cx="1420839" cy="10832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জিপসাম</a:t>
              </a:r>
              <a:r>
                <a:rPr lang="bn-BD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MY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025616" y="2852220"/>
              <a:ext cx="1765498" cy="10832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ওয়াশ</a:t>
              </a:r>
              <a:r>
                <a:rPr lang="bn-BD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মিল</a:t>
              </a:r>
              <a:r>
                <a:rPr lang="bn-BD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en-MY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 rot="5400000">
              <a:off x="9692639" y="3080825"/>
              <a:ext cx="2813539" cy="4220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7441810" y="3309424"/>
              <a:ext cx="520504" cy="3305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4" name="Right Arrow 23"/>
            <p:cNvSpPr/>
            <p:nvPr/>
          </p:nvSpPr>
          <p:spPr>
            <a:xfrm rot="16200000">
              <a:off x="8394647" y="2066847"/>
              <a:ext cx="748062" cy="4128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5" name="Right Arrow 24"/>
            <p:cNvSpPr/>
            <p:nvPr/>
          </p:nvSpPr>
          <p:spPr>
            <a:xfrm rot="5400000">
              <a:off x="3971482" y="4168432"/>
              <a:ext cx="719216" cy="3411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6" name="Right Arrow 25"/>
            <p:cNvSpPr/>
            <p:nvPr/>
          </p:nvSpPr>
          <p:spPr>
            <a:xfrm rot="10800000">
              <a:off x="2979709" y="5069642"/>
              <a:ext cx="530180" cy="3411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7" name="Right Arrow 26"/>
            <p:cNvSpPr/>
            <p:nvPr/>
          </p:nvSpPr>
          <p:spPr>
            <a:xfrm rot="10800000">
              <a:off x="7505114" y="5189213"/>
              <a:ext cx="414996" cy="3411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8" name="Right Arrow 27"/>
            <p:cNvSpPr/>
            <p:nvPr/>
          </p:nvSpPr>
          <p:spPr>
            <a:xfrm rot="10800000">
              <a:off x="5036234" y="5105985"/>
              <a:ext cx="414997" cy="3411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9" name="Right Arrow 28"/>
            <p:cNvSpPr/>
            <p:nvPr/>
          </p:nvSpPr>
          <p:spPr>
            <a:xfrm rot="10800000">
              <a:off x="9604716" y="5105986"/>
              <a:ext cx="414996" cy="3411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403250" y="429027"/>
            <a:ext cx="9481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সিমেন্ট উৎপাদনের প্রবাহ চিত্রঃ </a:t>
            </a:r>
            <a:endParaRPr lang="en-MY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1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915</TotalTime>
  <Words>283</Words>
  <Application>Microsoft Office PowerPoint</Application>
  <PresentationFormat>Widescreen</PresentationFormat>
  <Paragraphs>51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Calibri Light</vt:lpstr>
      <vt:lpstr>NikoshBAN</vt:lpstr>
      <vt:lpstr>Times New Roman</vt:lpstr>
      <vt:lpstr>Retrospect</vt:lpstr>
      <vt:lpstr>PowerPoint Presentation</vt:lpstr>
      <vt:lpstr> স্বাগতম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পাঠ উপস্তাপনা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</dc:title>
  <dc:creator>user7</dc:creator>
  <cp:lastModifiedBy>shamrat</cp:lastModifiedBy>
  <cp:revision>99</cp:revision>
  <dcterms:created xsi:type="dcterms:W3CDTF">2018-01-01T04:01:39Z</dcterms:created>
  <dcterms:modified xsi:type="dcterms:W3CDTF">2020-02-23T04:12:59Z</dcterms:modified>
</cp:coreProperties>
</file>