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79" r:id="rId12"/>
    <p:sldId id="266" r:id="rId13"/>
    <p:sldId id="275" r:id="rId14"/>
    <p:sldId id="268" r:id="rId15"/>
    <p:sldId id="281" r:id="rId16"/>
    <p:sldId id="270" r:id="rId17"/>
    <p:sldId id="273" r:id="rId18"/>
    <p:sldId id="27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537" autoAdjust="0"/>
  </p:normalViewPr>
  <p:slideViewPr>
    <p:cSldViewPr snapToGrid="0">
      <p:cViewPr varScale="1">
        <p:scale>
          <a:sx n="70" d="100"/>
          <a:sy n="70" d="100"/>
        </p:scale>
        <p:origin x="702"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3AE65DB-16F5-4CAA-B038-2CA77C45FA48}" type="datetimeFigureOut">
              <a:rPr lang="en-US" smtClean="0"/>
              <a:t>2/23/2020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4BE7D8-DD91-4C7D-8452-3A9108FC9754}" type="slidenum">
              <a:rPr lang="en-US" smtClean="0"/>
              <a:t>‹#›</a:t>
            </a:fld>
            <a:endParaRPr lang="en-US"/>
          </a:p>
        </p:txBody>
      </p:sp>
    </p:spTree>
    <p:extLst>
      <p:ext uri="{BB962C8B-B14F-4D97-AF65-F5344CB8AC3E}">
        <p14:creationId xmlns:p14="http://schemas.microsoft.com/office/powerpoint/2010/main" val="1603503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AE65DB-16F5-4CAA-B038-2CA77C45FA48}" type="datetimeFigureOut">
              <a:rPr lang="en-US" smtClean="0"/>
              <a:t>2/23/2020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4BE7D8-DD91-4C7D-8452-3A9108FC9754}" type="slidenum">
              <a:rPr lang="en-US" smtClean="0"/>
              <a:t>‹#›</a:t>
            </a:fld>
            <a:endParaRPr lang="en-US"/>
          </a:p>
        </p:txBody>
      </p:sp>
    </p:spTree>
    <p:extLst>
      <p:ext uri="{BB962C8B-B14F-4D97-AF65-F5344CB8AC3E}">
        <p14:creationId xmlns:p14="http://schemas.microsoft.com/office/powerpoint/2010/main" val="814868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AE65DB-16F5-4CAA-B038-2CA77C45FA48}" type="datetimeFigureOut">
              <a:rPr lang="en-US" smtClean="0"/>
              <a:t>2/23/2020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4BE7D8-DD91-4C7D-8452-3A9108FC9754}" type="slidenum">
              <a:rPr lang="en-US" smtClean="0"/>
              <a:t>‹#›</a:t>
            </a:fld>
            <a:endParaRPr lang="en-US"/>
          </a:p>
        </p:txBody>
      </p:sp>
    </p:spTree>
    <p:extLst>
      <p:ext uri="{BB962C8B-B14F-4D97-AF65-F5344CB8AC3E}">
        <p14:creationId xmlns:p14="http://schemas.microsoft.com/office/powerpoint/2010/main" val="2393512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AE65DB-16F5-4CAA-B038-2CA77C45FA48}" type="datetimeFigureOut">
              <a:rPr lang="en-US" smtClean="0"/>
              <a:t>2/23/2020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4BE7D8-DD91-4C7D-8452-3A9108FC9754}" type="slidenum">
              <a:rPr lang="en-US" smtClean="0"/>
              <a:t>‹#›</a:t>
            </a:fld>
            <a:endParaRPr lang="en-US"/>
          </a:p>
        </p:txBody>
      </p:sp>
    </p:spTree>
    <p:extLst>
      <p:ext uri="{BB962C8B-B14F-4D97-AF65-F5344CB8AC3E}">
        <p14:creationId xmlns:p14="http://schemas.microsoft.com/office/powerpoint/2010/main" val="1607063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AE65DB-16F5-4CAA-B038-2CA77C45FA48}" type="datetimeFigureOut">
              <a:rPr lang="en-US" smtClean="0"/>
              <a:t>2/23/2020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4BE7D8-DD91-4C7D-8452-3A9108FC9754}" type="slidenum">
              <a:rPr lang="en-US" smtClean="0"/>
              <a:t>‹#›</a:t>
            </a:fld>
            <a:endParaRPr lang="en-US"/>
          </a:p>
        </p:txBody>
      </p:sp>
    </p:spTree>
    <p:extLst>
      <p:ext uri="{BB962C8B-B14F-4D97-AF65-F5344CB8AC3E}">
        <p14:creationId xmlns:p14="http://schemas.microsoft.com/office/powerpoint/2010/main" val="2878228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3AE65DB-16F5-4CAA-B038-2CA77C45FA48}" type="datetimeFigureOut">
              <a:rPr lang="en-US" smtClean="0"/>
              <a:t>2/23/2020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4BE7D8-DD91-4C7D-8452-3A9108FC9754}" type="slidenum">
              <a:rPr lang="en-US" smtClean="0"/>
              <a:t>‹#›</a:t>
            </a:fld>
            <a:endParaRPr lang="en-US"/>
          </a:p>
        </p:txBody>
      </p:sp>
    </p:spTree>
    <p:extLst>
      <p:ext uri="{BB962C8B-B14F-4D97-AF65-F5344CB8AC3E}">
        <p14:creationId xmlns:p14="http://schemas.microsoft.com/office/powerpoint/2010/main" val="2823361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3AE65DB-16F5-4CAA-B038-2CA77C45FA48}" type="datetimeFigureOut">
              <a:rPr lang="en-US" smtClean="0"/>
              <a:t>2/23/2020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4BE7D8-DD91-4C7D-8452-3A9108FC9754}" type="slidenum">
              <a:rPr lang="en-US" smtClean="0"/>
              <a:t>‹#›</a:t>
            </a:fld>
            <a:endParaRPr lang="en-US"/>
          </a:p>
        </p:txBody>
      </p:sp>
    </p:spTree>
    <p:extLst>
      <p:ext uri="{BB962C8B-B14F-4D97-AF65-F5344CB8AC3E}">
        <p14:creationId xmlns:p14="http://schemas.microsoft.com/office/powerpoint/2010/main" val="423276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AE65DB-16F5-4CAA-B038-2CA77C45FA48}" type="datetimeFigureOut">
              <a:rPr lang="en-US" smtClean="0"/>
              <a:t>2/23/2020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4BE7D8-DD91-4C7D-8452-3A9108FC9754}" type="slidenum">
              <a:rPr lang="en-US" smtClean="0"/>
              <a:t>‹#›</a:t>
            </a:fld>
            <a:endParaRPr lang="en-US"/>
          </a:p>
        </p:txBody>
      </p:sp>
    </p:spTree>
    <p:extLst>
      <p:ext uri="{BB962C8B-B14F-4D97-AF65-F5344CB8AC3E}">
        <p14:creationId xmlns:p14="http://schemas.microsoft.com/office/powerpoint/2010/main" val="3720140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AE65DB-16F5-4CAA-B038-2CA77C45FA48}" type="datetimeFigureOut">
              <a:rPr lang="en-US" smtClean="0"/>
              <a:t>2/23/2020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4BE7D8-DD91-4C7D-8452-3A9108FC9754}" type="slidenum">
              <a:rPr lang="en-US" smtClean="0"/>
              <a:t>‹#›</a:t>
            </a:fld>
            <a:endParaRPr lang="en-US"/>
          </a:p>
        </p:txBody>
      </p:sp>
    </p:spTree>
    <p:extLst>
      <p:ext uri="{BB962C8B-B14F-4D97-AF65-F5344CB8AC3E}">
        <p14:creationId xmlns:p14="http://schemas.microsoft.com/office/powerpoint/2010/main" val="1920872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AE65DB-16F5-4CAA-B038-2CA77C45FA48}" type="datetimeFigureOut">
              <a:rPr lang="en-US" smtClean="0"/>
              <a:t>2/23/2020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4BE7D8-DD91-4C7D-8452-3A9108FC9754}" type="slidenum">
              <a:rPr lang="en-US" smtClean="0"/>
              <a:t>‹#›</a:t>
            </a:fld>
            <a:endParaRPr lang="en-US"/>
          </a:p>
        </p:txBody>
      </p:sp>
    </p:spTree>
    <p:extLst>
      <p:ext uri="{BB962C8B-B14F-4D97-AF65-F5344CB8AC3E}">
        <p14:creationId xmlns:p14="http://schemas.microsoft.com/office/powerpoint/2010/main" val="2296978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AE65DB-16F5-4CAA-B038-2CA77C45FA48}" type="datetimeFigureOut">
              <a:rPr lang="en-US" smtClean="0"/>
              <a:t>2/23/2020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4BE7D8-DD91-4C7D-8452-3A9108FC9754}" type="slidenum">
              <a:rPr lang="en-US" smtClean="0"/>
              <a:t>‹#›</a:t>
            </a:fld>
            <a:endParaRPr lang="en-US"/>
          </a:p>
        </p:txBody>
      </p:sp>
    </p:spTree>
    <p:extLst>
      <p:ext uri="{BB962C8B-B14F-4D97-AF65-F5344CB8AC3E}">
        <p14:creationId xmlns:p14="http://schemas.microsoft.com/office/powerpoint/2010/main" val="2348475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AE65DB-16F5-4CAA-B038-2CA77C45FA48}" type="datetimeFigureOut">
              <a:rPr lang="en-US" smtClean="0"/>
              <a:t>2/23/2020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4BE7D8-DD91-4C7D-8452-3A9108FC9754}" type="slidenum">
              <a:rPr lang="en-US" smtClean="0"/>
              <a:t>‹#›</a:t>
            </a:fld>
            <a:endParaRPr lang="en-US"/>
          </a:p>
        </p:txBody>
      </p:sp>
    </p:spTree>
    <p:extLst>
      <p:ext uri="{BB962C8B-B14F-4D97-AF65-F5344CB8AC3E}">
        <p14:creationId xmlns:p14="http://schemas.microsoft.com/office/powerpoint/2010/main" val="2727525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Topology.pptx" TargetMode="External"/><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hyperlink" Target="Topology.pptx"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Topology.pptx"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hyperlink" Target="Topology.pptx"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Topology.pptx" TargetMode="External"/><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alphaModFix amt="98000"/>
          </a:blip>
          <a:tile tx="0" ty="0" sx="100000" sy="100000" flip="none" algn="tl"/>
        </a:blipFill>
        <a:effectLst/>
      </p:bgPr>
    </p:bg>
    <p:spTree>
      <p:nvGrpSpPr>
        <p:cNvPr id="1" name=""/>
        <p:cNvGrpSpPr/>
        <p:nvPr/>
      </p:nvGrpSpPr>
      <p:grpSpPr>
        <a:xfrm>
          <a:off x="0" y="0"/>
          <a:ext cx="0" cy="0"/>
          <a:chOff x="0" y="0"/>
          <a:chExt cx="0" cy="0"/>
        </a:xfrm>
      </p:grpSpPr>
      <p:sp>
        <p:nvSpPr>
          <p:cNvPr id="2" name="Rounded Rectangle 1"/>
          <p:cNvSpPr/>
          <p:nvPr/>
        </p:nvSpPr>
        <p:spPr>
          <a:xfrm>
            <a:off x="4061880" y="464025"/>
            <a:ext cx="3753135" cy="1050877"/>
          </a:xfrm>
          <a:prstGeom prst="roundRect">
            <a:avLst>
              <a:gd name="adj" fmla="val 50000"/>
            </a:avLst>
          </a:prstGeom>
          <a:solidFill>
            <a:schemeClr val="accent6">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txBody>
          <a:bodyPr rtlCol="0" anchor="ctr">
            <a:sp3d extrusionH="57150">
              <a:bevelT w="38100" h="38100"/>
            </a:sp3d>
          </a:bodyPr>
          <a:lstStyle/>
          <a:p>
            <a:pPr algn="ctr"/>
            <a:r>
              <a:rPr lang="bn-BD" sz="6600" b="1" i="1" dirty="0" smtClean="0">
                <a:ln w="12700">
                  <a:solidFill>
                    <a:srgbClr val="00B050"/>
                  </a:solidFill>
                  <a:prstDash val="solid"/>
                </a:ln>
                <a:solidFill>
                  <a:schemeClr val="tx1"/>
                </a:solidFill>
                <a:effectLst>
                  <a:outerShdw blurRad="41275" dist="20320" dir="1800000" algn="tl" rotWithShape="0">
                    <a:srgbClr val="000000">
                      <a:alpha val="40000"/>
                    </a:srgbClr>
                  </a:outerShdw>
                </a:effectLst>
                <a:latin typeface="NikoshBAN" pitchFamily="2" charset="0"/>
                <a:cs typeface="NikoshBAN" pitchFamily="2" charset="0"/>
              </a:rPr>
              <a:t> </a:t>
            </a:r>
            <a:r>
              <a:rPr lang="en-US" sz="6600" b="1" i="1" dirty="0" err="1" smtClean="0">
                <a:ln w="12700">
                  <a:solidFill>
                    <a:srgbClr val="00B050"/>
                  </a:solidFill>
                  <a:prstDash val="solid"/>
                </a:ln>
                <a:solidFill>
                  <a:schemeClr val="tx1"/>
                </a:solidFill>
                <a:effectLst>
                  <a:outerShdw blurRad="41275" dist="20320" dir="1800000" algn="tl" rotWithShape="0">
                    <a:srgbClr val="000000">
                      <a:alpha val="40000"/>
                    </a:srgbClr>
                  </a:outerShdw>
                </a:effectLst>
                <a:latin typeface="NikoshBAN" pitchFamily="2" charset="0"/>
                <a:cs typeface="NikoshBAN" pitchFamily="2" charset="0"/>
              </a:rPr>
              <a:t>শুভেচ্ছা</a:t>
            </a:r>
            <a:endParaRPr lang="en-US" sz="6600" b="1" i="1" dirty="0">
              <a:ln w="12700">
                <a:solidFill>
                  <a:srgbClr val="00B050"/>
                </a:solidFill>
                <a:prstDash val="solid"/>
              </a:ln>
              <a:solidFill>
                <a:schemeClr val="tx1"/>
              </a:solidFill>
              <a:effectLst>
                <a:outerShdw blurRad="41275" dist="20320" dir="1800000" algn="tl" rotWithShape="0">
                  <a:srgbClr val="000000">
                    <a:alpha val="40000"/>
                  </a:srgbClr>
                </a:outerShdw>
              </a:effectLst>
              <a:latin typeface="NikoshBAN" pitchFamily="2" charset="0"/>
              <a:cs typeface="NikoshBAN" pitchFamily="2" charset="0"/>
            </a:endParaRPr>
          </a:p>
        </p:txBody>
      </p:sp>
      <p:pic>
        <p:nvPicPr>
          <p:cNvPr id="3" name="Picture 2"/>
          <p:cNvPicPr>
            <a:picLocks noChangeAspect="1"/>
          </p:cNvPicPr>
          <p:nvPr/>
        </p:nvPicPr>
        <p:blipFill>
          <a:blip r:embed="rId3"/>
          <a:stretch>
            <a:fillRect/>
          </a:stretch>
        </p:blipFill>
        <p:spPr>
          <a:xfrm>
            <a:off x="2321560" y="1684337"/>
            <a:ext cx="7823199" cy="4512032"/>
          </a:xfrm>
          <a:prstGeom prst="rect">
            <a:avLst/>
          </a:prstGeom>
        </p:spPr>
      </p:pic>
    </p:spTree>
    <p:extLst>
      <p:ext uri="{BB962C8B-B14F-4D97-AF65-F5344CB8AC3E}">
        <p14:creationId xmlns:p14="http://schemas.microsoft.com/office/powerpoint/2010/main" val="22377733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4000"/>
          </a:blip>
          <a:srcRect/>
          <a:tile tx="0" ty="0" sx="100000" sy="100000" flip="none" algn="tl"/>
        </a:blipFill>
        <a:effectLst/>
      </p:bgPr>
    </p:bg>
    <p:spTree>
      <p:nvGrpSpPr>
        <p:cNvPr id="1" name=""/>
        <p:cNvGrpSpPr/>
        <p:nvPr/>
      </p:nvGrpSpPr>
      <p:grpSpPr>
        <a:xfrm>
          <a:off x="0" y="0"/>
          <a:ext cx="0" cy="0"/>
          <a:chOff x="0" y="0"/>
          <a:chExt cx="0" cy="0"/>
        </a:xfrm>
      </p:grpSpPr>
      <p:sp>
        <p:nvSpPr>
          <p:cNvPr id="8" name="Oval 7">
            <a:hlinkClick r:id="rId3" action="ppaction://hlinkpres?slideindex=1&amp;slidetitle="/>
          </p:cNvPr>
          <p:cNvSpPr/>
          <p:nvPr/>
        </p:nvSpPr>
        <p:spPr>
          <a:xfrm>
            <a:off x="2813777" y="95535"/>
            <a:ext cx="6673754" cy="696036"/>
          </a:xfrm>
          <a:prstGeom prst="ellipse">
            <a:avLst/>
          </a:prstGeom>
          <a:solidFill>
            <a:schemeClr val="accent2">
              <a:lumMod val="40000"/>
              <a:lumOff val="60000"/>
            </a:schemeClr>
          </a:solidFill>
          <a:ln w="285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bn-BD" sz="4400" b="1" dirty="0" smtClean="0">
                <a:solidFill>
                  <a:prstClr val="black"/>
                </a:solidFill>
                <a:latin typeface="NikoshBAN" pitchFamily="2" charset="0"/>
                <a:cs typeface="NikoshBAN" pitchFamily="2" charset="0"/>
              </a:rPr>
              <a:t>জোড়ায় কাজ </a:t>
            </a:r>
            <a:r>
              <a:rPr lang="bn-BD" sz="4400" b="1" dirty="0">
                <a:solidFill>
                  <a:prstClr val="black"/>
                </a:solidFill>
                <a:latin typeface="NikoshBAN" pitchFamily="2" charset="0"/>
                <a:cs typeface="NikoshBAN" pitchFamily="2" charset="0"/>
              </a:rPr>
              <a:t>এর ক্লু</a:t>
            </a:r>
            <a:endParaRPr lang="en-US" sz="4400" b="1" dirty="0">
              <a:solidFill>
                <a:prstClr val="black"/>
              </a:solidFill>
              <a:latin typeface="NikoshBAN" pitchFamily="2" charset="0"/>
              <a:cs typeface="NikoshBAN" pitchFamily="2" charset="0"/>
            </a:endParaRPr>
          </a:p>
        </p:txBody>
      </p:sp>
      <p:pic>
        <p:nvPicPr>
          <p:cNvPr id="2" name="Picture 1"/>
          <p:cNvPicPr>
            <a:picLocks noChangeAspect="1"/>
          </p:cNvPicPr>
          <p:nvPr/>
        </p:nvPicPr>
        <p:blipFill>
          <a:blip r:embed="rId4"/>
          <a:stretch>
            <a:fillRect/>
          </a:stretch>
        </p:blipFill>
        <p:spPr>
          <a:xfrm>
            <a:off x="433197" y="948116"/>
            <a:ext cx="5717457" cy="5580700"/>
          </a:xfrm>
          <a:prstGeom prst="rect">
            <a:avLst/>
          </a:prstGeom>
        </p:spPr>
      </p:pic>
      <p:pic>
        <p:nvPicPr>
          <p:cNvPr id="5" name="Picture 4"/>
          <p:cNvPicPr>
            <a:picLocks noChangeAspect="1"/>
          </p:cNvPicPr>
          <p:nvPr/>
        </p:nvPicPr>
        <p:blipFill>
          <a:blip r:embed="rId5"/>
          <a:stretch>
            <a:fillRect/>
          </a:stretch>
        </p:blipFill>
        <p:spPr>
          <a:xfrm>
            <a:off x="6497062" y="948116"/>
            <a:ext cx="5457194" cy="5647564"/>
          </a:xfrm>
          <a:prstGeom prst="rect">
            <a:avLst/>
          </a:prstGeom>
        </p:spPr>
      </p:pic>
    </p:spTree>
    <p:extLst>
      <p:ext uri="{BB962C8B-B14F-4D97-AF65-F5344CB8AC3E}">
        <p14:creationId xmlns:p14="http://schemas.microsoft.com/office/powerpoint/2010/main" val="12224922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8490" y="1965277"/>
            <a:ext cx="11109277" cy="1446663"/>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4000" dirty="0">
                <a:ln w="28575">
                  <a:noFill/>
                </a:ln>
                <a:solidFill>
                  <a:schemeClr val="tx1"/>
                </a:solidFill>
                <a:effectLst>
                  <a:outerShdw blurRad="38100" dist="38100" dir="2700000" algn="tl">
                    <a:srgbClr val="000000">
                      <a:alpha val="43137"/>
                    </a:srgbClr>
                  </a:outerShdw>
                </a:effectLst>
                <a:latin typeface="NikoshBAN" pitchFamily="2" charset="0"/>
                <a:cs typeface="NikoshBAN" pitchFamily="2" charset="0"/>
              </a:rPr>
              <a:t>নির্বাচনের </a:t>
            </a:r>
            <a:r>
              <a:rPr lang="bn-BD" sz="4000" dirty="0" smtClean="0">
                <a:ln w="28575">
                  <a:noFill/>
                </a:ln>
                <a:solidFill>
                  <a:schemeClr val="tx1"/>
                </a:solidFill>
                <a:effectLst>
                  <a:outerShdw blurRad="38100" dist="38100" dir="2700000" algn="tl">
                    <a:srgbClr val="000000">
                      <a:alpha val="43137"/>
                    </a:srgbClr>
                  </a:outerShdw>
                </a:effectLst>
                <a:latin typeface="NikoshBAN" pitchFamily="2" charset="0"/>
                <a:cs typeface="NikoshBAN" pitchFamily="2" charset="0"/>
              </a:rPr>
              <a:t>প্রয়োজনীয়তা ব্যাখ্যা করো। </a:t>
            </a:r>
            <a:endParaRPr lang="en-US" sz="4000" b="1" dirty="0"/>
          </a:p>
        </p:txBody>
      </p:sp>
      <p:sp>
        <p:nvSpPr>
          <p:cNvPr id="3" name="Oval 2">
            <a:hlinkClick r:id="rId2" action="ppaction://hlinkpres?slideindex=1&amp;slidetitle="/>
          </p:cNvPr>
          <p:cNvSpPr/>
          <p:nvPr/>
        </p:nvSpPr>
        <p:spPr>
          <a:xfrm>
            <a:off x="3207225" y="11215"/>
            <a:ext cx="4722125" cy="1555844"/>
          </a:xfrm>
          <a:prstGeom prst="ellipse">
            <a:avLst/>
          </a:prstGeom>
          <a:solidFill>
            <a:schemeClr val="accent2">
              <a:lumMod val="40000"/>
              <a:lumOff val="60000"/>
            </a:schemeClr>
          </a:solidFill>
          <a:ln w="285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000" b="1" dirty="0" smtClean="0">
                <a:solidFill>
                  <a:schemeClr val="tx1"/>
                </a:solidFill>
                <a:latin typeface="NikoshBAN" pitchFamily="2" charset="0"/>
                <a:cs typeface="NikoshBAN" pitchFamily="2" charset="0"/>
              </a:rPr>
              <a:t>জোড়ায় কাজ  </a:t>
            </a:r>
            <a:endParaRPr lang="en-US" sz="6000" b="1" dirty="0">
              <a:solidFill>
                <a:schemeClr val="tx1"/>
              </a:solidFill>
              <a:latin typeface="NikoshBAN" pitchFamily="2" charset="0"/>
              <a:cs typeface="NikoshBAN" pitchFamily="2" charset="0"/>
            </a:endParaRPr>
          </a:p>
        </p:txBody>
      </p:sp>
      <p:sp>
        <p:nvSpPr>
          <p:cNvPr id="4" name="TextBox 3"/>
          <p:cNvSpPr txBox="1"/>
          <p:nvPr/>
        </p:nvSpPr>
        <p:spPr>
          <a:xfrm>
            <a:off x="9449952" y="337843"/>
            <a:ext cx="1793074" cy="830997"/>
          </a:xfrm>
          <a:prstGeom prst="rect">
            <a:avLst/>
          </a:prstGeom>
          <a:solidFill>
            <a:schemeClr val="accent4">
              <a:lumMod val="20000"/>
              <a:lumOff val="80000"/>
            </a:schemeClr>
          </a:solidFill>
        </p:spPr>
        <p:txBody>
          <a:bodyPr wrap="square" rtlCol="0">
            <a:spAutoFit/>
          </a:bodyPr>
          <a:lstStyle/>
          <a:p>
            <a:r>
              <a:rPr lang="en-US" sz="4800" i="1" dirty="0" smtClean="0">
                <a:latin typeface="NikoshBAN" panose="02000000000000000000" pitchFamily="2" charset="0"/>
                <a:cs typeface="NikoshBAN" panose="02000000000000000000" pitchFamily="2" charset="0"/>
              </a:rPr>
              <a:t>৫মিনিট</a:t>
            </a:r>
            <a:endParaRPr lang="en-US" sz="4800" i="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1008642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50000"/>
              </a:schemeClr>
            </a:gs>
            <a:gs pos="0">
              <a:schemeClr val="accent1">
                <a:lumMod val="5000"/>
                <a:lumOff val="95000"/>
              </a:schemeClr>
            </a:gs>
            <a:gs pos="8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Oval 1">
            <a:hlinkClick r:id="rId2" action="ppaction://hlinkpres?slideindex=1&amp;slidetitle="/>
          </p:cNvPr>
          <p:cNvSpPr/>
          <p:nvPr/>
        </p:nvSpPr>
        <p:spPr>
          <a:xfrm>
            <a:off x="2897614" y="0"/>
            <a:ext cx="6710407" cy="941696"/>
          </a:xfrm>
          <a:prstGeom prst="ellipse">
            <a:avLst/>
          </a:prstGeom>
          <a:solidFill>
            <a:schemeClr val="accent2">
              <a:lumMod val="40000"/>
              <a:lumOff val="60000"/>
            </a:schemeClr>
          </a:solidFill>
          <a:ln w="285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b="1" dirty="0" smtClean="0">
                <a:solidFill>
                  <a:schemeClr val="tx1"/>
                </a:solidFill>
                <a:latin typeface="NikoshBAN" pitchFamily="2" charset="0"/>
                <a:cs typeface="NikoshBAN" pitchFamily="2" charset="0"/>
              </a:rPr>
              <a:t>জোড়ায় কাজের সমাধান  </a:t>
            </a:r>
            <a:endParaRPr lang="en-US" sz="4400" b="1" dirty="0">
              <a:solidFill>
                <a:schemeClr val="tx1"/>
              </a:solidFill>
              <a:latin typeface="NikoshBAN" pitchFamily="2" charset="0"/>
              <a:cs typeface="NikoshBAN" pitchFamily="2" charset="0"/>
            </a:endParaRPr>
          </a:p>
        </p:txBody>
      </p:sp>
      <p:sp>
        <p:nvSpPr>
          <p:cNvPr id="3" name="Rectangle 2"/>
          <p:cNvSpPr/>
          <p:nvPr/>
        </p:nvSpPr>
        <p:spPr>
          <a:xfrm>
            <a:off x="641445" y="1064525"/>
            <a:ext cx="10647397" cy="5213444"/>
          </a:xfrm>
          <a:prstGeom prst="rect">
            <a:avLst/>
          </a:prstGeom>
          <a:solidFill>
            <a:schemeClr val="accent4">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bn-BD" sz="3600" b="1" dirty="0" smtClean="0">
                <a:solidFill>
                  <a:srgbClr val="7030A0"/>
                </a:solidFill>
                <a:latin typeface="NikoshBAN" panose="02000000000000000000" pitchFamily="2" charset="0"/>
                <a:cs typeface="NikoshBAN" panose="02000000000000000000" pitchFamily="2" charset="0"/>
              </a:rPr>
              <a:t>আজকের দিনে একটি দেশের বা শহরের সকল মানুষ একত্রে মিলিত হয়ে আইন প্রণয়ন বা দেশ শাসন করবে এটা সম্ভব নয়।এজন্য জনগণকে তাদের প্রতিনিধি নির্বাচন করতে হয়। প্রতিনিধিরাই তাদের হয়ে শাসন পরিচালনা করেন। এই প্রতিনিধি নির্বাচন অনুষ্ঠিত হয় জনগণের অংশগ্রহণে ভোট প্রদানের মাধ্যমে । ভোট দিয়ে জনগণ কেবল তাদের প্রতিনিধিই নির্বাচন করে না, কী রকম শাসনব্যবস্থা তারা চায়, সে সম্পর্কে তাদের মতামত ওপ্রকাশ করে। আর নির্বাচন হল জনমত প্রকাশের প্রধান ও বিধিসম্মত প্রক্রিয়া। সুতরাং নির্বাচন ছাড়া গণতন্ত্র চলতে পারে না। </a:t>
            </a:r>
            <a:endParaRPr lang="bn-BD" sz="3600" b="1" dirty="0" smtClean="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5922632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806970" y="0"/>
            <a:ext cx="5200552" cy="906363"/>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bn-BD" sz="4000" b="1" dirty="0">
                <a:solidFill>
                  <a:prstClr val="black"/>
                </a:solidFill>
                <a:latin typeface="NikoshBAN" pitchFamily="2" charset="0"/>
                <a:cs typeface="NikoshBAN" pitchFamily="2" charset="0"/>
              </a:rPr>
              <a:t>দলীয়  কাজ এর ক্লু</a:t>
            </a:r>
            <a:endParaRPr lang="en-US" sz="4000" b="1" dirty="0">
              <a:solidFill>
                <a:prstClr val="black"/>
              </a:solidFill>
              <a:latin typeface="NikoshBAN" pitchFamily="2" charset="0"/>
              <a:cs typeface="NikoshBAN" pitchFamily="2" charset="0"/>
            </a:endParaRPr>
          </a:p>
        </p:txBody>
      </p:sp>
      <p:pic>
        <p:nvPicPr>
          <p:cNvPr id="5" name="Picture 4"/>
          <p:cNvPicPr>
            <a:picLocks noChangeAspect="1"/>
          </p:cNvPicPr>
          <p:nvPr/>
        </p:nvPicPr>
        <p:blipFill>
          <a:blip r:embed="rId2"/>
          <a:stretch>
            <a:fillRect/>
          </a:stretch>
        </p:blipFill>
        <p:spPr>
          <a:xfrm>
            <a:off x="203324" y="1370074"/>
            <a:ext cx="5557986" cy="4427222"/>
          </a:xfrm>
          <a:prstGeom prst="rect">
            <a:avLst/>
          </a:prstGeom>
        </p:spPr>
      </p:pic>
      <p:pic>
        <p:nvPicPr>
          <p:cNvPr id="6" name="Picture 5"/>
          <p:cNvPicPr>
            <a:picLocks noChangeAspect="1"/>
          </p:cNvPicPr>
          <p:nvPr/>
        </p:nvPicPr>
        <p:blipFill>
          <a:blip r:embed="rId3"/>
          <a:stretch>
            <a:fillRect/>
          </a:stretch>
        </p:blipFill>
        <p:spPr>
          <a:xfrm>
            <a:off x="5943600" y="1145903"/>
            <a:ext cx="6065520" cy="4651393"/>
          </a:xfrm>
          <a:prstGeom prst="rect">
            <a:avLst/>
          </a:prstGeom>
        </p:spPr>
      </p:pic>
    </p:spTree>
    <p:extLst>
      <p:ext uri="{BB962C8B-B14F-4D97-AF65-F5344CB8AC3E}">
        <p14:creationId xmlns:p14="http://schemas.microsoft.com/office/powerpoint/2010/main" val="31223293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50000"/>
              </a:schemeClr>
            </a:gs>
            <a:gs pos="0">
              <a:schemeClr val="accent1">
                <a:lumMod val="5000"/>
                <a:lumOff val="95000"/>
              </a:schemeClr>
            </a:gs>
            <a:gs pos="8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3062986" y="0"/>
            <a:ext cx="5111750" cy="1323439"/>
          </a:xfrm>
          <a:prstGeom prst="rect">
            <a:avLst/>
          </a:prstGeom>
          <a:noFill/>
        </p:spPr>
        <p:txBody>
          <a:bodyPr wrap="square" rtlCol="0">
            <a:spAutoFit/>
          </a:bodyPr>
          <a:lstStyle/>
          <a:p>
            <a:pPr algn="ctr" fontAlgn="auto">
              <a:spcBef>
                <a:spcPts val="0"/>
              </a:spcBef>
              <a:spcAft>
                <a:spcPts val="0"/>
              </a:spcAft>
              <a:defRPr/>
            </a:pPr>
            <a:r>
              <a:rPr lang="bn-BD" sz="8000" b="1" dirty="0">
                <a:latin typeface="NikoshBAN" pitchFamily="2" charset="0"/>
                <a:cs typeface="NikoshBAN" pitchFamily="2" charset="0"/>
              </a:rPr>
              <a:t>দলীয়  কাজ </a:t>
            </a:r>
            <a:endParaRPr lang="en-US" sz="8000" b="1" dirty="0">
              <a:latin typeface="NikoshBAN" pitchFamily="2" charset="0"/>
              <a:cs typeface="NikoshBAN" pitchFamily="2" charset="0"/>
            </a:endParaRPr>
          </a:p>
        </p:txBody>
      </p:sp>
      <p:sp>
        <p:nvSpPr>
          <p:cNvPr id="3" name="TextBox 2"/>
          <p:cNvSpPr txBox="1"/>
          <p:nvPr/>
        </p:nvSpPr>
        <p:spPr>
          <a:xfrm>
            <a:off x="9846798" y="365849"/>
            <a:ext cx="1917571" cy="646331"/>
          </a:xfrm>
          <a:prstGeom prst="rect">
            <a:avLst/>
          </a:prstGeom>
          <a:solidFill>
            <a:srgbClr val="00B0F0"/>
          </a:solidFill>
        </p:spPr>
        <p:txBody>
          <a:bodyPr wrap="square" rtlCol="0">
            <a:spAutoFit/>
          </a:bodyPr>
          <a:lstStyle/>
          <a:p>
            <a:r>
              <a:rPr lang="en-US" sz="3600" i="1" dirty="0" smtClean="0">
                <a:latin typeface="NikoshBAN" panose="02000000000000000000" pitchFamily="2" charset="0"/>
                <a:cs typeface="NikoshBAN" panose="02000000000000000000" pitchFamily="2" charset="0"/>
              </a:rPr>
              <a:t>১০ </a:t>
            </a:r>
            <a:r>
              <a:rPr lang="en-US" sz="3600" i="1" dirty="0" err="1" smtClean="0">
                <a:latin typeface="NikoshBAN" panose="02000000000000000000" pitchFamily="2" charset="0"/>
                <a:cs typeface="NikoshBAN" panose="02000000000000000000" pitchFamily="2" charset="0"/>
              </a:rPr>
              <a:t>মিনিট</a:t>
            </a:r>
            <a:endParaRPr lang="en-US" sz="3600" i="1" dirty="0">
              <a:latin typeface="NikoshBAN" panose="02000000000000000000" pitchFamily="2" charset="0"/>
              <a:cs typeface="NikoshBAN" panose="02000000000000000000" pitchFamily="2" charset="0"/>
            </a:endParaRPr>
          </a:p>
        </p:txBody>
      </p:sp>
      <p:sp>
        <p:nvSpPr>
          <p:cNvPr id="5" name="TextBox 4"/>
          <p:cNvSpPr txBox="1"/>
          <p:nvPr/>
        </p:nvSpPr>
        <p:spPr>
          <a:xfrm>
            <a:off x="101264" y="2387478"/>
            <a:ext cx="11950527" cy="707886"/>
          </a:xfrm>
          <a:prstGeom prst="rect">
            <a:avLst/>
          </a:prstGeom>
          <a:solidFill>
            <a:schemeClr val="bg1"/>
          </a:solidFill>
        </p:spPr>
        <p:txBody>
          <a:bodyPr wrap="square" rtlCol="0">
            <a:spAutoFit/>
          </a:bodyPr>
          <a:lstStyle/>
          <a:p>
            <a:r>
              <a:rPr lang="bn-BD" sz="4000" i="1" dirty="0">
                <a:ln w="28575">
                  <a:noFill/>
                </a:ln>
                <a:effectLst>
                  <a:outerShdw blurRad="38100" dist="38100" dir="2700000" algn="tl">
                    <a:srgbClr val="000000">
                      <a:alpha val="43137"/>
                    </a:srgbClr>
                  </a:outerShdw>
                </a:effectLst>
                <a:latin typeface="NikoshBAN" pitchFamily="2" charset="0"/>
                <a:cs typeface="NikoshBAN" pitchFamily="2" charset="0"/>
              </a:rPr>
              <a:t> </a:t>
            </a:r>
            <a:r>
              <a:rPr lang="bn-BD" sz="4000" dirty="0">
                <a:ln w="28575">
                  <a:noFill/>
                </a:ln>
                <a:latin typeface="NikoshBAN" pitchFamily="2" charset="0"/>
                <a:cs typeface="NikoshBAN" pitchFamily="2" charset="0"/>
              </a:rPr>
              <a:t>চূড়ান্ত প্রতিনিধি কোন নির্বাচনের মাধ্যমে নির্বাচিত </a:t>
            </a:r>
            <a:r>
              <a:rPr lang="bn-BD" sz="4000" dirty="0" smtClean="0">
                <a:ln w="28575">
                  <a:noFill/>
                </a:ln>
                <a:latin typeface="NikoshBAN" pitchFamily="2" charset="0"/>
                <a:cs typeface="NikoshBAN" pitchFamily="2" charset="0"/>
              </a:rPr>
              <a:t>হয়  ব্যাখ্যা করো? </a:t>
            </a:r>
            <a:endParaRPr lang="en-US" sz="4000" b="1"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1544945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Oval 1"/>
          <p:cNvSpPr/>
          <p:nvPr/>
        </p:nvSpPr>
        <p:spPr>
          <a:xfrm>
            <a:off x="3765760" y="222349"/>
            <a:ext cx="5478088" cy="824476"/>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bn-BD" sz="4000" b="1" dirty="0" smtClean="0">
                <a:solidFill>
                  <a:schemeClr val="tx1"/>
                </a:solidFill>
                <a:latin typeface="NikoshBAN" pitchFamily="2" charset="0"/>
                <a:cs typeface="NikoshBAN" pitchFamily="2" charset="0"/>
              </a:rPr>
              <a:t>দলীয় কাজ এর সমাধান </a:t>
            </a:r>
            <a:endParaRPr lang="en-US" sz="4000" b="1" dirty="0">
              <a:solidFill>
                <a:schemeClr val="tx1"/>
              </a:solidFill>
              <a:latin typeface="NikoshBAN" pitchFamily="2" charset="0"/>
              <a:cs typeface="NikoshBAN" pitchFamily="2" charset="0"/>
            </a:endParaRPr>
          </a:p>
        </p:txBody>
      </p:sp>
      <p:sp>
        <p:nvSpPr>
          <p:cNvPr id="3" name="Content Placeholder 2"/>
          <p:cNvSpPr txBox="1">
            <a:spLocks/>
          </p:cNvSpPr>
          <p:nvPr/>
        </p:nvSpPr>
        <p:spPr>
          <a:xfrm>
            <a:off x="171449" y="1357313"/>
            <a:ext cx="11087954" cy="509807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bn-BD" sz="4800" dirty="0" smtClean="0">
                <a:ln w="28575">
                  <a:noFill/>
                </a:ln>
                <a:latin typeface="NikoshBAN" pitchFamily="2" charset="0"/>
                <a:cs typeface="NikoshBAN" pitchFamily="2" charset="0"/>
              </a:rPr>
              <a:t>চূড়ান্ত প্রতিনিধি পরোক্ষ নির্বাচন পদ্ধতির মাধ্যামে নির্বাচিত হয়। এ পদ্ধতিতে নাগরিকরা সরাসরি ভোটে তাদের প্রতিনিধি নির্বাচন করে না। দুটি ধাপে নির্বাচন অনুষ্ঠিত হয়। প্রথমে নাগরিকরা তাদের সরাসরি ভোটে মধ্যবতী স্তর বা প্রতিনিধি সংস্থার জন্যে সদস্য নির্বাচন করেন । তারপর এ প্রতিধিরাঈ ভোট দিয়ে চূড়ান্ত প্রতিনিধি নির্বাচন করেন। </a:t>
            </a:r>
          </a:p>
        </p:txBody>
      </p:sp>
    </p:spTree>
    <p:extLst>
      <p:ext uri="{BB962C8B-B14F-4D97-AF65-F5344CB8AC3E}">
        <p14:creationId xmlns:p14="http://schemas.microsoft.com/office/powerpoint/2010/main" val="4195822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Oval 1">
            <a:hlinkClick r:id="rId2" action="ppaction://hlinkpres?slideindex=1&amp;slidetitle="/>
          </p:cNvPr>
          <p:cNvSpPr/>
          <p:nvPr/>
        </p:nvSpPr>
        <p:spPr>
          <a:xfrm>
            <a:off x="1887416" y="304800"/>
            <a:ext cx="6510996" cy="1290914"/>
          </a:xfrm>
          <a:prstGeom prst="ellipse">
            <a:avLst/>
          </a:prstGeom>
          <a:solidFill>
            <a:schemeClr val="accent4">
              <a:lumMod val="20000"/>
              <a:lumOff val="80000"/>
            </a:schemeClr>
          </a:solidFill>
          <a:ln w="28575">
            <a:noFill/>
          </a:ln>
          <a:effectLst>
            <a:outerShdw blurRad="190500" dist="228600" dir="2700000" algn="ctr">
              <a:srgbClr val="000000">
                <a:alpha val="30000"/>
              </a:srgbClr>
            </a:outerShdw>
          </a:effectLst>
          <a:scene3d>
            <a:camera prst="perspectiveFront"/>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5400" b="1" i="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মূলায়ন </a:t>
            </a:r>
            <a:endParaRPr lang="en-US" sz="5400" b="1" i="1"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4" name="Rectangle 3"/>
          <p:cNvSpPr/>
          <p:nvPr/>
        </p:nvSpPr>
        <p:spPr>
          <a:xfrm>
            <a:off x="940108" y="1778048"/>
            <a:ext cx="11097217" cy="58477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bn-BD" sz="3200" dirty="0" smtClean="0">
                <a:latin typeface="NikoshBAN" panose="02000000000000000000" pitchFamily="2" charset="0"/>
                <a:cs typeface="NikoshBAN" panose="02000000000000000000" pitchFamily="2" charset="0"/>
              </a:rPr>
              <a:t>১।</a:t>
            </a:r>
            <a:r>
              <a:rPr lang="bn-BD" sz="3200" dirty="0">
                <a:latin typeface="NikoshBAN" panose="02000000000000000000" pitchFamily="2" charset="0"/>
                <a:cs typeface="NikoshBAN" panose="02000000000000000000" pitchFamily="2" charset="0"/>
              </a:rPr>
              <a:t> </a:t>
            </a:r>
            <a:r>
              <a:rPr lang="bn-BD" sz="3200" dirty="0" smtClean="0">
                <a:latin typeface="NikoshBAN" panose="02000000000000000000" pitchFamily="2" charset="0"/>
                <a:cs typeface="NikoshBAN" panose="02000000000000000000" pitchFamily="2" charset="0"/>
              </a:rPr>
              <a:t>বাংলাদেশে কোন নির্বাচন সবচেয়ে গুরুতবপূণ?</a:t>
            </a:r>
            <a:endParaRPr lang="en-US" sz="3200" dirty="0">
              <a:latin typeface="NikoshBAN" panose="02000000000000000000" pitchFamily="2" charset="0"/>
              <a:cs typeface="NikoshBAN" panose="02000000000000000000" pitchFamily="2" charset="0"/>
            </a:endParaRPr>
          </a:p>
        </p:txBody>
      </p:sp>
      <p:sp>
        <p:nvSpPr>
          <p:cNvPr id="5" name="TextBox 4"/>
          <p:cNvSpPr txBox="1"/>
          <p:nvPr/>
        </p:nvSpPr>
        <p:spPr>
          <a:xfrm>
            <a:off x="1096439" y="2826948"/>
            <a:ext cx="3054966" cy="46166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bn-BD" sz="2400" dirty="0" smtClean="0">
                <a:latin typeface="NikoshBAN" panose="02000000000000000000" pitchFamily="2" charset="0"/>
                <a:cs typeface="NikoshBAN" panose="02000000000000000000" pitchFamily="2" charset="0"/>
              </a:rPr>
              <a:t>ক. রাষ্ট্রপতি নির্বাচন  </a:t>
            </a:r>
            <a:endParaRPr lang="en-US" sz="2400" dirty="0">
              <a:latin typeface="NikoshBAN" panose="02000000000000000000" pitchFamily="2" charset="0"/>
              <a:cs typeface="NikoshBAN" panose="02000000000000000000" pitchFamily="2" charset="0"/>
            </a:endParaRPr>
          </a:p>
        </p:txBody>
      </p:sp>
      <p:sp>
        <p:nvSpPr>
          <p:cNvPr id="6" name="TextBox 5"/>
          <p:cNvSpPr txBox="1"/>
          <p:nvPr/>
        </p:nvSpPr>
        <p:spPr>
          <a:xfrm>
            <a:off x="1126970" y="3647178"/>
            <a:ext cx="3024435" cy="46166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bn-BD" sz="2400" dirty="0" smtClean="0">
                <a:latin typeface="NikoshBAN" panose="02000000000000000000" pitchFamily="2" charset="0"/>
                <a:cs typeface="NikoshBAN" panose="02000000000000000000" pitchFamily="2" charset="0"/>
              </a:rPr>
              <a:t>গ. জাতীয় সংসদ  </a:t>
            </a:r>
            <a:endParaRPr lang="en-US" sz="2400" dirty="0">
              <a:latin typeface="NikoshBAN" panose="02000000000000000000" pitchFamily="2" charset="0"/>
              <a:cs typeface="NikoshBAN" panose="02000000000000000000" pitchFamily="2" charset="0"/>
            </a:endParaRPr>
          </a:p>
        </p:txBody>
      </p:sp>
      <p:sp>
        <p:nvSpPr>
          <p:cNvPr id="7" name="TextBox 6"/>
          <p:cNvSpPr txBox="1"/>
          <p:nvPr/>
        </p:nvSpPr>
        <p:spPr>
          <a:xfrm>
            <a:off x="5739679" y="3558151"/>
            <a:ext cx="3991175" cy="46166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bn-BD" sz="2400" dirty="0" smtClean="0">
                <a:latin typeface="NikoshBAN" panose="02000000000000000000" pitchFamily="2" charset="0"/>
                <a:cs typeface="NikoshBAN" panose="02000000000000000000" pitchFamily="2" charset="0"/>
              </a:rPr>
              <a:t>ঘ. মহিলা সদস্য নির্বাচনের জন্য নির্বাচন  </a:t>
            </a:r>
            <a:endParaRPr lang="en-US" sz="2400" b="1" dirty="0">
              <a:latin typeface="NikoshBAN" pitchFamily="2" charset="0"/>
              <a:cs typeface="NikoshBAN" pitchFamily="2" charset="0"/>
            </a:endParaRPr>
          </a:p>
        </p:txBody>
      </p:sp>
      <p:sp>
        <p:nvSpPr>
          <p:cNvPr id="8" name="TextBox 7"/>
          <p:cNvSpPr txBox="1"/>
          <p:nvPr/>
        </p:nvSpPr>
        <p:spPr>
          <a:xfrm>
            <a:off x="5739679" y="2876091"/>
            <a:ext cx="3447809" cy="46166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bn-BD" sz="2400" dirty="0" smtClean="0">
                <a:latin typeface="NikoshBAN" pitchFamily="2" charset="0"/>
                <a:cs typeface="NikoshBAN" pitchFamily="2" charset="0"/>
              </a:rPr>
              <a:t>খ</a:t>
            </a:r>
            <a:r>
              <a:rPr lang="bn-BD" sz="2400" dirty="0">
                <a:latin typeface="NikoshBAN" panose="02000000000000000000" pitchFamily="2" charset="0"/>
                <a:cs typeface="NikoshBAN" panose="02000000000000000000" pitchFamily="2" charset="0"/>
              </a:rPr>
              <a:t> . </a:t>
            </a:r>
            <a:r>
              <a:rPr lang="bn-BD" sz="2400" dirty="0" smtClean="0">
                <a:latin typeface="NikoshBAN" panose="02000000000000000000" pitchFamily="2" charset="0"/>
                <a:cs typeface="NikoshBAN" panose="02000000000000000000" pitchFamily="2" charset="0"/>
              </a:rPr>
              <a:t>স্থানীয় প্রর্যায়ের নির্বান </a:t>
            </a:r>
            <a:endParaRPr lang="en-US" sz="2400" b="1" dirty="0">
              <a:latin typeface="NikoshBAN" pitchFamily="2" charset="0"/>
              <a:cs typeface="NikoshBAN" pitchFamily="2" charset="0"/>
            </a:endParaRPr>
          </a:p>
        </p:txBody>
      </p:sp>
      <p:sp>
        <p:nvSpPr>
          <p:cNvPr id="9" name="Oval 8"/>
          <p:cNvSpPr/>
          <p:nvPr/>
        </p:nvSpPr>
        <p:spPr>
          <a:xfrm>
            <a:off x="861869" y="3609503"/>
            <a:ext cx="596765" cy="58148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38101" y="4289354"/>
            <a:ext cx="11594592" cy="64633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bn-BD" sz="3600" dirty="0">
                <a:latin typeface="NikoshBAN" panose="02000000000000000000" pitchFamily="2" charset="0"/>
                <a:cs typeface="NikoshBAN" panose="02000000000000000000" pitchFamily="2" charset="0"/>
              </a:rPr>
              <a:t>২</a:t>
            </a:r>
            <a:r>
              <a:rPr lang="bn-BD" sz="3600" dirty="0" smtClean="0">
                <a:latin typeface="NikoshBAN" panose="02000000000000000000" pitchFamily="2" charset="0"/>
                <a:cs typeface="NikoshBAN" panose="02000000000000000000" pitchFamily="2" charset="0"/>
              </a:rPr>
              <a:t>।</a:t>
            </a:r>
            <a:r>
              <a:rPr lang="bn-BD" sz="3600" dirty="0">
                <a:latin typeface="NikoshBAN" panose="02000000000000000000" pitchFamily="2" charset="0"/>
                <a:cs typeface="NikoshBAN" panose="02000000000000000000" pitchFamily="2" charset="0"/>
              </a:rPr>
              <a:t> </a:t>
            </a:r>
            <a:r>
              <a:rPr lang="bn-BD" sz="3600" dirty="0" smtClean="0">
                <a:latin typeface="NikoshBAN" panose="02000000000000000000" pitchFamily="2" charset="0"/>
                <a:cs typeface="NikoshBAN" panose="02000000000000000000" pitchFamily="2" charset="0"/>
              </a:rPr>
              <a:t> বাংলাদেশের জাতীয় সংসদের সংরক্ষিত মহিলা আসন সংখ্যা কতটি?</a:t>
            </a:r>
            <a:endParaRPr lang="en-US" sz="3600" dirty="0">
              <a:latin typeface="NikoshBAN" panose="02000000000000000000" pitchFamily="2" charset="0"/>
              <a:cs typeface="NikoshBAN" panose="02000000000000000000" pitchFamily="2" charset="0"/>
            </a:endParaRPr>
          </a:p>
        </p:txBody>
      </p:sp>
      <p:sp>
        <p:nvSpPr>
          <p:cNvPr id="11" name="TextBox 10"/>
          <p:cNvSpPr txBox="1"/>
          <p:nvPr/>
        </p:nvSpPr>
        <p:spPr>
          <a:xfrm>
            <a:off x="1126971" y="5294250"/>
            <a:ext cx="1411513" cy="46166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bn-BD" sz="2400" dirty="0" smtClean="0">
                <a:latin typeface="NikoshBAN" panose="02000000000000000000" pitchFamily="2" charset="0"/>
                <a:cs typeface="NikoshBAN" panose="02000000000000000000" pitchFamily="2" charset="0"/>
              </a:rPr>
              <a:t>ক.২০  </a:t>
            </a:r>
            <a:endParaRPr lang="en-US" sz="2400" dirty="0">
              <a:latin typeface="NikoshBAN" panose="02000000000000000000" pitchFamily="2" charset="0"/>
              <a:cs typeface="NikoshBAN" panose="02000000000000000000" pitchFamily="2" charset="0"/>
            </a:endParaRPr>
          </a:p>
        </p:txBody>
      </p:sp>
      <p:sp>
        <p:nvSpPr>
          <p:cNvPr id="12" name="TextBox 11"/>
          <p:cNvSpPr txBox="1"/>
          <p:nvPr/>
        </p:nvSpPr>
        <p:spPr>
          <a:xfrm>
            <a:off x="5400756" y="5367427"/>
            <a:ext cx="1191114" cy="46166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bn-BD" sz="2400" dirty="0">
                <a:latin typeface="NikoshBAN" panose="02000000000000000000" pitchFamily="2" charset="0"/>
                <a:cs typeface="NikoshBAN" panose="02000000000000000000" pitchFamily="2" charset="0"/>
              </a:rPr>
              <a:t>খ </a:t>
            </a:r>
            <a:r>
              <a:rPr lang="bn-BD" sz="2400" dirty="0" smtClean="0">
                <a:latin typeface="NikoshBAN" panose="02000000000000000000" pitchFamily="2" charset="0"/>
                <a:cs typeface="NikoshBAN" panose="02000000000000000000" pitchFamily="2" charset="0"/>
              </a:rPr>
              <a:t>. ৩০</a:t>
            </a:r>
            <a:endParaRPr lang="en-US" sz="2400" b="1" dirty="0">
              <a:latin typeface="NikoshBAN" pitchFamily="2" charset="0"/>
              <a:cs typeface="NikoshBAN" pitchFamily="2" charset="0"/>
            </a:endParaRPr>
          </a:p>
        </p:txBody>
      </p:sp>
      <p:sp>
        <p:nvSpPr>
          <p:cNvPr id="17" name="TextBox 16"/>
          <p:cNvSpPr txBox="1"/>
          <p:nvPr/>
        </p:nvSpPr>
        <p:spPr>
          <a:xfrm>
            <a:off x="1114002" y="6158484"/>
            <a:ext cx="1956743" cy="46166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bn-BD" sz="2400" dirty="0" smtClean="0">
                <a:latin typeface="NikoshBAN" panose="02000000000000000000" pitchFamily="2" charset="0"/>
                <a:cs typeface="NikoshBAN" panose="02000000000000000000" pitchFamily="2" charset="0"/>
              </a:rPr>
              <a:t>গ. ৫০ </a:t>
            </a:r>
            <a:endParaRPr lang="en-US" sz="2400" dirty="0">
              <a:latin typeface="NikoshBAN" panose="02000000000000000000" pitchFamily="2" charset="0"/>
              <a:cs typeface="NikoshBAN" panose="02000000000000000000" pitchFamily="2" charset="0"/>
            </a:endParaRPr>
          </a:p>
        </p:txBody>
      </p:sp>
      <p:sp>
        <p:nvSpPr>
          <p:cNvPr id="15" name="Oval 14"/>
          <p:cNvSpPr/>
          <p:nvPr/>
        </p:nvSpPr>
        <p:spPr>
          <a:xfrm>
            <a:off x="828588" y="6114480"/>
            <a:ext cx="596765" cy="58148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5380545" y="6158484"/>
            <a:ext cx="2002894" cy="46166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bn-BD" sz="2400" dirty="0">
                <a:latin typeface="NikoshBAN" panose="02000000000000000000" pitchFamily="2" charset="0"/>
                <a:cs typeface="NikoshBAN" panose="02000000000000000000" pitchFamily="2" charset="0"/>
              </a:rPr>
              <a:t>ঘ . </a:t>
            </a:r>
            <a:r>
              <a:rPr lang="bn-BD" sz="2400" dirty="0" smtClean="0">
                <a:latin typeface="NikoshBAN" panose="02000000000000000000" pitchFamily="2" charset="0"/>
                <a:cs typeface="NikoshBAN" panose="02000000000000000000" pitchFamily="2" charset="0"/>
              </a:rPr>
              <a:t>৪০ </a:t>
            </a:r>
            <a:endParaRPr lang="en-US" sz="2400" b="1" dirty="0">
              <a:latin typeface="NikoshBAN" pitchFamily="2" charset="0"/>
              <a:cs typeface="NikoshBAN" pitchFamily="2" charset="0"/>
            </a:endParaRPr>
          </a:p>
        </p:txBody>
      </p:sp>
    </p:spTree>
    <p:extLst>
      <p:ext uri="{BB962C8B-B14F-4D97-AF65-F5344CB8AC3E}">
        <p14:creationId xmlns:p14="http://schemas.microsoft.com/office/powerpoint/2010/main" val="38199231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1+#ppt_w/2"/>
                                          </p:val>
                                        </p:tav>
                                        <p:tav tm="100000">
                                          <p:val>
                                            <p:strVal val="#ppt_x"/>
                                          </p:val>
                                        </p:tav>
                                      </p:tavLst>
                                    </p:anim>
                                    <p:anim calcmode="lin" valueType="num">
                                      <p:cBhvr additive="base">
                                        <p:cTn id="14"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162966" y="289137"/>
            <a:ext cx="5734594" cy="969778"/>
          </a:xfrm>
          <a:prstGeom prst="roundRect">
            <a:avLst>
              <a:gd name="adj" fmla="val 33975"/>
            </a:avLst>
          </a:prstGeom>
          <a:solidFill>
            <a:srgbClr val="00B0F0"/>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bn-BD" sz="8000" b="1" dirty="0" smtClean="0">
                <a:solidFill>
                  <a:schemeClr val="tx1"/>
                </a:solidFill>
                <a:latin typeface="NikoshBAN" pitchFamily="2" charset="0"/>
                <a:cs typeface="NikoshBAN" pitchFamily="2" charset="0"/>
              </a:rPr>
              <a:t>বাড়ীর কাজ</a:t>
            </a:r>
            <a:endParaRPr lang="en-US" sz="8000" b="1" dirty="0">
              <a:solidFill>
                <a:schemeClr val="tx1"/>
              </a:solidFill>
              <a:latin typeface="NikoshBAN" pitchFamily="2" charset="0"/>
              <a:cs typeface="NikoshBAN" pitchFamily="2" charset="0"/>
            </a:endParaRPr>
          </a:p>
        </p:txBody>
      </p:sp>
      <p:sp>
        <p:nvSpPr>
          <p:cNvPr id="3" name="Rounded Rectangle 2"/>
          <p:cNvSpPr/>
          <p:nvPr/>
        </p:nvSpPr>
        <p:spPr>
          <a:xfrm>
            <a:off x="353228" y="4556737"/>
            <a:ext cx="11520323" cy="1420982"/>
          </a:xfrm>
          <a:prstGeom prst="roundRect">
            <a:avLst/>
          </a:prstGeom>
          <a:solidFill>
            <a:srgbClr val="7030A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b="1" dirty="0" smtClean="0">
                <a:ln w="22225">
                  <a:solidFill>
                    <a:schemeClr val="accent2"/>
                  </a:solidFill>
                  <a:prstDash val="solid"/>
                </a:ln>
                <a:solidFill>
                  <a:schemeClr val="accent2">
                    <a:lumMod val="40000"/>
                    <a:lumOff val="60000"/>
                  </a:schemeClr>
                </a:solidFill>
                <a:latin typeface="NikoshBAN" panose="02000000000000000000" pitchFamily="2" charset="0"/>
                <a:cs typeface="NikoshBAN" panose="02000000000000000000" pitchFamily="2" charset="0"/>
              </a:rPr>
              <a:t>নির্বাচনের আচরণবিধিগুলো একটি ছকে আকারে  লিখে নিয়ে আসবে।</a:t>
            </a:r>
            <a:endParaRPr lang="en-US" sz="3600" b="1" dirty="0">
              <a:ln w="22225">
                <a:solidFill>
                  <a:schemeClr val="accent2"/>
                </a:solidFill>
                <a:prstDash val="solid"/>
              </a:ln>
              <a:solidFill>
                <a:schemeClr val="accent2">
                  <a:lumMod val="40000"/>
                  <a:lumOff val="60000"/>
                </a:schemeClr>
              </a:solidFill>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8666" y="1476784"/>
            <a:ext cx="3823193" cy="286208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42333884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alphaModFix amt="74000"/>
          </a:blip>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3425834" y="4890595"/>
            <a:ext cx="5078592" cy="1569660"/>
          </a:xfrm>
          <a:prstGeom prst="rect">
            <a:avLst/>
          </a:prstGeom>
          <a:noFill/>
        </p:spPr>
        <p:txBody>
          <a:bodyPr wrap="square" rtlCol="0">
            <a:spAutoFit/>
          </a:bodyPr>
          <a:lstStyle/>
          <a:p>
            <a:pPr algn="ctr"/>
            <a:r>
              <a:rPr lang="en-US" sz="9600" b="1" i="1" dirty="0" err="1" smtClean="0">
                <a:latin typeface="NikoshBAN" panose="02000000000000000000" pitchFamily="2" charset="0"/>
                <a:cs typeface="NikoshBAN" panose="02000000000000000000" pitchFamily="2" charset="0"/>
              </a:rPr>
              <a:t>ধন্যবাদ</a:t>
            </a:r>
            <a:endParaRPr lang="en-US" sz="9600" b="1" i="1"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4585" y="627798"/>
            <a:ext cx="7983940" cy="3986159"/>
          </a:xfrm>
          <a:prstGeom prst="rect">
            <a:avLst/>
          </a:prstGeom>
        </p:spPr>
      </p:pic>
    </p:spTree>
    <p:extLst>
      <p:ext uri="{BB962C8B-B14F-4D97-AF65-F5344CB8AC3E}">
        <p14:creationId xmlns:p14="http://schemas.microsoft.com/office/powerpoint/2010/main" val="207946790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alphaModFix amt="98000"/>
          </a:blip>
          <a:tile tx="0" ty="0" sx="100000" sy="100000" flip="none" algn="tl"/>
        </a:blipFill>
        <a:effectLst/>
      </p:bgPr>
    </p:bg>
    <p:spTree>
      <p:nvGrpSpPr>
        <p:cNvPr id="1" name=""/>
        <p:cNvGrpSpPr/>
        <p:nvPr/>
      </p:nvGrpSpPr>
      <p:grpSpPr>
        <a:xfrm>
          <a:off x="0" y="0"/>
          <a:ext cx="0" cy="0"/>
          <a:chOff x="0" y="0"/>
          <a:chExt cx="0" cy="0"/>
        </a:xfrm>
      </p:grpSpPr>
      <p:sp>
        <p:nvSpPr>
          <p:cNvPr id="2" name="Oval 1"/>
          <p:cNvSpPr/>
          <p:nvPr/>
        </p:nvSpPr>
        <p:spPr>
          <a:xfrm>
            <a:off x="2362174" y="323412"/>
            <a:ext cx="7167589" cy="1491102"/>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bn-BD" sz="7200" b="1" dirty="0" smtClean="0">
                <a:solidFill>
                  <a:schemeClr val="tx1"/>
                </a:solidFill>
                <a:latin typeface="NikoshBAN" pitchFamily="2" charset="0"/>
                <a:cs typeface="NikoshBAN" pitchFamily="2" charset="0"/>
              </a:rPr>
              <a:t>শিক্ষক </a:t>
            </a:r>
            <a:r>
              <a:rPr lang="en-US" sz="7200" b="1" dirty="0" err="1" smtClean="0">
                <a:solidFill>
                  <a:schemeClr val="tx1"/>
                </a:solidFill>
                <a:latin typeface="NikoshBAN" pitchFamily="2" charset="0"/>
                <a:cs typeface="NikoshBAN" pitchFamily="2" charset="0"/>
              </a:rPr>
              <a:t>পরিচিতি</a:t>
            </a:r>
            <a:r>
              <a:rPr lang="bn-BD" sz="7200" b="1" dirty="0" smtClean="0">
                <a:solidFill>
                  <a:schemeClr val="tx1"/>
                </a:solidFill>
                <a:latin typeface="NikoshBAN" pitchFamily="2" charset="0"/>
                <a:cs typeface="NikoshBAN" pitchFamily="2" charset="0"/>
              </a:rPr>
              <a:t> </a:t>
            </a:r>
            <a:endParaRPr lang="en-US" sz="7200" b="1" dirty="0">
              <a:solidFill>
                <a:schemeClr val="tx1"/>
              </a:solidFill>
              <a:latin typeface="NikoshBAN" pitchFamily="2" charset="0"/>
              <a:cs typeface="NikoshBAN" pitchFamily="2" charset="0"/>
            </a:endParaRPr>
          </a:p>
        </p:txBody>
      </p:sp>
      <p:sp>
        <p:nvSpPr>
          <p:cNvPr id="5" name="Rounded Rectangle 4"/>
          <p:cNvSpPr/>
          <p:nvPr/>
        </p:nvSpPr>
        <p:spPr>
          <a:xfrm>
            <a:off x="526672" y="2120858"/>
            <a:ext cx="7131428" cy="4294229"/>
          </a:xfrm>
          <a:prstGeom prst="roundRect">
            <a:avLst/>
          </a:prstGeom>
          <a:noFill/>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40093" y="2120859"/>
            <a:ext cx="6199402" cy="3877985"/>
          </a:xfrm>
          <a:prstGeom prst="rect">
            <a:avLst/>
          </a:prstGeom>
          <a:noFill/>
        </p:spPr>
        <p:txBody>
          <a:bodyPr wrap="square" rtlCol="0">
            <a:spAutoFit/>
          </a:bodyPr>
          <a:lstStyle/>
          <a:p>
            <a:r>
              <a:rPr lang="bn-BD" sz="6000" dirty="0" smtClean="0">
                <a:solidFill>
                  <a:srgbClr val="7030A0"/>
                </a:solidFill>
                <a:latin typeface="NikoshBAN" panose="02000000000000000000" pitchFamily="2" charset="0"/>
                <a:cs typeface="NikoshBAN" panose="02000000000000000000" pitchFamily="2" charset="0"/>
              </a:rPr>
              <a:t>   </a:t>
            </a:r>
            <a:r>
              <a:rPr lang="bn-BD" sz="6600" b="1" dirty="0" smtClean="0">
                <a:ln w="22225">
                  <a:solidFill>
                    <a:schemeClr val="accent2"/>
                  </a:solidFill>
                  <a:prstDash val="solid"/>
                </a:ln>
                <a:solidFill>
                  <a:srgbClr val="FF0000"/>
                </a:solidFill>
                <a:latin typeface="NikoshBAN" panose="02000000000000000000" pitchFamily="2" charset="0"/>
                <a:cs typeface="NikoshBAN" panose="02000000000000000000" pitchFamily="2" charset="0"/>
              </a:rPr>
              <a:t>মোঃ জহুরুল ইসলাম</a:t>
            </a:r>
            <a:endParaRPr lang="bn-BD" sz="6000" b="1" dirty="0" smtClean="0">
              <a:ln w="22225">
                <a:solidFill>
                  <a:schemeClr val="accent2"/>
                </a:solidFill>
                <a:prstDash val="solid"/>
              </a:ln>
              <a:solidFill>
                <a:srgbClr val="FF0000"/>
              </a:solidFill>
              <a:latin typeface="NikoshBAN" panose="02000000000000000000" pitchFamily="2" charset="0"/>
              <a:cs typeface="NikoshBAN" panose="02000000000000000000" pitchFamily="2" charset="0"/>
            </a:endParaRPr>
          </a:p>
          <a:p>
            <a:r>
              <a:rPr lang="bn-BD" sz="3600" i="1" dirty="0" smtClean="0">
                <a:latin typeface="Nikosh" panose="02000000000000000000" pitchFamily="2" charset="0"/>
                <a:cs typeface="Nikosh" panose="02000000000000000000" pitchFamily="2" charset="0"/>
              </a:rPr>
              <a:t>            </a:t>
            </a:r>
            <a:r>
              <a:rPr lang="bn-IN" sz="3600" b="1" dirty="0" smtClean="0">
                <a:latin typeface="NikoshBAN" panose="02000000000000000000" pitchFamily="2" charset="0"/>
                <a:cs typeface="NikoshBAN" panose="02000000000000000000" pitchFamily="2" charset="0"/>
              </a:rPr>
              <a:t>সহকারি শিক্ষক </a:t>
            </a:r>
            <a:r>
              <a:rPr lang="bn-BD" sz="3600" b="1" dirty="0" smtClean="0">
                <a:latin typeface="NikoshBAN" panose="02000000000000000000" pitchFamily="2" charset="0"/>
                <a:cs typeface="NikoshBAN" panose="02000000000000000000" pitchFamily="2" charset="0"/>
              </a:rPr>
              <a:t>(আইসিটি)</a:t>
            </a:r>
            <a:endParaRPr lang="bn-IN" sz="3600" b="1" dirty="0" smtClean="0">
              <a:latin typeface="NikoshBAN" panose="02000000000000000000" pitchFamily="2" charset="0"/>
              <a:cs typeface="NikoshBAN" panose="02000000000000000000" pitchFamily="2" charset="0"/>
            </a:endParaRPr>
          </a:p>
          <a:p>
            <a:pPr algn="ctr"/>
            <a:r>
              <a:rPr lang="en-US" sz="4000" b="1" dirty="0" smtClean="0">
                <a:latin typeface="NikoshBAN" panose="02000000000000000000" pitchFamily="2" charset="0"/>
                <a:cs typeface="NikoshBAN" panose="02000000000000000000" pitchFamily="2" charset="0"/>
              </a:rPr>
              <a:t>  </a:t>
            </a:r>
            <a:r>
              <a:rPr lang="bn-BD" sz="4000" b="1" dirty="0" smtClean="0">
                <a:latin typeface="NikoshBAN" panose="02000000000000000000" pitchFamily="2" charset="0"/>
                <a:cs typeface="NikoshBAN" panose="02000000000000000000" pitchFamily="2" charset="0"/>
              </a:rPr>
              <a:t>খোট্টাপাড়া ইসলামিয়া আলিম মাদ্রাসা</a:t>
            </a:r>
          </a:p>
          <a:p>
            <a:pPr algn="ctr"/>
            <a:r>
              <a:rPr lang="bn-BD" sz="4000" b="1" dirty="0" smtClean="0">
                <a:latin typeface="NikoshBAN" panose="02000000000000000000" pitchFamily="2" charset="0"/>
                <a:cs typeface="NikoshBAN" panose="02000000000000000000" pitchFamily="2" charset="0"/>
              </a:rPr>
              <a:t>সাপাহার, নওগাঁ।</a:t>
            </a:r>
            <a:endParaRPr lang="en-US" sz="4400" i="1" dirty="0" smtClean="0">
              <a:latin typeface="Nikosh" panose="02000000000000000000" pitchFamily="2" charset="0"/>
              <a:cs typeface="Nikosh" panose="02000000000000000000" pitchFamily="2" charset="0"/>
            </a:endParaRPr>
          </a:p>
          <a:p>
            <a:pPr algn="ctr"/>
            <a:r>
              <a:rPr lang="bn-IN" sz="3200" b="1" dirty="0" smtClean="0">
                <a:latin typeface="NikoshBAN" pitchFamily="2" charset="0"/>
                <a:cs typeface="NikoshBAN" pitchFamily="2" charset="0"/>
              </a:rPr>
              <a:t>মোবাইল নম্বরঃ ০১৭</a:t>
            </a:r>
            <a:r>
              <a:rPr lang="bn-BD" sz="3200" b="1" dirty="0" smtClean="0">
                <a:latin typeface="NikoshBAN" pitchFamily="2" charset="0"/>
                <a:cs typeface="NikoshBAN" pitchFamily="2" charset="0"/>
              </a:rPr>
              <a:t>৩৪৬৫২০৮০</a:t>
            </a:r>
            <a:r>
              <a:rPr lang="bn-IN" sz="3200" b="1" dirty="0" smtClean="0">
                <a:latin typeface="NikoshBAN" pitchFamily="2" charset="0"/>
                <a:cs typeface="NikoshBAN" pitchFamily="2" charset="0"/>
              </a:rPr>
              <a:t>। </a:t>
            </a:r>
            <a:endParaRPr lang="en-US" sz="3200" b="1" dirty="0" smtClean="0">
              <a:latin typeface="NikoshBAN" pitchFamily="2" charset="0"/>
              <a:cs typeface="NikoshBAN" pitchFamily="2" charset="0"/>
            </a:endParaRPr>
          </a:p>
          <a:p>
            <a:pPr algn="ctr"/>
            <a:r>
              <a:rPr lang="en-US" sz="3200" b="1" dirty="0" smtClean="0">
                <a:latin typeface="NikoshBAN" pitchFamily="2" charset="0"/>
                <a:cs typeface="NikoshBAN" pitchFamily="2" charset="0"/>
              </a:rPr>
              <a:t>zohurul</a:t>
            </a:r>
            <a:r>
              <a:rPr lang="en-US" sz="3200" b="1" dirty="0" smtClean="0">
                <a:latin typeface="Times New Roman" panose="02020603050405020304" pitchFamily="18" charset="0"/>
                <a:cs typeface="Times New Roman" panose="02020603050405020304" pitchFamily="18" charset="0"/>
              </a:rPr>
              <a:t>2017</a:t>
            </a:r>
            <a:r>
              <a:rPr lang="en-US" sz="3200" b="1" dirty="0" smtClean="0">
                <a:latin typeface="NikoshBAN" pitchFamily="2" charset="0"/>
                <a:cs typeface="NikoshBAN" pitchFamily="2" charset="0"/>
              </a:rPr>
              <a:t>@gmail.com</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1092" y="2120859"/>
            <a:ext cx="3575570" cy="405206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70979757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alphaModFix amt="98000"/>
          </a:blip>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2975212" y="1883390"/>
            <a:ext cx="6796584" cy="4524315"/>
          </a:xfrm>
          <a:prstGeom prst="rect">
            <a:avLst/>
          </a:prstGeom>
          <a:solidFill>
            <a:schemeClr val="accent2">
              <a:lumMod val="40000"/>
              <a:lumOff val="60000"/>
            </a:schemeClr>
          </a:solidFill>
        </p:spPr>
        <p:txBody>
          <a:bodyPr wrap="square" rtlCol="0">
            <a:spAutoFit/>
          </a:bodyPr>
          <a:lstStyle/>
          <a:p>
            <a:pPr lvl="0" algn="ctr"/>
            <a:r>
              <a:rPr lang="bn-BD" sz="4800" b="1" dirty="0" smtClean="0">
                <a:latin typeface="NikoshBAN" pitchFamily="2" charset="0"/>
                <a:cs typeface="NikoshBAN" pitchFamily="2" charset="0"/>
              </a:rPr>
              <a:t>বিষয়ঃ</a:t>
            </a:r>
            <a:r>
              <a:rPr lang="en-US" sz="4800" dirty="0" smtClean="0">
                <a:latin typeface="NikoshBAN" pitchFamily="2" charset="0"/>
                <a:cs typeface="NikoshBAN" pitchFamily="2" charset="0"/>
              </a:rPr>
              <a:t> </a:t>
            </a:r>
            <a:r>
              <a:rPr lang="en-US" sz="4800" b="1" dirty="0" err="1" smtClean="0">
                <a:latin typeface="NikoshBAN" pitchFamily="2" charset="0"/>
                <a:cs typeface="NikoshBAN" pitchFamily="2" charset="0"/>
              </a:rPr>
              <a:t>বাংলাদেশ</a:t>
            </a:r>
            <a:r>
              <a:rPr lang="en-US" sz="4800" b="1" dirty="0" smtClean="0">
                <a:latin typeface="NikoshBAN" pitchFamily="2" charset="0"/>
                <a:cs typeface="NikoshBAN" pitchFamily="2" charset="0"/>
              </a:rPr>
              <a:t> ও </a:t>
            </a:r>
            <a:r>
              <a:rPr lang="en-US" sz="4800" b="1" dirty="0" err="1" smtClean="0">
                <a:latin typeface="NikoshBAN" pitchFamily="2" charset="0"/>
                <a:cs typeface="NikoshBAN" pitchFamily="2" charset="0"/>
              </a:rPr>
              <a:t>বিশ্ব</a:t>
            </a:r>
            <a:r>
              <a:rPr lang="en-US" sz="4800" b="1" dirty="0" smtClean="0">
                <a:latin typeface="NikoshBAN" pitchFamily="2" charset="0"/>
                <a:cs typeface="NikoshBAN" pitchFamily="2" charset="0"/>
              </a:rPr>
              <a:t> </a:t>
            </a:r>
            <a:r>
              <a:rPr lang="en-US" sz="4800" b="1" dirty="0" err="1" smtClean="0">
                <a:latin typeface="NikoshBAN" pitchFamily="2" charset="0"/>
                <a:cs typeface="NikoshBAN" pitchFamily="2" charset="0"/>
              </a:rPr>
              <a:t>পরিচয়</a:t>
            </a:r>
            <a:endParaRPr lang="en-US" sz="4800" b="1" dirty="0" smtClean="0">
              <a:latin typeface="NikoshBAN" pitchFamily="2" charset="0"/>
              <a:cs typeface="NikoshBAN" pitchFamily="2" charset="0"/>
            </a:endParaRPr>
          </a:p>
          <a:p>
            <a:pPr lvl="0" algn="ctr"/>
            <a:r>
              <a:rPr lang="en-US" sz="4800" b="1" dirty="0" smtClean="0">
                <a:latin typeface="NikoshBAN" pitchFamily="2" charset="0"/>
                <a:cs typeface="NikoshBAN" pitchFamily="2" charset="0"/>
              </a:rPr>
              <a:t>         </a:t>
            </a:r>
            <a:r>
              <a:rPr lang="bn-BD" sz="4800" b="1" dirty="0" smtClean="0">
                <a:latin typeface="NikoshBAN" pitchFamily="2" charset="0"/>
                <a:cs typeface="NikoshBAN" pitchFamily="2" charset="0"/>
              </a:rPr>
              <a:t>শ্রেণি </a:t>
            </a:r>
            <a:r>
              <a:rPr lang="bn-BD" sz="4800" b="1" dirty="0" smtClean="0">
                <a:latin typeface="NikoshBAN" pitchFamily="2" charset="0"/>
                <a:cs typeface="NikoshBAN" pitchFamily="2" charset="0"/>
                <a:sym typeface="Wingdings" panose="05000000000000000000" pitchFamily="2" charset="2"/>
              </a:rPr>
              <a:t>:সপ্তম </a:t>
            </a:r>
          </a:p>
          <a:p>
            <a:pPr algn="ctr"/>
            <a:r>
              <a:rPr lang="en-US" sz="4800" b="1" dirty="0" smtClean="0">
                <a:latin typeface="NikoshBAN" pitchFamily="2" charset="0"/>
                <a:cs typeface="NikoshBAN" pitchFamily="2" charset="0"/>
                <a:sym typeface="Wingdings" panose="05000000000000000000" pitchFamily="2" charset="2"/>
              </a:rPr>
              <a:t>         </a:t>
            </a:r>
            <a:r>
              <a:rPr lang="bn-BD" sz="4800" b="1" dirty="0" smtClean="0">
                <a:latin typeface="NikoshBAN" pitchFamily="2" charset="0"/>
                <a:cs typeface="NikoshBAN" pitchFamily="2" charset="0"/>
                <a:sym typeface="Wingdings" panose="05000000000000000000" pitchFamily="2" charset="2"/>
              </a:rPr>
              <a:t>অধ্যায়</a:t>
            </a:r>
            <a:r>
              <a:rPr lang="en-US" sz="4800" b="1" dirty="0" smtClean="0">
                <a:latin typeface="NikoshBAN" pitchFamily="2" charset="0"/>
                <a:cs typeface="NikoshBAN" pitchFamily="2" charset="0"/>
                <a:sym typeface="Wingdings" panose="05000000000000000000" pitchFamily="2" charset="2"/>
              </a:rPr>
              <a:t>ঃ</a:t>
            </a:r>
            <a:r>
              <a:rPr lang="bn-BD" sz="4800" b="1" dirty="0" smtClean="0">
                <a:latin typeface="NikoshBAN" pitchFamily="2" charset="0"/>
                <a:cs typeface="NikoshBAN" pitchFamily="2" charset="0"/>
                <a:sym typeface="Wingdings" panose="05000000000000000000" pitchFamily="2" charset="2"/>
              </a:rPr>
              <a:t>ষষ্ঠ</a:t>
            </a:r>
            <a:r>
              <a:rPr lang="en-US" sz="4800" b="1" dirty="0" smtClean="0">
                <a:latin typeface="NikoshBAN" pitchFamily="2" charset="0"/>
                <a:cs typeface="NikoshBAN" pitchFamily="2" charset="0"/>
                <a:sym typeface="Wingdings" panose="05000000000000000000" pitchFamily="2" charset="2"/>
              </a:rPr>
              <a:t> </a:t>
            </a:r>
            <a:endParaRPr lang="bn-IN" sz="4800" b="1" dirty="0" smtClean="0">
              <a:latin typeface="NikoshBAN" pitchFamily="2" charset="0"/>
              <a:cs typeface="NikoshBAN" pitchFamily="2" charset="0"/>
            </a:endParaRPr>
          </a:p>
          <a:p>
            <a:pPr algn="ctr"/>
            <a:r>
              <a:rPr lang="en-US" sz="4800" b="1" dirty="0" smtClean="0">
                <a:latin typeface="NikoshBAN" pitchFamily="2" charset="0"/>
                <a:cs typeface="NikoshBAN" pitchFamily="2" charset="0"/>
              </a:rPr>
              <a:t>    </a:t>
            </a:r>
            <a:r>
              <a:rPr lang="bn-IN" sz="4800" b="1" dirty="0" smtClean="0">
                <a:latin typeface="NikoshBAN" pitchFamily="2" charset="0"/>
                <a:cs typeface="NikoshBAN" pitchFamily="2" charset="0"/>
              </a:rPr>
              <a:t>মোট শিক্ষার্থীঃ </a:t>
            </a:r>
            <a:r>
              <a:rPr lang="en-US" sz="4800" b="1" dirty="0" smtClean="0">
                <a:latin typeface="NikoshBAN" pitchFamily="2" charset="0"/>
                <a:cs typeface="NikoshBAN" pitchFamily="2" charset="0"/>
              </a:rPr>
              <a:t>39</a:t>
            </a:r>
            <a:r>
              <a:rPr lang="bn-IN" sz="4800" b="1" dirty="0" smtClean="0">
                <a:latin typeface="NikoshBAN" pitchFamily="2" charset="0"/>
                <a:cs typeface="NikoshBAN" pitchFamily="2" charset="0"/>
              </a:rPr>
              <a:t> জন</a:t>
            </a:r>
            <a:r>
              <a:rPr lang="bn-BD" sz="4800" b="1" dirty="0" smtClean="0">
                <a:latin typeface="NikoshBAN" pitchFamily="2" charset="0"/>
                <a:cs typeface="NikoshBAN" pitchFamily="2" charset="0"/>
              </a:rPr>
              <a:t> </a:t>
            </a:r>
          </a:p>
          <a:p>
            <a:pPr algn="ctr"/>
            <a:r>
              <a:rPr lang="en-US" sz="4800" b="1" dirty="0" smtClean="0">
                <a:latin typeface="NikoshBAN" pitchFamily="2" charset="0"/>
                <a:cs typeface="NikoshBAN" pitchFamily="2" charset="0"/>
              </a:rPr>
              <a:t>     </a:t>
            </a:r>
            <a:r>
              <a:rPr lang="bn-BD" sz="4800" b="1" dirty="0" smtClean="0">
                <a:latin typeface="NikoshBAN" pitchFamily="2" charset="0"/>
                <a:cs typeface="NikoshBAN" pitchFamily="2" charset="0"/>
              </a:rPr>
              <a:t>সময়ঃ ৪০ মিনি</a:t>
            </a:r>
            <a:r>
              <a:rPr lang="bn-BD" sz="4800" b="1" dirty="0">
                <a:latin typeface="NikoshBAN" pitchFamily="2" charset="0"/>
                <a:cs typeface="NikoshBAN" pitchFamily="2" charset="0"/>
              </a:rPr>
              <a:t>ট</a:t>
            </a:r>
            <a:endParaRPr lang="bn-BD" sz="4800" b="1" dirty="0" smtClean="0">
              <a:latin typeface="NikoshBAN" pitchFamily="2" charset="0"/>
              <a:cs typeface="NikoshBAN" pitchFamily="2" charset="0"/>
            </a:endParaRPr>
          </a:p>
          <a:p>
            <a:pPr algn="ctr"/>
            <a:r>
              <a:rPr lang="en-US" sz="4800" b="1" dirty="0" smtClean="0">
                <a:latin typeface="NikoshBAN" pitchFamily="2" charset="0"/>
                <a:cs typeface="NikoshBAN" pitchFamily="2" charset="0"/>
              </a:rPr>
              <a:t>    </a:t>
            </a:r>
            <a:r>
              <a:rPr lang="bn-BD" sz="4800" b="1" dirty="0" smtClean="0">
                <a:latin typeface="NikoshBAN" pitchFamily="2" charset="0"/>
                <a:cs typeface="NikoshBAN" pitchFamily="2" charset="0"/>
              </a:rPr>
              <a:t>তাং০৭</a:t>
            </a:r>
            <a:r>
              <a:rPr lang="en-US" sz="4800" b="1" dirty="0" smtClean="0">
                <a:latin typeface="NikoshBAN" pitchFamily="2" charset="0"/>
                <a:cs typeface="NikoshBAN" pitchFamily="2" charset="0"/>
              </a:rPr>
              <a:t>/</a:t>
            </a:r>
            <a:r>
              <a:rPr lang="bn-BD" sz="4800" b="1" dirty="0" smtClean="0">
                <a:latin typeface="NikoshBAN" pitchFamily="2" charset="0"/>
                <a:cs typeface="NikoshBAN" pitchFamily="2" charset="0"/>
              </a:rPr>
              <a:t>০২</a:t>
            </a:r>
            <a:r>
              <a:rPr lang="en-US" sz="4800" b="1" dirty="0" smtClean="0">
                <a:latin typeface="NikoshBAN" pitchFamily="2" charset="0"/>
                <a:cs typeface="NikoshBAN" pitchFamily="2" charset="0"/>
              </a:rPr>
              <a:t>/20</a:t>
            </a:r>
            <a:r>
              <a:rPr lang="bn-BD" sz="4800" b="1" dirty="0" smtClean="0">
                <a:latin typeface="NikoshBAN" pitchFamily="2" charset="0"/>
                <a:cs typeface="NikoshBAN" pitchFamily="2" charset="0"/>
              </a:rPr>
              <a:t>২০</a:t>
            </a:r>
            <a:r>
              <a:rPr lang="bn-IN" sz="4800" b="1" dirty="0" smtClean="0">
                <a:latin typeface="NikoshBAN" pitchFamily="2" charset="0"/>
                <a:cs typeface="NikoshBAN" pitchFamily="2" charset="0"/>
              </a:rPr>
              <a:t>।  </a:t>
            </a:r>
            <a:r>
              <a:rPr lang="bn-BD" sz="4800" b="1" dirty="0" smtClean="0">
                <a:latin typeface="NikoshBAN" pitchFamily="2" charset="0"/>
                <a:cs typeface="NikoshBAN" pitchFamily="2" charset="0"/>
              </a:rPr>
              <a:t>     </a:t>
            </a:r>
          </a:p>
        </p:txBody>
      </p:sp>
      <p:sp>
        <p:nvSpPr>
          <p:cNvPr id="3" name="Oval 2"/>
          <p:cNvSpPr/>
          <p:nvPr/>
        </p:nvSpPr>
        <p:spPr>
          <a:xfrm>
            <a:off x="3532340" y="150125"/>
            <a:ext cx="5682328" cy="1310908"/>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bn-BD" sz="7200" b="1" dirty="0" smtClean="0">
                <a:solidFill>
                  <a:schemeClr val="tx1"/>
                </a:solidFill>
                <a:latin typeface="NikoshBAN" pitchFamily="2" charset="0"/>
                <a:cs typeface="NikoshBAN" pitchFamily="2" charset="0"/>
              </a:rPr>
              <a:t>পাঠ </a:t>
            </a:r>
            <a:r>
              <a:rPr lang="en-US" sz="7200" b="1" dirty="0" err="1" smtClean="0">
                <a:solidFill>
                  <a:schemeClr val="tx1"/>
                </a:solidFill>
                <a:latin typeface="NikoshBAN" pitchFamily="2" charset="0"/>
                <a:cs typeface="NikoshBAN" pitchFamily="2" charset="0"/>
              </a:rPr>
              <a:t>পরিচিতি</a:t>
            </a:r>
            <a:r>
              <a:rPr lang="bn-BD" sz="7200" b="1" dirty="0" smtClean="0">
                <a:solidFill>
                  <a:schemeClr val="tx1"/>
                </a:solidFill>
                <a:latin typeface="NikoshBAN" pitchFamily="2" charset="0"/>
                <a:cs typeface="NikoshBAN" pitchFamily="2" charset="0"/>
              </a:rPr>
              <a:t> </a:t>
            </a:r>
            <a:endParaRPr lang="en-US" sz="7200" b="1" dirty="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val="25385292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alphaModFix amt="98000"/>
          </a:blip>
          <a:tile tx="0" ty="0" sx="100000" sy="100000" flip="none" algn="tl"/>
        </a:blipFill>
        <a:effectLst/>
      </p:bgPr>
    </p:bg>
    <p:spTree>
      <p:nvGrpSpPr>
        <p:cNvPr id="1" name=""/>
        <p:cNvGrpSpPr/>
        <p:nvPr/>
      </p:nvGrpSpPr>
      <p:grpSpPr>
        <a:xfrm>
          <a:off x="0" y="0"/>
          <a:ext cx="0" cy="0"/>
          <a:chOff x="0" y="0"/>
          <a:chExt cx="0" cy="0"/>
        </a:xfrm>
      </p:grpSpPr>
      <p:sp>
        <p:nvSpPr>
          <p:cNvPr id="4" name="Rectangle 3"/>
          <p:cNvSpPr/>
          <p:nvPr/>
        </p:nvSpPr>
        <p:spPr>
          <a:xfrm>
            <a:off x="1979471" y="166714"/>
            <a:ext cx="8331200" cy="827314"/>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algn="ctr"/>
            <a:r>
              <a:rPr lang="bn-BD" sz="6000" dirty="0" smtClean="0">
                <a:latin typeface="NikoshBAN" panose="02000000000000000000" pitchFamily="2" charset="0"/>
                <a:cs typeface="NikoshBAN" panose="02000000000000000000" pitchFamily="2" charset="0"/>
              </a:rPr>
              <a:t>নিচের ছবিগুলো লক্ষ কর</a:t>
            </a:r>
            <a:endParaRPr lang="en-US" sz="6000" dirty="0">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3"/>
          <a:stretch>
            <a:fillRect/>
          </a:stretch>
        </p:blipFill>
        <p:spPr>
          <a:xfrm>
            <a:off x="907908" y="1108257"/>
            <a:ext cx="2771031" cy="2771031"/>
          </a:xfrm>
          <a:prstGeom prst="rect">
            <a:avLst/>
          </a:prstGeom>
        </p:spPr>
      </p:pic>
      <p:pic>
        <p:nvPicPr>
          <p:cNvPr id="5" name="Picture 4"/>
          <p:cNvPicPr>
            <a:picLocks noChangeAspect="1"/>
          </p:cNvPicPr>
          <p:nvPr/>
        </p:nvPicPr>
        <p:blipFill>
          <a:blip r:embed="rId4"/>
          <a:stretch>
            <a:fillRect/>
          </a:stretch>
        </p:blipFill>
        <p:spPr>
          <a:xfrm>
            <a:off x="3930914" y="1180778"/>
            <a:ext cx="3602650" cy="2698510"/>
          </a:xfrm>
          <a:prstGeom prst="rect">
            <a:avLst/>
          </a:prstGeom>
        </p:spPr>
      </p:pic>
      <p:pic>
        <p:nvPicPr>
          <p:cNvPr id="10" name="Picture 9"/>
          <p:cNvPicPr>
            <a:picLocks noChangeAspect="1"/>
          </p:cNvPicPr>
          <p:nvPr/>
        </p:nvPicPr>
        <p:blipFill>
          <a:blip r:embed="rId5"/>
          <a:stretch>
            <a:fillRect/>
          </a:stretch>
        </p:blipFill>
        <p:spPr>
          <a:xfrm>
            <a:off x="416129" y="4111442"/>
            <a:ext cx="4442474" cy="2464761"/>
          </a:xfrm>
          <a:prstGeom prst="rect">
            <a:avLst/>
          </a:prstGeom>
        </p:spPr>
      </p:pic>
      <p:pic>
        <p:nvPicPr>
          <p:cNvPr id="11" name="Picture 10"/>
          <p:cNvPicPr>
            <a:picLocks noChangeAspect="1"/>
          </p:cNvPicPr>
          <p:nvPr/>
        </p:nvPicPr>
        <p:blipFill>
          <a:blip r:embed="rId6"/>
          <a:stretch>
            <a:fillRect/>
          </a:stretch>
        </p:blipFill>
        <p:spPr>
          <a:xfrm>
            <a:off x="5657995" y="4066038"/>
            <a:ext cx="4991502" cy="2603257"/>
          </a:xfrm>
          <a:prstGeom prst="rect">
            <a:avLst/>
          </a:prstGeom>
        </p:spPr>
      </p:pic>
      <p:pic>
        <p:nvPicPr>
          <p:cNvPr id="13" name="Picture 12"/>
          <p:cNvPicPr>
            <a:picLocks noChangeAspect="1"/>
          </p:cNvPicPr>
          <p:nvPr/>
        </p:nvPicPr>
        <p:blipFill>
          <a:blip r:embed="rId7"/>
          <a:stretch>
            <a:fillRect/>
          </a:stretch>
        </p:blipFill>
        <p:spPr>
          <a:xfrm>
            <a:off x="7716229" y="1180778"/>
            <a:ext cx="4475771" cy="2559294"/>
          </a:xfrm>
          <a:prstGeom prst="rect">
            <a:avLst/>
          </a:prstGeom>
        </p:spPr>
      </p:pic>
    </p:spTree>
    <p:extLst>
      <p:ext uri="{BB962C8B-B14F-4D97-AF65-F5344CB8AC3E}">
        <p14:creationId xmlns:p14="http://schemas.microsoft.com/office/powerpoint/2010/main" val="1093060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alphaModFix amt="98000"/>
          </a:blip>
          <a:tile tx="0" ty="0" sx="100000" sy="100000" flip="none" algn="tl"/>
        </a:blipFill>
        <a:effectLst/>
      </p:bgPr>
    </p:bg>
    <p:spTree>
      <p:nvGrpSpPr>
        <p:cNvPr id="1" name=""/>
        <p:cNvGrpSpPr/>
        <p:nvPr/>
      </p:nvGrpSpPr>
      <p:grpSpPr>
        <a:xfrm>
          <a:off x="0" y="0"/>
          <a:ext cx="0" cy="0"/>
          <a:chOff x="0" y="0"/>
          <a:chExt cx="0" cy="0"/>
        </a:xfrm>
      </p:grpSpPr>
      <p:sp>
        <p:nvSpPr>
          <p:cNvPr id="3" name="Rounded Rectangle 2"/>
          <p:cNvSpPr/>
          <p:nvPr/>
        </p:nvSpPr>
        <p:spPr>
          <a:xfrm>
            <a:off x="2914389" y="1801505"/>
            <a:ext cx="5090615" cy="1678673"/>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bn-BD" sz="7200" dirty="0" smtClean="0">
              <a:solidFill>
                <a:srgbClr val="FF0000"/>
              </a:solidFill>
              <a:latin typeface="NikoshBAN" panose="02000000000000000000" pitchFamily="2" charset="0"/>
              <a:cs typeface="NikoshBAN" panose="02000000000000000000" pitchFamily="2" charset="0"/>
            </a:endParaRPr>
          </a:p>
          <a:p>
            <a:r>
              <a:rPr lang="bn-BD" sz="7200" dirty="0" smtClean="0">
                <a:solidFill>
                  <a:srgbClr val="FF0000"/>
                </a:solidFill>
                <a:latin typeface="NikoshBAN" panose="02000000000000000000" pitchFamily="2" charset="0"/>
                <a:cs typeface="NikoshBAN" panose="02000000000000000000" pitchFamily="2" charset="0"/>
              </a:rPr>
              <a:t>নির্বাচনের ধারনা </a:t>
            </a:r>
            <a:r>
              <a:rPr lang="bn-BD" sz="5400" dirty="0"/>
              <a:t>				</a:t>
            </a:r>
            <a:endParaRPr lang="en-US" sz="5400" i="1" dirty="0">
              <a:solidFill>
                <a:srgbClr val="FF0000"/>
              </a:solidFill>
              <a:latin typeface="NikoshBAN" panose="02000000000000000000" pitchFamily="2" charset="0"/>
              <a:cs typeface="NikoshBAN" panose="02000000000000000000" pitchFamily="2" charset="0"/>
            </a:endParaRPr>
          </a:p>
        </p:txBody>
      </p:sp>
      <p:sp>
        <p:nvSpPr>
          <p:cNvPr id="4" name="TextBox 3"/>
          <p:cNvSpPr txBox="1"/>
          <p:nvPr/>
        </p:nvSpPr>
        <p:spPr>
          <a:xfrm>
            <a:off x="3331239" y="308211"/>
            <a:ext cx="4256916" cy="923330"/>
          </a:xfrm>
          <a:prstGeom prst="rect">
            <a:avLst/>
          </a:prstGeom>
          <a:solidFill>
            <a:schemeClr val="accent2">
              <a:lumMod val="20000"/>
              <a:lumOff val="80000"/>
            </a:schemeClr>
          </a:solidFill>
        </p:spPr>
        <p:txBody>
          <a:bodyPr wrap="square" rtlCol="0">
            <a:spAutoFit/>
          </a:bodyPr>
          <a:lstStyle/>
          <a:p>
            <a:pPr algn="ctr"/>
            <a:r>
              <a:rPr lang="en-US"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BD" sz="5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পাঠ শিরোনাম </a:t>
            </a:r>
            <a:endParaRPr lang="en-US" sz="5400"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5775372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blip>
          <a:srcRect/>
          <a:tile tx="0" ty="0" sx="100000" sy="100000" flip="none" algn="tl"/>
        </a:blipFill>
        <a:effectLst/>
      </p:bgPr>
    </p:bg>
    <p:spTree>
      <p:nvGrpSpPr>
        <p:cNvPr id="1" name=""/>
        <p:cNvGrpSpPr/>
        <p:nvPr/>
      </p:nvGrpSpPr>
      <p:grpSpPr>
        <a:xfrm>
          <a:off x="0" y="0"/>
          <a:ext cx="0" cy="0"/>
          <a:chOff x="0" y="0"/>
          <a:chExt cx="0" cy="0"/>
        </a:xfrm>
      </p:grpSpPr>
      <p:sp>
        <p:nvSpPr>
          <p:cNvPr id="2" name="Oval 1"/>
          <p:cNvSpPr/>
          <p:nvPr/>
        </p:nvSpPr>
        <p:spPr>
          <a:xfrm>
            <a:off x="3930556" y="108459"/>
            <a:ext cx="4298902" cy="1365500"/>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bn-BD" sz="7200" b="1" dirty="0" smtClean="0">
                <a:solidFill>
                  <a:schemeClr val="tx1"/>
                </a:solidFill>
                <a:latin typeface="NikoshBAN" pitchFamily="2" charset="0"/>
                <a:cs typeface="NikoshBAN" pitchFamily="2" charset="0"/>
              </a:rPr>
              <a:t>শিখন ফল </a:t>
            </a:r>
            <a:endParaRPr lang="en-US" sz="7200" b="1" dirty="0">
              <a:solidFill>
                <a:schemeClr val="tx1"/>
              </a:solidFill>
              <a:latin typeface="NikoshBAN" pitchFamily="2" charset="0"/>
              <a:cs typeface="NikoshBAN" pitchFamily="2" charset="0"/>
            </a:endParaRPr>
          </a:p>
        </p:txBody>
      </p:sp>
      <p:sp>
        <p:nvSpPr>
          <p:cNvPr id="3" name="Rounded Rectangle 2"/>
          <p:cNvSpPr/>
          <p:nvPr/>
        </p:nvSpPr>
        <p:spPr>
          <a:xfrm>
            <a:off x="325343" y="1815152"/>
            <a:ext cx="11866657" cy="4674358"/>
          </a:xfrm>
          <a:prstGeom prst="roundRect">
            <a:avLst>
              <a:gd name="adj" fmla="val 8864"/>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0" indent="-914400">
              <a:buFont typeface="+mj-lt"/>
              <a:buAutoNum type="arabicPeriod"/>
            </a:pPr>
            <a:endParaRPr lang="bn-BD" sz="5400" i="1" dirty="0" smtClean="0">
              <a:ln w="28575">
                <a:noFill/>
              </a:ln>
              <a:solidFill>
                <a:schemeClr val="tx1"/>
              </a:solidFill>
              <a:effectLst>
                <a:outerShdw blurRad="38100" dist="38100" dir="2700000" algn="tl">
                  <a:srgbClr val="000000">
                    <a:alpha val="43137"/>
                  </a:srgbClr>
                </a:outerShdw>
              </a:effectLst>
              <a:latin typeface="NikoshBAN" pitchFamily="2" charset="0"/>
              <a:cs typeface="NikoshBAN" pitchFamily="2" charset="0"/>
            </a:endParaRPr>
          </a:p>
          <a:p>
            <a:pPr marL="914400" indent="-914400">
              <a:buFont typeface="+mj-lt"/>
              <a:buAutoNum type="arabicPeriod"/>
            </a:pPr>
            <a:endParaRPr lang="bn-BD" sz="5400" i="1" dirty="0" smtClean="0">
              <a:ln w="28575">
                <a:noFill/>
              </a:ln>
              <a:solidFill>
                <a:schemeClr val="tx1"/>
              </a:solidFill>
              <a:effectLst>
                <a:outerShdw blurRad="38100" dist="38100" dir="2700000" algn="tl">
                  <a:srgbClr val="000000">
                    <a:alpha val="43137"/>
                  </a:srgbClr>
                </a:outerShdw>
              </a:effectLst>
              <a:latin typeface="NikoshBAN" pitchFamily="2" charset="0"/>
              <a:cs typeface="NikoshBAN" pitchFamily="2" charset="0"/>
            </a:endParaRPr>
          </a:p>
          <a:p>
            <a:r>
              <a:rPr lang="bn-BD" sz="5400" i="1" dirty="0" smtClean="0">
                <a:ln w="28575">
                  <a:noFill/>
                </a:ln>
                <a:solidFill>
                  <a:schemeClr val="tx1"/>
                </a:solidFill>
                <a:effectLst>
                  <a:outerShdw blurRad="38100" dist="38100" dir="2700000" algn="tl">
                    <a:srgbClr val="000000">
                      <a:alpha val="43137"/>
                    </a:srgbClr>
                  </a:outerShdw>
                </a:effectLst>
                <a:latin typeface="NikoshBAN" pitchFamily="2" charset="0"/>
                <a:cs typeface="NikoshBAN" pitchFamily="2" charset="0"/>
              </a:rPr>
              <a:t>এই </a:t>
            </a:r>
            <a:r>
              <a:rPr lang="bn-BD" sz="5400" i="1" dirty="0" smtClean="0">
                <a:ln w="28575">
                  <a:noFill/>
                </a:ln>
                <a:solidFill>
                  <a:schemeClr val="tx1"/>
                </a:solidFill>
                <a:effectLst>
                  <a:outerShdw blurRad="38100" dist="38100" dir="2700000" algn="tl">
                    <a:srgbClr val="000000">
                      <a:alpha val="43137"/>
                    </a:srgbClr>
                  </a:outerShdw>
                </a:effectLst>
                <a:latin typeface="NikoshBAN" pitchFamily="2" charset="0"/>
                <a:cs typeface="NikoshBAN" pitchFamily="2" charset="0"/>
              </a:rPr>
              <a:t>পাঠ শেষে শিক্ষার্থীরা-</a:t>
            </a:r>
            <a:endParaRPr lang="en-US" sz="5400" i="1" dirty="0" smtClean="0">
              <a:ln w="28575">
                <a:noFill/>
              </a:ln>
              <a:solidFill>
                <a:schemeClr val="tx1"/>
              </a:solidFill>
              <a:effectLst>
                <a:outerShdw blurRad="38100" dist="38100" dir="2700000" algn="tl">
                  <a:srgbClr val="000000">
                    <a:alpha val="43137"/>
                  </a:srgbClr>
                </a:outerShdw>
              </a:effectLst>
              <a:latin typeface="NikoshBAN" pitchFamily="2" charset="0"/>
              <a:cs typeface="NikoshBAN" pitchFamily="2" charset="0"/>
            </a:endParaRPr>
          </a:p>
          <a:p>
            <a:pPr marL="914400" indent="-914400">
              <a:buFont typeface="+mj-lt"/>
              <a:buAutoNum type="arabicPeriod"/>
            </a:pPr>
            <a:r>
              <a:rPr lang="bn-BD" sz="3600" dirty="0" smtClean="0">
                <a:ln w="28575">
                  <a:noFill/>
                </a:ln>
                <a:solidFill>
                  <a:schemeClr val="tx1"/>
                </a:solidFill>
                <a:effectLst>
                  <a:outerShdw blurRad="38100" dist="38100" dir="2700000" algn="tl">
                    <a:srgbClr val="000000">
                      <a:alpha val="43137"/>
                    </a:srgbClr>
                  </a:outerShdw>
                </a:effectLst>
                <a:latin typeface="NikoshBAN" pitchFamily="2" charset="0"/>
                <a:cs typeface="NikoshBAN" pitchFamily="2" charset="0"/>
              </a:rPr>
              <a:t>নির্বাচন কি</a:t>
            </a:r>
            <a:r>
              <a:rPr lang="en-US" sz="3600" dirty="0" smtClean="0">
                <a:ln w="28575">
                  <a:noFill/>
                </a:ln>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bn-BD" sz="3600" dirty="0" smtClean="0">
                <a:ln w="28575">
                  <a:noFill/>
                </a:ln>
                <a:solidFill>
                  <a:schemeClr val="tx1"/>
                </a:solidFill>
                <a:effectLst>
                  <a:outerShdw blurRad="38100" dist="38100" dir="2700000" algn="tl">
                    <a:srgbClr val="000000">
                      <a:alpha val="43137"/>
                    </a:srgbClr>
                  </a:outerShdw>
                </a:effectLst>
                <a:latin typeface="NikoshBAN" pitchFamily="2" charset="0"/>
                <a:cs typeface="NikoshBAN" pitchFamily="2" charset="0"/>
              </a:rPr>
              <a:t>তা বলতে পারবে</a:t>
            </a:r>
            <a:r>
              <a:rPr lang="bn-BD" sz="3600" dirty="0">
                <a:ln w="28575">
                  <a:noFill/>
                </a:ln>
                <a:solidFill>
                  <a:schemeClr val="tx1"/>
                </a:solidFill>
                <a:effectLst>
                  <a:outerShdw blurRad="38100" dist="38100" dir="2700000" algn="tl">
                    <a:srgbClr val="000000">
                      <a:alpha val="43137"/>
                    </a:srgbClr>
                  </a:outerShdw>
                </a:effectLst>
                <a:latin typeface="NikoshBAN" pitchFamily="2" charset="0"/>
                <a:cs typeface="NikoshBAN" pitchFamily="2" charset="0"/>
              </a:rPr>
              <a:t>?</a:t>
            </a:r>
            <a:endParaRPr lang="bn-BD" sz="3600" dirty="0" smtClean="0">
              <a:ln w="28575">
                <a:noFill/>
              </a:ln>
              <a:solidFill>
                <a:schemeClr val="tx1"/>
              </a:solidFill>
              <a:effectLst>
                <a:outerShdw blurRad="38100" dist="38100" dir="2700000" algn="tl">
                  <a:srgbClr val="000000">
                    <a:alpha val="43137"/>
                  </a:srgbClr>
                </a:outerShdw>
              </a:effectLst>
              <a:latin typeface="NikoshBAN" pitchFamily="2" charset="0"/>
              <a:cs typeface="NikoshBAN" pitchFamily="2" charset="0"/>
            </a:endParaRPr>
          </a:p>
          <a:p>
            <a:pPr marL="742950" indent="-742950">
              <a:buFont typeface="+mj-lt"/>
              <a:buAutoNum type="arabicPeriod"/>
            </a:pPr>
            <a:r>
              <a:rPr lang="bn-BD" sz="3600" dirty="0" smtClean="0">
                <a:ln w="28575">
                  <a:noFill/>
                </a:ln>
                <a:solidFill>
                  <a:schemeClr val="tx1"/>
                </a:solidFill>
                <a:effectLst>
                  <a:outerShdw blurRad="38100" dist="38100" dir="2700000" algn="tl">
                    <a:srgbClr val="000000">
                      <a:alpha val="43137"/>
                    </a:srgbClr>
                  </a:outerShdw>
                </a:effectLst>
                <a:latin typeface="NikoshBAN" pitchFamily="2" charset="0"/>
                <a:cs typeface="NikoshBAN" pitchFamily="2" charset="0"/>
              </a:rPr>
              <a:t> নির্বাচনের প্রয়োজনীয়তা ব্যাখ্যা করতে পারবে?</a:t>
            </a:r>
          </a:p>
          <a:p>
            <a:pPr marL="914400" indent="-914400">
              <a:buFont typeface="+mj-lt"/>
              <a:buAutoNum type="arabicPeriod"/>
            </a:pPr>
            <a:r>
              <a:rPr lang="bn-BD" sz="3600" dirty="0" smtClean="0">
                <a:ln w="28575">
                  <a:noFill/>
                </a:ln>
                <a:solidFill>
                  <a:schemeClr val="tx1"/>
                </a:solidFill>
                <a:latin typeface="NikoshBAN" pitchFamily="2" charset="0"/>
                <a:cs typeface="NikoshBAN" pitchFamily="2" charset="0"/>
              </a:rPr>
              <a:t>চূড়ান্ত প্রতিনিধি কোন নির্বাচনের মাধ্যমে নির্বাচিত তা বর্ণনা করতে পারবে।</a:t>
            </a:r>
          </a:p>
          <a:p>
            <a:endParaRPr lang="en-US" sz="5400" i="1" dirty="0">
              <a:ln w="28575">
                <a:noFill/>
              </a:ln>
              <a:solidFill>
                <a:schemeClr val="tx1"/>
              </a:solidFill>
              <a:effectLst>
                <a:outerShdw blurRad="38100" dist="38100" dir="2700000" algn="tl">
                  <a:srgbClr val="000000">
                    <a:alpha val="43137"/>
                  </a:srgbClr>
                </a:outerShdw>
              </a:effectLst>
              <a:latin typeface="NikoshBAN" pitchFamily="2" charset="0"/>
              <a:cs typeface="NikoshBAN" pitchFamily="2" charset="0"/>
            </a:endParaRPr>
          </a:p>
          <a:p>
            <a:pPr marL="914400" indent="-914400">
              <a:buFont typeface="+mj-lt"/>
              <a:buAutoNum type="arabicPeriod"/>
            </a:pPr>
            <a:endParaRPr lang="bn-BD" sz="5400" i="1" dirty="0" smtClean="0">
              <a:ln w="28575">
                <a:noFill/>
              </a:ln>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160927215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alphaModFix amt="99000"/>
          </a:blip>
          <a:tile tx="0" ty="0" sx="100000" sy="100000" flip="none" algn="tl"/>
        </a:blipFill>
        <a:effectLst/>
      </p:bgPr>
    </p:bg>
    <p:spTree>
      <p:nvGrpSpPr>
        <p:cNvPr id="1" name=""/>
        <p:cNvGrpSpPr/>
        <p:nvPr/>
      </p:nvGrpSpPr>
      <p:grpSpPr>
        <a:xfrm>
          <a:off x="0" y="0"/>
          <a:ext cx="0" cy="0"/>
          <a:chOff x="0" y="0"/>
          <a:chExt cx="0" cy="0"/>
        </a:xfrm>
      </p:grpSpPr>
      <p:sp>
        <p:nvSpPr>
          <p:cNvPr id="9" name="Oval 8">
            <a:hlinkClick r:id="rId3" action="ppaction://hlinkpres?slideindex=1&amp;slidetitle="/>
          </p:cNvPr>
          <p:cNvSpPr/>
          <p:nvPr/>
        </p:nvSpPr>
        <p:spPr>
          <a:xfrm>
            <a:off x="3709348" y="140359"/>
            <a:ext cx="3934736" cy="908949"/>
          </a:xfrm>
          <a:prstGeom prst="ellipse">
            <a:avLst/>
          </a:prstGeom>
          <a:solidFill>
            <a:schemeClr val="accent2">
              <a:lumMod val="40000"/>
              <a:lumOff val="60000"/>
            </a:schemeClr>
          </a:solidFill>
          <a:ln w="285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bn-BD" sz="3600" b="1" dirty="0" smtClean="0">
                <a:solidFill>
                  <a:prstClr val="black"/>
                </a:solidFill>
                <a:latin typeface="NikoshBAN" pitchFamily="2" charset="0"/>
                <a:cs typeface="NikoshBAN" pitchFamily="2" charset="0"/>
              </a:rPr>
              <a:t>একক কাজ </a:t>
            </a:r>
            <a:r>
              <a:rPr lang="bn-BD" sz="3600" b="1" dirty="0">
                <a:solidFill>
                  <a:prstClr val="black"/>
                </a:solidFill>
                <a:latin typeface="NikoshBAN" pitchFamily="2" charset="0"/>
                <a:cs typeface="NikoshBAN" pitchFamily="2" charset="0"/>
              </a:rPr>
              <a:t>এর ক্লু</a:t>
            </a:r>
            <a:endParaRPr lang="en-US" sz="3600" b="1" dirty="0">
              <a:solidFill>
                <a:prstClr val="black"/>
              </a:solidFill>
              <a:latin typeface="NikoshBAN" pitchFamily="2" charset="0"/>
              <a:cs typeface="NikoshBAN" pitchFamily="2"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76716" y="1348740"/>
            <a:ext cx="5734696" cy="4817593"/>
          </a:xfrm>
          <a:prstGeom prst="rect">
            <a:avLst/>
          </a:prstGeom>
        </p:spPr>
      </p:pic>
      <p:pic>
        <p:nvPicPr>
          <p:cNvPr id="5" name="Picture 4"/>
          <p:cNvPicPr>
            <a:picLocks noChangeAspect="1"/>
          </p:cNvPicPr>
          <p:nvPr/>
        </p:nvPicPr>
        <p:blipFill>
          <a:blip r:embed="rId5"/>
          <a:stretch>
            <a:fillRect/>
          </a:stretch>
        </p:blipFill>
        <p:spPr>
          <a:xfrm>
            <a:off x="358071" y="1348740"/>
            <a:ext cx="5102679" cy="4796028"/>
          </a:xfrm>
          <a:prstGeom prst="rect">
            <a:avLst/>
          </a:prstGeom>
        </p:spPr>
      </p:pic>
    </p:spTree>
    <p:extLst>
      <p:ext uri="{BB962C8B-B14F-4D97-AF65-F5344CB8AC3E}">
        <p14:creationId xmlns:p14="http://schemas.microsoft.com/office/powerpoint/2010/main" val="106797326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alphaModFix amt="99000"/>
          </a:blip>
          <a:tile tx="0" ty="0" sx="100000" sy="100000" flip="none" algn="tl"/>
        </a:blipFill>
        <a:effectLst/>
      </p:bgPr>
    </p:bg>
    <p:spTree>
      <p:nvGrpSpPr>
        <p:cNvPr id="1" name=""/>
        <p:cNvGrpSpPr/>
        <p:nvPr/>
      </p:nvGrpSpPr>
      <p:grpSpPr>
        <a:xfrm>
          <a:off x="0" y="0"/>
          <a:ext cx="0" cy="0"/>
          <a:chOff x="0" y="0"/>
          <a:chExt cx="0" cy="0"/>
        </a:xfrm>
      </p:grpSpPr>
      <p:sp>
        <p:nvSpPr>
          <p:cNvPr id="2" name="Oval 1"/>
          <p:cNvSpPr/>
          <p:nvPr/>
        </p:nvSpPr>
        <p:spPr>
          <a:xfrm>
            <a:off x="3267616" y="8037"/>
            <a:ext cx="5076284" cy="1365500"/>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bn-BD" sz="7200" b="1" dirty="0" smtClean="0">
                <a:solidFill>
                  <a:schemeClr val="tx1"/>
                </a:solidFill>
                <a:latin typeface="NikoshBAN" pitchFamily="2" charset="0"/>
                <a:cs typeface="NikoshBAN" pitchFamily="2" charset="0"/>
              </a:rPr>
              <a:t>একক কাজ </a:t>
            </a:r>
            <a:endParaRPr lang="en-US" sz="7200" b="1" dirty="0">
              <a:solidFill>
                <a:schemeClr val="tx1"/>
              </a:solidFill>
              <a:latin typeface="NikoshBAN" pitchFamily="2" charset="0"/>
              <a:cs typeface="NikoshBAN" pitchFamily="2" charset="0"/>
            </a:endParaRPr>
          </a:p>
        </p:txBody>
      </p:sp>
      <p:sp>
        <p:nvSpPr>
          <p:cNvPr id="3" name="TextBox 2"/>
          <p:cNvSpPr txBox="1"/>
          <p:nvPr/>
        </p:nvSpPr>
        <p:spPr>
          <a:xfrm>
            <a:off x="9818442" y="201365"/>
            <a:ext cx="1793074" cy="830997"/>
          </a:xfrm>
          <a:prstGeom prst="rect">
            <a:avLst/>
          </a:prstGeom>
          <a:solidFill>
            <a:schemeClr val="accent4">
              <a:lumMod val="20000"/>
              <a:lumOff val="80000"/>
            </a:schemeClr>
          </a:solidFill>
        </p:spPr>
        <p:txBody>
          <a:bodyPr wrap="square" rtlCol="0">
            <a:spAutoFit/>
          </a:bodyPr>
          <a:lstStyle/>
          <a:p>
            <a:r>
              <a:rPr lang="en-US" sz="4800" i="1" dirty="0" smtClean="0">
                <a:latin typeface="NikoshBAN" panose="02000000000000000000" pitchFamily="2" charset="0"/>
                <a:cs typeface="NikoshBAN" panose="02000000000000000000" pitchFamily="2" charset="0"/>
              </a:rPr>
              <a:t>৫মিনিট</a:t>
            </a:r>
            <a:endParaRPr lang="en-US" sz="4800" i="1" dirty="0">
              <a:latin typeface="NikoshBAN" panose="02000000000000000000" pitchFamily="2" charset="0"/>
              <a:cs typeface="NikoshBAN" panose="02000000000000000000" pitchFamily="2" charset="0"/>
            </a:endParaRPr>
          </a:p>
        </p:txBody>
      </p:sp>
      <p:sp>
        <p:nvSpPr>
          <p:cNvPr id="7" name="Rectangle 6"/>
          <p:cNvSpPr/>
          <p:nvPr/>
        </p:nvSpPr>
        <p:spPr>
          <a:xfrm>
            <a:off x="474943" y="1703361"/>
            <a:ext cx="11136573" cy="1107996"/>
          </a:xfrm>
          <a:prstGeom prst="rect">
            <a:avLst/>
          </a:prstGeom>
          <a:solidFill>
            <a:schemeClr val="accent4">
              <a:lumMod val="20000"/>
              <a:lumOff val="80000"/>
            </a:schemeClr>
          </a:solidFill>
        </p:spPr>
        <p:txBody>
          <a:bodyPr wrap="square">
            <a:spAutoFit/>
          </a:bodyPr>
          <a:lstStyle/>
          <a:p>
            <a:r>
              <a:rPr lang="bn-BD" sz="6600" dirty="0" smtClean="0">
                <a:latin typeface="NikoshBAN" panose="02000000000000000000" pitchFamily="2" charset="0"/>
                <a:cs typeface="NikoshBAN" panose="02000000000000000000" pitchFamily="2" charset="0"/>
              </a:rPr>
              <a:t>১। </a:t>
            </a:r>
            <a:r>
              <a:rPr lang="bn-BD" sz="6600" dirty="0">
                <a:ln w="28575">
                  <a:noFill/>
                </a:ln>
                <a:effectLst>
                  <a:outerShdw blurRad="38100" dist="38100" dir="2700000" algn="tl">
                    <a:srgbClr val="000000">
                      <a:alpha val="43137"/>
                    </a:srgbClr>
                  </a:outerShdw>
                </a:effectLst>
                <a:latin typeface="NikoshBAN" pitchFamily="2" charset="0"/>
                <a:cs typeface="NikoshBAN" pitchFamily="2" charset="0"/>
              </a:rPr>
              <a:t>নির্বাচন কি</a:t>
            </a:r>
            <a:r>
              <a:rPr lang="en-US" sz="6600" dirty="0">
                <a:ln w="28575">
                  <a:noFill/>
                </a:ln>
                <a:effectLst>
                  <a:outerShdw blurRad="38100" dist="38100" dir="2700000" algn="tl">
                    <a:srgbClr val="000000">
                      <a:alpha val="43137"/>
                    </a:srgbClr>
                  </a:outerShdw>
                </a:effectLst>
                <a:latin typeface="NikoshBAN" pitchFamily="2" charset="0"/>
                <a:cs typeface="NikoshBAN" pitchFamily="2" charset="0"/>
              </a:rPr>
              <a:t> </a:t>
            </a:r>
            <a:r>
              <a:rPr lang="bn-BD" sz="6600" dirty="0" smtClean="0">
                <a:latin typeface="NikoshBAN" panose="02000000000000000000" pitchFamily="2" charset="0"/>
                <a:cs typeface="NikoshBAN" panose="02000000000000000000" pitchFamily="2" charset="0"/>
              </a:rPr>
              <a:t>? </a:t>
            </a:r>
            <a:endParaRPr lang="en-AU" sz="6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73207166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Flowchart: Alternate Process 1"/>
          <p:cNvSpPr/>
          <p:nvPr/>
        </p:nvSpPr>
        <p:spPr>
          <a:xfrm>
            <a:off x="1668060" y="145129"/>
            <a:ext cx="8974666" cy="1450498"/>
          </a:xfrm>
          <a:prstGeom prst="flowChartAlternateProcess">
            <a:avLst/>
          </a:prstGeom>
          <a:solidFill>
            <a:srgbClr val="7030A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8800" b="1" dirty="0" smtClean="0">
                <a:latin typeface="NikoshBAN" pitchFamily="2" charset="0"/>
                <a:cs typeface="NikoshBAN" pitchFamily="2" charset="0"/>
              </a:rPr>
              <a:t>একক কাজের সমাধান </a:t>
            </a:r>
            <a:endParaRPr lang="en-US" sz="8800" b="1" dirty="0">
              <a:latin typeface="NikoshBAN" pitchFamily="2" charset="0"/>
              <a:cs typeface="NikoshBAN" pitchFamily="2" charset="0"/>
            </a:endParaRPr>
          </a:p>
        </p:txBody>
      </p:sp>
      <p:sp>
        <p:nvSpPr>
          <p:cNvPr id="6" name="Subtitle 2"/>
          <p:cNvSpPr txBox="1">
            <a:spLocks/>
          </p:cNvSpPr>
          <p:nvPr/>
        </p:nvSpPr>
        <p:spPr>
          <a:xfrm>
            <a:off x="545910" y="2320120"/>
            <a:ext cx="11796215" cy="4135271"/>
          </a:xfrm>
          <a:prstGeom prst="rect">
            <a:avLst/>
          </a:prstGeom>
          <a:solidFill>
            <a:schemeClr val="accent4">
              <a:lumMod val="40000"/>
              <a:lumOff val="60000"/>
            </a:schemeClr>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bn-BD" sz="4800" dirty="0" smtClean="0">
                <a:latin typeface="NikoshBAN" panose="02000000000000000000" pitchFamily="2" charset="0"/>
                <a:cs typeface="NikoshBAN" panose="02000000000000000000" pitchFamily="2" charset="0"/>
              </a:rPr>
              <a:t>সাধারণ অর্থে নির্বাচন হলো এমন একটি প্রক্রিয়া বা পদ্ধতি,যার মাধ্যমে দেশের ভোটাধিকারপ্রাপ্ত নাগরিকেরা তাদের প্রতিধি বাছাই করে। অন্যভাবে বলা যায়, নির্বাচন একটি সাংবিধানিক প্রক্রিয়া। যে প্রক্রিয়ার মাধ্যমে ভোটাধিকার প্রাপ্ত সকল নাগরিক ভোট দিয়ে রাষ্ট্রের শাসনকাজ পরিচালনার জন্য প্রার্থী বা প্রতিনিধি বাছাই করে।   </a:t>
            </a:r>
            <a:endParaRPr lang="bn-BD" sz="4800" dirty="0" smtClean="0">
              <a:solidFill>
                <a:srgbClr val="00206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55861539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6386211</TotalTime>
  <Words>399</Words>
  <Application>Microsoft Office PowerPoint</Application>
  <PresentationFormat>Widescreen</PresentationFormat>
  <Paragraphs>58</Paragraphs>
  <Slides>18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Arial</vt:lpstr>
      <vt:lpstr>Calibri</vt:lpstr>
      <vt:lpstr>Calibri Light</vt:lpstr>
      <vt:lpstr>Nikosh</vt:lpstr>
      <vt:lpstr>NikoshBAN</vt:lpstr>
      <vt:lpstr>Times New Roman</vt:lpstr>
      <vt:lpstr>Vrinda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270</cp:revision>
  <dcterms:created xsi:type="dcterms:W3CDTF">2007-12-31T18:29:01Z</dcterms:created>
  <dcterms:modified xsi:type="dcterms:W3CDTF">2020-02-23T17:03:52Z</dcterms:modified>
</cp:coreProperties>
</file>