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2"/>
  </p:notesMasterIdLst>
  <p:sldIdLst>
    <p:sldId id="263" r:id="rId2"/>
    <p:sldId id="284" r:id="rId3"/>
    <p:sldId id="259" r:id="rId4"/>
    <p:sldId id="260" r:id="rId5"/>
    <p:sldId id="273" r:id="rId6"/>
    <p:sldId id="270" r:id="rId7"/>
    <p:sldId id="277" r:id="rId8"/>
    <p:sldId id="276" r:id="rId9"/>
    <p:sldId id="278" r:id="rId10"/>
    <p:sldId id="282" r:id="rId11"/>
    <p:sldId id="281" r:id="rId12"/>
    <p:sldId id="279" r:id="rId13"/>
    <p:sldId id="264" r:id="rId14"/>
    <p:sldId id="271" r:id="rId15"/>
    <p:sldId id="275" r:id="rId16"/>
    <p:sldId id="283" r:id="rId17"/>
    <p:sldId id="272" r:id="rId18"/>
    <p:sldId id="269" r:id="rId19"/>
    <p:sldId id="26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6D75-AAFC-41E7-BF16-E27DFB8FF65C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37351-DDB0-4511-BB9A-06976F02A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0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37351-DDB0-4511-BB9A-06976F02AE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4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37351-DDB0-4511-BB9A-06976F02AE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38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23FDB8-5C7F-4A93-9E6E-291D8355142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8C7844-6CEC-4C85-9614-22ED3759C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59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91968" y="1510748"/>
            <a:ext cx="85346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5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Arrow 3"/>
          <p:cNvSpPr/>
          <p:nvPr/>
        </p:nvSpPr>
        <p:spPr>
          <a:xfrm rot="10800000">
            <a:off x="3909354" y="3586697"/>
            <a:ext cx="3288937" cy="7247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09144" y="2163224"/>
            <a:ext cx="2181149" cy="425453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98208" y="2012132"/>
            <a:ext cx="0" cy="455671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061" y="2880295"/>
            <a:ext cx="2828925" cy="282892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21065682">
            <a:off x="4797226" y="2450602"/>
            <a:ext cx="1717638" cy="112863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9719" y="1427357"/>
            <a:ext cx="1840819" cy="58477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23.5 </a:t>
            </a:r>
            <a:r>
              <a:rPr lang="en-US" sz="3200" dirty="0" err="1" smtClean="0"/>
              <a:t>ডিগ্রি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41427" y="179061"/>
            <a:ext cx="3522118" cy="70788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পৃথিবীর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আহ্নিক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গতি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30137" y="1531474"/>
            <a:ext cx="3579218" cy="3170099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নিজ অক্ষের </a:t>
            </a:r>
            <a:r>
              <a:rPr lang="bn-BD" sz="4000" dirty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চারিদিকে </a:t>
            </a:r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পৃথিবীর এই আবর্তনকে </a:t>
            </a:r>
          </a:p>
          <a:p>
            <a:pPr algn="ctr"/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</a:rPr>
              <a:t>আহ্নিক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 </a:t>
            </a:r>
          </a:p>
          <a:p>
            <a:pPr algn="ctr"/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বলে</a:t>
            </a:r>
            <a:r>
              <a:rPr lang="bn-BD" dirty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5807" y="1577157"/>
            <a:ext cx="2858125" cy="4154984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নিজ অক্ষের চারিদিকে পৃথিবীর</a:t>
            </a:r>
            <a:r>
              <a:rPr lang="bn-BD" sz="4400" dirty="0" smtClean="0"/>
              <a:t> </a:t>
            </a:r>
            <a:r>
              <a:rPr lang="bn-BD" sz="4400" dirty="0"/>
              <a:t>একবার ঘুরে আসতে </a:t>
            </a:r>
            <a:r>
              <a:rPr lang="bn-BD" sz="4400" dirty="0" smtClean="0"/>
              <a:t>কত </a:t>
            </a:r>
            <a:r>
              <a:rPr lang="bn-BD" sz="4400" dirty="0"/>
              <a:t>সময় লাগে?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8437882" y="1577157"/>
            <a:ext cx="3227332" cy="452431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নিজ অক্ষের চারিদিকে পৃথিবীর একবার ঘুরে আসতে </a:t>
            </a:r>
            <a:r>
              <a:rPr lang="bn-BD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২৩ ঘন্টা ৫৬ </a:t>
            </a:r>
            <a:r>
              <a:rPr lang="bn-BD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bn-BD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সময় </a:t>
            </a:r>
            <a:r>
              <a:rPr lang="bn-BD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লাগে?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442" y="1563957"/>
            <a:ext cx="10848772" cy="390876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chemeClr val="accent4">
                    <a:lumMod val="50000"/>
                  </a:schemeClr>
                </a:solidFill>
              </a:rPr>
              <a:t>এটাই </a:t>
            </a:r>
            <a:r>
              <a:rPr lang="en-US" sz="115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1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11500" b="1" dirty="0" smtClean="0">
                <a:solidFill>
                  <a:schemeClr val="accent4">
                    <a:lumMod val="50000"/>
                  </a:schemeClr>
                </a:solidFill>
              </a:rPr>
              <a:t>আহ্নিক </a:t>
            </a:r>
            <a:r>
              <a:rPr lang="en-US" sz="115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11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1500" dirty="0"/>
          </a:p>
          <a:p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 flipV="1">
            <a:off x="4005025" y="4358263"/>
            <a:ext cx="3258520" cy="675258"/>
          </a:xfrm>
          <a:prstGeom prst="curvedDownArrow">
            <a:avLst>
              <a:gd name="adj1" fmla="val 20764"/>
              <a:gd name="adj2" fmla="val 30988"/>
              <a:gd name="adj3" fmla="val 54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8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02523" y="967154"/>
            <a:ext cx="7719647" cy="502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1" t="22367" r="2718" b="33683"/>
          <a:stretch/>
        </p:blipFill>
        <p:spPr>
          <a:xfrm>
            <a:off x="9363220" y="2163263"/>
            <a:ext cx="1447310" cy="1318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5" t="35754" r="44457" b="42776"/>
          <a:stretch/>
        </p:blipFill>
        <p:spPr>
          <a:xfrm>
            <a:off x="6212813" y="2848828"/>
            <a:ext cx="692495" cy="632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24" y="259268"/>
            <a:ext cx="3435663" cy="707886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বার্ষিক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dirty="0"/>
          </a:p>
        </p:txBody>
      </p:sp>
      <p:sp>
        <p:nvSpPr>
          <p:cNvPr id="9" name="Curved Down Arrow 8"/>
          <p:cNvSpPr/>
          <p:nvPr/>
        </p:nvSpPr>
        <p:spPr>
          <a:xfrm>
            <a:off x="2331502" y="301138"/>
            <a:ext cx="8673480" cy="2082000"/>
          </a:xfrm>
          <a:prstGeom prst="curvedDownArrow">
            <a:avLst>
              <a:gd name="adj1" fmla="val 25000"/>
              <a:gd name="adj2" fmla="val 165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2137050" y="4057363"/>
            <a:ext cx="8673480" cy="2082000"/>
          </a:xfrm>
          <a:prstGeom prst="curvedDownArrow">
            <a:avLst>
              <a:gd name="adj1" fmla="val 25000"/>
              <a:gd name="adj2" fmla="val 165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906" y="13902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8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9 -0.2706 C -0.12968 -0.2706 0.00625 -0.14004 0.00625 0.02338 C 0.00625 0.18588 -0.12968 0.31922 -0.29609 0.31922 C -0.46393 0.31922 -0.59804 0.18588 -0.59804 0.02338 C -0.59804 -0.14004 -0.46393 -0.2706 -0.29609 -0.270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02523" y="967154"/>
            <a:ext cx="7719647" cy="502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1" t="22367" r="2718" b="33683"/>
          <a:stretch/>
        </p:blipFill>
        <p:spPr>
          <a:xfrm>
            <a:off x="9363220" y="2163263"/>
            <a:ext cx="1447310" cy="1318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5" t="35754" r="44457" b="42776"/>
          <a:stretch/>
        </p:blipFill>
        <p:spPr>
          <a:xfrm>
            <a:off x="6212813" y="2848828"/>
            <a:ext cx="692495" cy="632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24" y="259268"/>
            <a:ext cx="3435663" cy="707886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বার্ষিক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24364" y="1809320"/>
            <a:ext cx="3875964" cy="70788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পৃথিবী কিভাবে ঘুরছে?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2222320" y="568610"/>
            <a:ext cx="8673480" cy="2082000"/>
          </a:xfrm>
          <a:prstGeom prst="curvedDownArrow">
            <a:avLst>
              <a:gd name="adj1" fmla="val 25000"/>
              <a:gd name="adj2" fmla="val 165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2137050" y="4057363"/>
            <a:ext cx="8673480" cy="2082000"/>
          </a:xfrm>
          <a:prstGeom prst="curvedDownArrow">
            <a:avLst>
              <a:gd name="adj1" fmla="val 25000"/>
              <a:gd name="adj2" fmla="val 165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906" y="13902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6906" y="4479737"/>
            <a:ext cx="10506705" cy="193899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সুর্‍্যের </a:t>
            </a:r>
            <a:r>
              <a:rPr lang="bn-BD" sz="4000" dirty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চারিদিকে </a:t>
            </a:r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পৃথিবীর এই আবর্তনকে </a:t>
            </a:r>
          </a:p>
          <a:p>
            <a:pPr algn="ctr"/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বার্ষিক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 </a:t>
            </a:r>
          </a:p>
          <a:p>
            <a:pPr algn="ctr"/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বলে</a:t>
            </a:r>
            <a:r>
              <a:rPr lang="bn-BD" dirty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4001" y="3475822"/>
            <a:ext cx="10936007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 smtClean="0"/>
              <a:t>সুর্যের </a:t>
            </a:r>
            <a:r>
              <a:rPr lang="bn-BD" sz="4400" dirty="0"/>
              <a:t>চারিদিকে একবার ঘুরে আসতে পৃথিবীর কত সময় লাগে?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844330" y="1602350"/>
            <a:ext cx="10736965" cy="156966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dirty="0" smtClean="0"/>
              <a:t>সুর্যের </a:t>
            </a:r>
            <a:r>
              <a:rPr lang="bn-BD" sz="4800" dirty="0"/>
              <a:t>চারিদিকে একবার ঘুরে আসতে পৃথিবীর </a:t>
            </a:r>
            <a:r>
              <a:rPr lang="bn-BD" sz="4800" u="sng" dirty="0" smtClean="0">
                <a:solidFill>
                  <a:schemeClr val="accent6">
                    <a:lumMod val="75000"/>
                  </a:schemeClr>
                </a:solidFill>
              </a:rPr>
              <a:t>365 দিন ৬ ঘন্টা </a:t>
            </a:r>
            <a:r>
              <a:rPr lang="bn-BD" sz="4800" dirty="0" smtClean="0"/>
              <a:t>সময় </a:t>
            </a:r>
            <a:r>
              <a:rPr lang="bn-BD" sz="4800" dirty="0"/>
              <a:t>লাগে?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788426" y="1466170"/>
            <a:ext cx="10848772" cy="390876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chemeClr val="accent4">
                    <a:lumMod val="50000"/>
                  </a:schemeClr>
                </a:solidFill>
              </a:rPr>
              <a:t>এটাই </a:t>
            </a:r>
            <a:r>
              <a:rPr lang="en-US" sz="115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1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500" b="1" dirty="0" err="1">
                <a:solidFill>
                  <a:schemeClr val="accent4">
                    <a:lumMod val="50000"/>
                  </a:schemeClr>
                </a:solidFill>
              </a:rPr>
              <a:t>বার্ষিক</a:t>
            </a:r>
            <a:r>
              <a:rPr lang="bn-BD" sz="11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5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11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0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9 -0.2706 C -0.12968 -0.2706 0.00625 -0.14004 0.00625 0.02338 C 0.00625 0.18588 -0.12968 0.31922 -0.29609 0.31922 C -0.46393 0.31922 -0.59804 0.18588 -0.59804 0.02338 C -0.59804 -0.14004 -0.46393 -0.2706 -0.29609 -0.270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352"/>
            <a:ext cx="1219199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৩৯- ৪০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066" y="930349"/>
            <a:ext cx="4733313" cy="592765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004" y="930349"/>
            <a:ext cx="4240667" cy="586970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9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4802" y="1322300"/>
            <a:ext cx="6377171" cy="76944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সঠিক শব্দ দ্বারা শূণ্যস্থান পুরণ কর।</a:t>
            </a:r>
            <a:endParaRPr lang="en-US" sz="440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89" y="2311472"/>
            <a:ext cx="11759822" cy="4401205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১। পৃথিবী সৌরজগতের একটি ______________।</a:t>
            </a:r>
          </a:p>
          <a:p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২। পৃথিবীর অক্ষরেখাটি কিছুটা ____________ রয়েছে। </a:t>
            </a:r>
          </a:p>
          <a:p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৩। __________ হলো কোন বস্তুর কেন্দ্র বরাবর ছেদকারী কাল্পনিক রেখা।</a:t>
            </a:r>
          </a:p>
          <a:p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৪। সূর্‍্যের চারিদিকে নির্দিষ্ট কক্ষপথে পৃথিবীর আবর্তনকে _________ গতি বলে।</a:t>
            </a:r>
          </a:p>
          <a:p>
            <a:r>
              <a:rPr lang="bn-BD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৫। নিজ অক্ষে একবার ঘুরে আসতে পৃথিবীর ২৩ ঘন্ট__________ মিনিট সময় লাগে।</a:t>
            </a:r>
            <a:endParaRPr lang="en-US" sz="4000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1841" y="271574"/>
            <a:ext cx="2228495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u="sng" dirty="0" smtClean="0">
                <a:ln>
                  <a:solidFill>
                    <a:srgbClr val="7030A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44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9743" y="2373026"/>
            <a:ext cx="8325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</a:rPr>
              <a:t>গ্রহ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125" y="3569857"/>
            <a:ext cx="104405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</a:rPr>
              <a:t>অক্ষ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4178" y="2981647"/>
            <a:ext cx="12828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</a:rPr>
              <a:t>হেলে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9534" y="4277743"/>
            <a:ext cx="12146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</a:rPr>
              <a:t>বার্ষিক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2806" y="5500773"/>
            <a:ext cx="55955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</a:rPr>
              <a:t>৬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1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4792" y="-66450"/>
            <a:ext cx="38860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u="sng" dirty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1100" u="sng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723168"/>
              </p:ext>
            </p:extLst>
          </p:nvPr>
        </p:nvGraphicFramePr>
        <p:xfrm>
          <a:off x="207508" y="2642001"/>
          <a:ext cx="1181463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315"/>
                <a:gridCol w="59073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বাম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ডান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বার্ষিক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গতিতে সময় লাগে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আহ্নিক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গতিতে সময় লাগে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নক্ষত্র</a:t>
                      </a:r>
                      <a:endParaRPr lang="en-US" sz="1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পৃথিবী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একটি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দিন ৬ ঘন্টা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সূর্‍্য 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কক্ষপথ</a:t>
                      </a:r>
                      <a:endParaRPr lang="en-US" sz="11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পৃথিবী 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যে পথে পরিভ্রমন করে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২৩ ঘন্টা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৫৬ মিনিট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946067"/>
            <a:ext cx="121920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ডান পাশের শব্দগুলো সাথে ডান পাশের বাম পাশের সঠিক শব্দগুলোর মিল কর।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1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74792" y="-66450"/>
            <a:ext cx="37401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u="sng" dirty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u="sng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কাজ:</a:t>
            </a:r>
            <a:endParaRPr lang="en-US" sz="1100" u="sng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833947"/>
              </p:ext>
            </p:extLst>
          </p:nvPr>
        </p:nvGraphicFramePr>
        <p:xfrm>
          <a:off x="15897258" y="1553195"/>
          <a:ext cx="11814630" cy="550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0"/>
                <a:gridCol w="3938210"/>
                <a:gridCol w="3938210"/>
              </a:tblGrid>
              <a:tr h="175367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বাম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ডান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বার্ষিক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গতিতে সময় লাগে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নক্ষত্র</a:t>
                      </a:r>
                      <a:endParaRPr lang="en-US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পৃথিবী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একটি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দিন ৬ ঘন্টা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সূর্‍্য 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কক্ষপথ</a:t>
                      </a:r>
                      <a:endParaRPr lang="en-US" sz="105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পৃথিবী 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যে পথে পরিভ্রমন করে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২৩ ঘন্টা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৫৬ মিনিট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792" y="891476"/>
            <a:ext cx="121920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ডান পাশের শব্দগুলো সাথে ডান পাশের বাম পাশের সঠিক শব্দগুলোর মিলকর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ণ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মিলিয়ে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নিই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।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11125" y="2281365"/>
            <a:ext cx="119697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3612" y="2308065"/>
            <a:ext cx="4381309" cy="52531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</a:rPr>
              <a:t>বাম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31057" y="2287716"/>
            <a:ext cx="3544555" cy="532961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091750" y="2275016"/>
            <a:ext cx="4125568" cy="55836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>
                <a:solidFill>
                  <a:schemeClr val="accent2">
                    <a:lumMod val="75000"/>
                  </a:schemeClr>
                </a:solidFill>
              </a:rPr>
              <a:t>ডান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612" y="3002090"/>
            <a:ext cx="4397446" cy="696776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বার্ষিক গতিতে সময় লাগে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544704" y="3014790"/>
            <a:ext cx="3530909" cy="70862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091750" y="3002090"/>
            <a:ext cx="4125568" cy="7254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3612" y="3727579"/>
            <a:ext cx="4397446" cy="6983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আহ্নিক গতিতে সময় লাগে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544703" y="3712896"/>
            <a:ext cx="3530909" cy="710178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091750" y="3727578"/>
            <a:ext cx="4125568" cy="7270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3612" y="4454654"/>
            <a:ext cx="4397446" cy="69830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একটি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519305" y="4441041"/>
            <a:ext cx="3530909" cy="71017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091750" y="4454653"/>
            <a:ext cx="4125568" cy="7270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৩৬৫ দিন ৬ ঘন্টা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33612" y="5181728"/>
            <a:ext cx="4397446" cy="696776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সূর্‍্য একটি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544702" y="5188078"/>
            <a:ext cx="3530909" cy="708628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8091750" y="5181728"/>
            <a:ext cx="4125568" cy="725488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33612" y="5907216"/>
            <a:ext cx="4397446" cy="69830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যে পথে পরিভ্রমন করে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544704" y="5919916"/>
            <a:ext cx="3530909" cy="71017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8091750" y="5907215"/>
            <a:ext cx="4125568" cy="7270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২৩ ঘন্টা ৫৬ মিনিট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8075613" y="2281365"/>
            <a:ext cx="0" cy="43719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11125" y="3014790"/>
            <a:ext cx="1195070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111125" y="3740278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111125" y="4467353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111125" y="5194428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111125" y="5919915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17475" y="2281365"/>
            <a:ext cx="0" cy="43719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12055475" y="2281365"/>
            <a:ext cx="0" cy="43719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11125" y="2287715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11125" y="6646990"/>
            <a:ext cx="1195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29218 -0.218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9544 -0.319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9883 0.2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139 L -0.29466 0.21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888 0.093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1336"/>
            <a:ext cx="12191999" cy="7003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2315" y="159940"/>
            <a:ext cx="3575715" cy="92333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43" y="966858"/>
            <a:ext cx="141288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পদ্মা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40" y="2050128"/>
            <a:ext cx="11007450" cy="707886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পৃথিবীর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আহ্নিক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গতি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সংক্রান্ত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মৌলিক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ধারণা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৫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টি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বাক্যে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ব্যাখ্যা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</a:rPr>
              <a:t>কর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</a:rPr>
              <a:t>।</a:t>
            </a:r>
            <a:endParaRPr lang="en-US" sz="40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39" y="5930002"/>
            <a:ext cx="11007450" cy="707886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পৃথিবীর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বার্ষিক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গতি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সংক্রান্ত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মৌলিক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ধারণা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৫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টি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বাক্যে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ব্যাখ্যা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কর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716" y="4870636"/>
            <a:ext cx="151720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মেঘনা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61715" y="2866930"/>
            <a:ext cx="151720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যমুনা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34" y="3914949"/>
            <a:ext cx="10944356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আহ্নিক গতি ও বার্ষিক গতির মধ্যে ৩ টি  পার্থক্য লিখ।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4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186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8228" y="4477363"/>
            <a:ext cx="463826" cy="221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1648691"/>
            <a:ext cx="12787744" cy="617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56" y="0"/>
            <a:ext cx="463826" cy="22661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970" y="3886448"/>
            <a:ext cx="11335059" cy="1015663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১। পৃথিবীর কয় ধরনের গতি আছে?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8032" y="-14442"/>
            <a:ext cx="463826" cy="2280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3969" y="3900890"/>
            <a:ext cx="8447688" cy="1015663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২।কক্ষপথ বলতে কী বোঝায়?</a:t>
            </a:r>
            <a:endParaRPr lang="en-US" sz="6000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12" y="3645500"/>
            <a:ext cx="10992444" cy="193899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/>
              <a:t>৩। সুর্য চারিদিকে একবার ঘুরে আসতে পৃথিবীর কত সময় লাগে?</a:t>
            </a:r>
            <a:endParaRPr lang="en-US" sz="60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4" grpId="0" animBg="1"/>
      <p:bldP spid="14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325" y="27296"/>
            <a:ext cx="7023652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পরিকল্পিত</a:t>
            </a:r>
            <a:r>
              <a:rPr lang="en-US" sz="9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9600" b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কাজঃ</a:t>
            </a:r>
            <a:endParaRPr lang="en-US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336" y="2834035"/>
            <a:ext cx="10438495" cy="156966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১। পৃথিবী তার কক্ষপথে কী ভাবে ঘোরে তার একটি রেখাচিত্র একেঁ আনবে।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336" y="4773027"/>
            <a:ext cx="10227212" cy="830997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২।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পৃথিবীর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গতি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সংক্রান্ত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৫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টি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বাক্য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লিখে আনবে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।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1074400" cy="9921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2228850"/>
            <a:ext cx="7353839" cy="26479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200" b="1" dirty="0">
              <a:latin typeface="Agni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mwdDj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Avjg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wUcy</a:t>
            </a:r>
          </a:p>
          <a:p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wmwbqi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Agni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Agni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Agni" pitchFamily="2" charset="0"/>
                <a:cs typeface="NikoshBAN" pitchFamily="2" charset="0"/>
              </a:rPr>
              <a:t>          </a:t>
            </a:r>
            <a:endParaRPr lang="en-US" sz="3200" b="1" dirty="0">
              <a:latin typeface="Agni" pitchFamily="2" charset="0"/>
              <a:cs typeface="NikoshBAN" pitchFamily="2" charset="0"/>
            </a:endParaRPr>
          </a:p>
          <a:p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প্রিন্সিপাল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কাজি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ফারুকী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আন্ড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Agni" pitchFamily="2" charset="0"/>
                <a:cs typeface="NikoshBAN" pitchFamily="2" charset="0"/>
              </a:rPr>
              <a:t>কলেজ,রায়পুর,লক্ষীপুর</a:t>
            </a:r>
            <a:r>
              <a:rPr lang="en-US" sz="3200" b="1" dirty="0">
                <a:latin typeface="Agni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endParaRPr lang="bn-IN" dirty="0">
              <a:latin typeface="Agni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Agni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esktop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400" y="1752600"/>
            <a:ext cx="3352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173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35" y="2947916"/>
            <a:ext cx="12096466" cy="373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043317" cy="3663864"/>
          </a:xfrm>
          <a:prstGeom prst="rect">
            <a:avLst/>
          </a:prstGeom>
        </p:spPr>
        <p:txBody>
          <a:bodyPr wrap="square">
            <a:prstTxWarp prst="textCurveDown">
              <a:avLst>
                <a:gd name="adj" fmla="val 31871"/>
              </a:avLst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239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6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37" t="-2709" r="1237" b="2709"/>
          <a:stretch/>
        </p:blipFill>
        <p:spPr>
          <a:xfrm>
            <a:off x="-166254" y="-191069"/>
            <a:ext cx="12516285" cy="7049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8953" y="67218"/>
            <a:ext cx="6608618" cy="1323439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970" y="1492839"/>
            <a:ext cx="11159836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arshaLipi" pitchFamily="2" charset="0"/>
                <a:cs typeface="NikoshBAN" pitchFamily="2" charset="0"/>
              </a:rPr>
              <a:t>দশম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darshaLipi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গতি</a:t>
            </a: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পৃথিবী সৌরজগতের...........হেলে রয়েছে।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……..     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6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1569660"/>
          </a:xfrm>
          <a:prstGeom prst="rect">
            <a:avLst/>
          </a:prstGeom>
          <a:ln w="57150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9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96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1689" y="5199500"/>
            <a:ext cx="2090310" cy="164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6118" y="2966224"/>
            <a:ext cx="12035882" cy="1015663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১২.১.২</a:t>
            </a:r>
            <a:r>
              <a:rPr lang="en-US" sz="6000" dirty="0"/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পৃথিবীর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গতি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কয়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ধরনের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তা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বলতে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পারবে</a:t>
            </a:r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।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4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02523" y="967154"/>
            <a:ext cx="7719647" cy="502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1" t="22367" r="2718" b="33683"/>
          <a:stretch/>
        </p:blipFill>
        <p:spPr>
          <a:xfrm>
            <a:off x="9363220" y="2163263"/>
            <a:ext cx="1447310" cy="1318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5" t="35754" r="44457" b="42776"/>
          <a:stretch/>
        </p:blipFill>
        <p:spPr>
          <a:xfrm>
            <a:off x="6212813" y="2848828"/>
            <a:ext cx="692495" cy="632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477672"/>
            <a:ext cx="4189862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</a:rPr>
              <a:t>এখানে আমরা কি দেখছি?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24675" y="472234"/>
            <a:ext cx="1732409" cy="1608402"/>
            <a:chOff x="9524675" y="472234"/>
            <a:chExt cx="1732409" cy="1608402"/>
          </a:xfrm>
        </p:grpSpPr>
        <p:sp>
          <p:nvSpPr>
            <p:cNvPr id="7" name="TextBox 6"/>
            <p:cNvSpPr txBox="1"/>
            <p:nvPr/>
          </p:nvSpPr>
          <p:spPr>
            <a:xfrm>
              <a:off x="9524675" y="472234"/>
              <a:ext cx="1732409" cy="707886"/>
            </a:xfrm>
            <a:prstGeom prst="rect">
              <a:avLst/>
            </a:prstGeom>
            <a:ln w="571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accent2">
                      <a:lumMod val="50000"/>
                    </a:schemeClr>
                  </a:solidFill>
                </a:rPr>
                <a:t>এটা কী?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10800000">
              <a:off x="10143032" y="1224072"/>
              <a:ext cx="358276" cy="8565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3059" y="1224072"/>
            <a:ext cx="1732409" cy="1608402"/>
            <a:chOff x="9524675" y="472234"/>
            <a:chExt cx="1732409" cy="1608402"/>
          </a:xfrm>
        </p:grpSpPr>
        <p:sp>
          <p:nvSpPr>
            <p:cNvPr id="12" name="TextBox 11"/>
            <p:cNvSpPr txBox="1"/>
            <p:nvPr/>
          </p:nvSpPr>
          <p:spPr>
            <a:xfrm>
              <a:off x="9524675" y="472234"/>
              <a:ext cx="1732409" cy="707886"/>
            </a:xfrm>
            <a:prstGeom prst="rect">
              <a:avLst/>
            </a:prstGeom>
            <a:ln w="571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accent2">
                      <a:lumMod val="50000"/>
                    </a:schemeClr>
                  </a:solidFill>
                </a:rPr>
                <a:t>এটা কী?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 rot="10800000">
              <a:off x="10143032" y="1224072"/>
              <a:ext cx="358276" cy="8565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93078" y="4094965"/>
            <a:ext cx="453255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5">
                    <a:lumMod val="50000"/>
                  </a:schemeClr>
                </a:solidFill>
              </a:rPr>
              <a:t>এখানে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</a:rPr>
              <a:t>পৃথিবী  কী করছে?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9 -0.2706 C -0.12968 -0.2706 0.00625 -0.14004 0.00625 0.02338 C 0.00625 0.18588 -0.12968 0.31922 -0.29609 0.31922 C -0.46393 0.31922 -0.59804 0.18588 -0.59804 0.02338 C -0.59804 -0.14004 -0.46393 -0.2706 -0.29609 -0.2706 Z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9660"/>
            <a:ext cx="12192000" cy="5246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0038"/>
            <a:ext cx="120428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</a:t>
            </a:r>
            <a:endParaRPr lang="en-US" sz="9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79996" y="4192994"/>
            <a:ext cx="10986655" cy="2402294"/>
          </a:xfrm>
          <a:prstGeom prst="horizontalScroll">
            <a:avLst>
              <a:gd name="adj" fmla="val 11597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115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পৃথিবীর</a:t>
            </a:r>
            <a:r>
              <a:rPr lang="en-US" sz="115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15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গতি</a:t>
            </a:r>
            <a:r>
              <a:rPr lang="en-US" sz="115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22830"/>
            <a:ext cx="12192000" cy="7039196"/>
          </a:xfrm>
          <a:prstGeom prst="frame">
            <a:avLst>
              <a:gd name="adj1" fmla="val 279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1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326" y="733146"/>
            <a:ext cx="2864887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/>
              <a:t>অক্ষ কাকে বলে?</a:t>
            </a:r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70644" y="327546"/>
            <a:ext cx="0" cy="6305266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7" t="5967" r="7870" b="7721"/>
          <a:stretch/>
        </p:blipFill>
        <p:spPr>
          <a:xfrm>
            <a:off x="3616656" y="1583140"/>
            <a:ext cx="4107976" cy="407732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4862" y="477552"/>
            <a:ext cx="26819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এটাই</a:t>
            </a:r>
            <a:r>
              <a:rPr lang="en-US" sz="4000" dirty="0" smtClean="0"/>
              <a:t> হ</a:t>
            </a:r>
            <a:r>
              <a:rPr lang="bn-BD" sz="4000" dirty="0" smtClean="0"/>
              <a:t>ল অক্ষ। 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15597258">
            <a:off x="6316356" y="89782"/>
            <a:ext cx="358276" cy="16119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2574" y="5815821"/>
            <a:ext cx="9455426" cy="70788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অক্ষ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বস্তুর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কেন্দ্র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বরাবর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ছেদকারী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কাল্পনিক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রেখা</a:t>
            </a:r>
            <a:r>
              <a:rPr lang="en-US" sz="4000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45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3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5627587" y="1084042"/>
            <a:ext cx="1" cy="450049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0" y="25214"/>
            <a:ext cx="12192000" cy="92333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পৃথিবীর অক্ষ কাকে বলে?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16897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67" t="46688" r="13043" b="20082"/>
          <a:stretch/>
        </p:blipFill>
        <p:spPr>
          <a:xfrm>
            <a:off x="3950667" y="2068180"/>
            <a:ext cx="3330674" cy="2532214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60615" y="5688746"/>
            <a:ext cx="308581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আমাদের পৃথিবী</a:t>
            </a:r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 rot="15050251">
            <a:off x="6117083" y="1262356"/>
            <a:ext cx="358276" cy="1164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53231" y="1132190"/>
            <a:ext cx="27017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উত্তর মেরু</a:t>
            </a:r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7555043">
            <a:off x="6166989" y="4090790"/>
            <a:ext cx="374334" cy="13228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0724" y="4704608"/>
            <a:ext cx="29350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দক্ষিন মেরু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50604" y="1177206"/>
            <a:ext cx="238896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পৃথিবীর </a:t>
            </a:r>
            <a:r>
              <a:rPr lang="bn-BD" sz="4000" dirty="0"/>
              <a:t>অক্ষ </a:t>
            </a:r>
            <a:endParaRPr lang="en-US" sz="4000" dirty="0"/>
          </a:p>
        </p:txBody>
      </p:sp>
      <p:sp>
        <p:nvSpPr>
          <p:cNvPr id="15" name="Up Arrow 14"/>
          <p:cNvSpPr/>
          <p:nvPr/>
        </p:nvSpPr>
        <p:spPr>
          <a:xfrm rot="5227197">
            <a:off x="4648377" y="871384"/>
            <a:ext cx="358276" cy="14637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3591" y="2038578"/>
            <a:ext cx="2714561" cy="440120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পৃথিবীর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উত্তর</a:t>
            </a:r>
            <a:r>
              <a:rPr lang="en-US" sz="4000" dirty="0" smtClean="0">
                <a:solidFill>
                  <a:srgbClr val="002060"/>
                </a:solidFill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</a:rPr>
              <a:t>দক্ষিন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মেরু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হতে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কেন্দ্র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বরাবর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ছেদকারী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কাল্পনিক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রেখাকে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পৃথিবীর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অক্ষ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বলে</a:t>
            </a:r>
            <a:r>
              <a:rPr lang="en-US" sz="4000" dirty="0" smtClean="0"/>
              <a:t>।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691" y="7234873"/>
            <a:ext cx="5538308" cy="72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7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1" animBg="1"/>
      <p:bldP spid="26" grpId="1" animBg="1"/>
      <p:bldP spid="27" grpId="0" animBg="1"/>
      <p:bldP spid="1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2539072" y="6151346"/>
            <a:ext cx="2181149" cy="425453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598208" y="2012132"/>
            <a:ext cx="0" cy="455671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21065682">
            <a:off x="4797226" y="2450602"/>
            <a:ext cx="1717638" cy="112863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9719" y="1427357"/>
            <a:ext cx="1840819" cy="58477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23.5 </a:t>
            </a:r>
            <a:r>
              <a:rPr lang="en-US" sz="3200" dirty="0" err="1" smtClean="0"/>
              <a:t>ডিগ্রি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41103"/>
          </a:xfrm>
          <a:prstGeom prst="frame">
            <a:avLst>
              <a:gd name="adj1" fmla="val 1139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1427" y="179061"/>
            <a:ext cx="3522118" cy="70788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পৃথিবীর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আহ্নিক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</a:rPr>
              <a:t>গতি</a:t>
            </a:r>
            <a:r>
              <a:rPr lang="en-US" sz="4000" b="1" dirty="0">
                <a:ln>
                  <a:solidFill>
                    <a:srgbClr val="002060"/>
                  </a:solidFill>
                </a:ln>
              </a:rPr>
              <a:t> </a:t>
            </a:r>
            <a:endParaRPr lang="en-US" sz="4000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3909354" y="3586697"/>
            <a:ext cx="3288937" cy="7247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582" y="3137317"/>
            <a:ext cx="2828925" cy="2828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257" y="1565751"/>
            <a:ext cx="3875964" cy="132343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পৃথিবী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দিকে</a:t>
            </a:r>
            <a:r>
              <a:rPr lang="bn-BD" sz="4000" dirty="0" smtClean="0"/>
              <a:t> ঘুরছে?</a:t>
            </a:r>
            <a:endParaRPr lang="en-US" dirty="0"/>
          </a:p>
        </p:txBody>
      </p:sp>
      <p:sp>
        <p:nvSpPr>
          <p:cNvPr id="12" name="Curved Down Arrow 11"/>
          <p:cNvSpPr/>
          <p:nvPr/>
        </p:nvSpPr>
        <p:spPr>
          <a:xfrm flipV="1">
            <a:off x="4005025" y="4358263"/>
            <a:ext cx="3258520" cy="675258"/>
          </a:xfrm>
          <a:prstGeom prst="curvedDownArrow">
            <a:avLst>
              <a:gd name="adj1" fmla="val 20764"/>
              <a:gd name="adj2" fmla="val 30988"/>
              <a:gd name="adj3" fmla="val 54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513" y="4086973"/>
            <a:ext cx="2026240" cy="70788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পশ্চিম </a:t>
            </a:r>
            <a:r>
              <a:rPr lang="en-US" sz="4000" dirty="0" err="1" smtClean="0"/>
              <a:t>দিক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1308" y="4004320"/>
            <a:ext cx="1513666" cy="70788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পূর্ব</a:t>
            </a:r>
            <a:r>
              <a:rPr lang="en-US" sz="4000" dirty="0"/>
              <a:t> </a:t>
            </a:r>
            <a:r>
              <a:rPr lang="en-US" sz="4000" dirty="0" err="1" smtClean="0"/>
              <a:t>দিক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0538" y="2273637"/>
            <a:ext cx="3987355" cy="1323439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নিজ অক্ষের উপর পৃথিবী কীভাবে ঘুরছে?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9189" y="1408296"/>
            <a:ext cx="3987355" cy="193899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নিজ অক্ষের উপর পৃথিবী ২৩.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৫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ডিগ্রি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কোনে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হেলে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 ঘুরছে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090" y="1198324"/>
            <a:ext cx="4070480" cy="193899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পৃথিবী </a:t>
            </a:r>
            <a:r>
              <a:rPr lang="bn-BD" sz="4000" dirty="0"/>
              <a:t>পশ্চিম </a:t>
            </a:r>
            <a:r>
              <a:rPr lang="en-US" sz="4000" dirty="0" err="1" smtClean="0"/>
              <a:t>দিক</a:t>
            </a:r>
            <a:endParaRPr lang="en-US" sz="2800" dirty="0"/>
          </a:p>
          <a:p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/>
              <a:t>পূর্ব</a:t>
            </a:r>
            <a:r>
              <a:rPr lang="en-US" sz="4000" dirty="0"/>
              <a:t> </a:t>
            </a:r>
            <a:r>
              <a:rPr lang="en-US" sz="4000" dirty="0" err="1"/>
              <a:t>দিকে</a:t>
            </a:r>
            <a:endParaRPr lang="en-US" sz="2800" dirty="0"/>
          </a:p>
          <a:p>
            <a:r>
              <a:rPr lang="bn-BD" sz="4000" dirty="0" smtClean="0"/>
              <a:t>ঘুরছে</a:t>
            </a:r>
            <a:r>
              <a:rPr lang="en-US" sz="4000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4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16146 -0.548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9" grpId="0" animBg="1"/>
      <p:bldP spid="11" grpId="0" animBg="1"/>
      <p:bldP spid="10" grpId="0" animBg="1"/>
      <p:bldP spid="10" grpId="1" animBg="1"/>
      <p:bldP spid="10" grpId="2" animBg="1"/>
      <p:bldP spid="12" grpId="0" animBg="1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2003</TotalTime>
  <Words>564</Words>
  <Application>Microsoft Office PowerPoint</Application>
  <PresentationFormat>Custom</PresentationFormat>
  <Paragraphs>127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Edition</dc:creator>
  <cp:lastModifiedBy>user</cp:lastModifiedBy>
  <cp:revision>167</cp:revision>
  <dcterms:created xsi:type="dcterms:W3CDTF">2018-06-01T04:37:10Z</dcterms:created>
  <dcterms:modified xsi:type="dcterms:W3CDTF">2020-02-23T09:21:12Z</dcterms:modified>
</cp:coreProperties>
</file>