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4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701"/>
    <a:srgbClr val="4E37F9"/>
    <a:srgbClr val="081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971CD-5783-4F07-911B-9D02169D2DD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A87E6-DFB9-4C8F-9E7F-4B83ED8B38FC}">
      <dgm:prSet phldrT="[Text]" custT="1"/>
      <dgm:spPr>
        <a:ln w="57150"/>
      </dgm:spPr>
      <dgm:t>
        <a:bodyPr/>
        <a:lstStyle/>
        <a:p>
          <a:r>
            <a:rPr lang="en-US" sz="54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মানিক</a:t>
          </a:r>
          <a:r>
            <a: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বন্দ্যোপাধ্যায়</a:t>
          </a:r>
          <a:endParaRPr lang="en-US" sz="5400" dirty="0" smtClean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১৯০৮ – ১৯৫৬খ্রীঃ</a:t>
          </a:r>
          <a:endParaRPr lang="en-US" sz="54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1CB834-7D36-4D2F-8B6B-705645F6C4C7}" type="parTrans" cxnId="{FAD08825-6110-4CBF-A443-1A11A74C7A90}">
      <dgm:prSet/>
      <dgm:spPr/>
      <dgm:t>
        <a:bodyPr/>
        <a:lstStyle/>
        <a:p>
          <a:endParaRPr lang="en-US"/>
        </a:p>
      </dgm:t>
    </dgm:pt>
    <dgm:pt modelId="{711D2508-9441-4A26-A1E4-60B031F3D952}" type="sibTrans" cxnId="{FAD08825-6110-4CBF-A443-1A11A74C7A90}">
      <dgm:prSet/>
      <dgm:spPr/>
      <dgm:t>
        <a:bodyPr/>
        <a:lstStyle/>
        <a:p>
          <a:endParaRPr lang="en-US"/>
        </a:p>
      </dgm:t>
    </dgm:pt>
    <dgm:pt modelId="{9AB6460F-28B1-4903-BD9A-A606E06B1CD5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আসল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প্রবোধ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কুমার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বন্দ্যোপাধ্যায়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</a:p>
        <a:p>
          <a:r>
            <a:rPr lang="en-US" sz="28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আসল</a:t>
          </a:r>
          <a:r>
            <a:rPr lang="en-US" sz="2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বাড়ি</a:t>
          </a:r>
          <a:r>
            <a:rPr lang="en-US" sz="2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</a:t>
          </a:r>
        </a:p>
        <a:p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মুন্সীগঞ্জের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বিক্রমপুর</a:t>
          </a:r>
          <a:endParaRPr lang="en-US" sz="28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বিহারের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সাঁওতাল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পরগনা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8FF08E-B16D-4FD3-9976-A404B7D9EA07}" type="parTrans" cxnId="{069C2F9E-AB31-4AA1-8D10-093164841045}">
      <dgm:prSet/>
      <dgm:spPr/>
      <dgm:t>
        <a:bodyPr/>
        <a:lstStyle/>
        <a:p>
          <a:endParaRPr lang="en-US"/>
        </a:p>
      </dgm:t>
    </dgm:pt>
    <dgm:pt modelId="{71005E4F-5CC5-4BA0-BAF4-D86E71504585}" type="sibTrans" cxnId="{069C2F9E-AB31-4AA1-8D10-093164841045}">
      <dgm:prSet/>
      <dgm:spPr/>
      <dgm:t>
        <a:bodyPr/>
        <a:lstStyle/>
        <a:p>
          <a:endParaRPr lang="en-US"/>
        </a:p>
      </dgm:t>
    </dgm:pt>
    <dgm:pt modelId="{4CCAB1DA-BDDF-4CF5-8E30-97021C627FEA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পিতা</a:t>
          </a:r>
          <a:r>
            <a: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 হরিহর </a:t>
          </a:r>
          <a:r>
            <a:rPr lang="en-US" sz="36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বন্দ্যোপাধ্যায়</a:t>
          </a:r>
          <a:r>
            <a: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bn-IN" sz="36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  <a:r>
            <a: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 নীরদাসুন্দরী দেবী</a:t>
          </a:r>
        </a:p>
        <a:p>
          <a:r>
            <a:rPr lang="bn-IN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 গল্প</a:t>
          </a:r>
          <a:r>
            <a: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- অতসীমামী 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F60B42-17E5-41AC-9114-B3D16B57C148}" type="parTrans" cxnId="{18572A6B-03BC-4C2E-854C-A3A99FA2503E}">
      <dgm:prSet/>
      <dgm:spPr/>
      <dgm:t>
        <a:bodyPr/>
        <a:lstStyle/>
        <a:p>
          <a:endParaRPr lang="en-US"/>
        </a:p>
      </dgm:t>
    </dgm:pt>
    <dgm:pt modelId="{44175193-BAD4-4B4C-94AE-F77A746E58F7}" type="sibTrans" cxnId="{18572A6B-03BC-4C2E-854C-A3A99FA2503E}">
      <dgm:prSet/>
      <dgm:spPr/>
      <dgm:t>
        <a:bodyPr/>
        <a:lstStyle/>
        <a:p>
          <a:endParaRPr lang="en-US"/>
        </a:p>
      </dgm:t>
    </dgm:pt>
    <dgm:pt modelId="{2DC7B2F5-F32E-4C26-9EF6-5625754D05A7}">
      <dgm:prSet phldrT="[Text]" custT="1"/>
      <dgm:spPr/>
      <dgm:t>
        <a:bodyPr/>
        <a:lstStyle/>
        <a:p>
          <a:r>
            <a:rPr lang="bn-IN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 উপন্যাস- </a:t>
          </a:r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দিবারাত্রির কাব্য’</a:t>
          </a:r>
        </a:p>
        <a:p>
          <a:r>
            <a:rPr lang="bn-IN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উপন্যাসের সংখ্যা </a:t>
          </a:r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পঞ্চাশটিরও অধিক,</a:t>
          </a:r>
        </a:p>
        <a:p>
          <a:r>
            <a:rPr lang="bn-IN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বিখ্যাত উপন্যাস - </a:t>
          </a:r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পদ্মানদীর মাঝি, পুতুল নাচের ইতিকথা,  জননী, অহিংস, চতুষ্কোন  </a:t>
          </a:r>
        </a:p>
      </dgm:t>
    </dgm:pt>
    <dgm:pt modelId="{CB57D9F5-56B8-4D84-AD46-6D548B147C27}" type="parTrans" cxnId="{616F9FF0-8713-43E7-86D2-D3CB4677679C}">
      <dgm:prSet/>
      <dgm:spPr/>
      <dgm:t>
        <a:bodyPr/>
        <a:lstStyle/>
        <a:p>
          <a:endParaRPr lang="en-US"/>
        </a:p>
      </dgm:t>
    </dgm:pt>
    <dgm:pt modelId="{973B7E39-D008-4A42-A7E8-DA1F110DDBFC}" type="sibTrans" cxnId="{616F9FF0-8713-43E7-86D2-D3CB4677679C}">
      <dgm:prSet/>
      <dgm:spPr/>
      <dgm:t>
        <a:bodyPr/>
        <a:lstStyle/>
        <a:p>
          <a:endParaRPr lang="en-US"/>
        </a:p>
      </dgm:t>
    </dgm:pt>
    <dgm:pt modelId="{E832D679-A585-45E8-A2D3-80170A3905CC}" type="pres">
      <dgm:prSet presAssocID="{62F971CD-5783-4F07-911B-9D02169D2DD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52D53A-7620-481F-A24A-5136907337EA}" type="pres">
      <dgm:prSet presAssocID="{273A87E6-DFB9-4C8F-9E7F-4B83ED8B38FC}" presName="roof" presStyleLbl="dkBgShp" presStyleIdx="0" presStyleCnt="2"/>
      <dgm:spPr/>
      <dgm:t>
        <a:bodyPr/>
        <a:lstStyle/>
        <a:p>
          <a:endParaRPr lang="en-US"/>
        </a:p>
      </dgm:t>
    </dgm:pt>
    <dgm:pt modelId="{DA1B9EDD-3206-468A-B373-3AFC6546E5DA}" type="pres">
      <dgm:prSet presAssocID="{273A87E6-DFB9-4C8F-9E7F-4B83ED8B38FC}" presName="pillars" presStyleCnt="0"/>
      <dgm:spPr/>
    </dgm:pt>
    <dgm:pt modelId="{CA5D6F19-57CA-464E-8C77-3F4964F81552}" type="pres">
      <dgm:prSet presAssocID="{273A87E6-DFB9-4C8F-9E7F-4B83ED8B38F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08919-F571-41C0-9DE7-0A0559E18E24}" type="pres">
      <dgm:prSet presAssocID="{4CCAB1DA-BDDF-4CF5-8E30-97021C627FE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EBC66-B2C9-43DB-BEC6-C1D79AFEB6E1}" type="pres">
      <dgm:prSet presAssocID="{2DC7B2F5-F32E-4C26-9EF6-5625754D05A7}" presName="pillarX" presStyleLbl="node1" presStyleIdx="2" presStyleCnt="3" custScaleX="121901" custScaleY="99966" custLinFactNeighborX="8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1FF24-B371-43F5-B575-B6F8A6186D00}" type="pres">
      <dgm:prSet presAssocID="{273A87E6-DFB9-4C8F-9E7F-4B83ED8B38FC}" presName="base" presStyleLbl="dkBgShp" presStyleIdx="1" presStyleCnt="2"/>
      <dgm:spPr/>
    </dgm:pt>
  </dgm:ptLst>
  <dgm:cxnLst>
    <dgm:cxn modelId="{18572A6B-03BC-4C2E-854C-A3A99FA2503E}" srcId="{273A87E6-DFB9-4C8F-9E7F-4B83ED8B38FC}" destId="{4CCAB1DA-BDDF-4CF5-8E30-97021C627FEA}" srcOrd="1" destOrd="0" parTransId="{39F60B42-17E5-41AC-9114-B3D16B57C148}" sibTransId="{44175193-BAD4-4B4C-94AE-F77A746E58F7}"/>
    <dgm:cxn modelId="{72FDA7D7-8495-4F2E-854A-FD2AC1218ABA}" type="presOf" srcId="{273A87E6-DFB9-4C8F-9E7F-4B83ED8B38FC}" destId="{F752D53A-7620-481F-A24A-5136907337EA}" srcOrd="0" destOrd="0" presId="urn:microsoft.com/office/officeart/2005/8/layout/hList3"/>
    <dgm:cxn modelId="{75659423-09D4-440C-9FE0-821F2238FE62}" type="presOf" srcId="{62F971CD-5783-4F07-911B-9D02169D2DDF}" destId="{E832D679-A585-45E8-A2D3-80170A3905CC}" srcOrd="0" destOrd="0" presId="urn:microsoft.com/office/officeart/2005/8/layout/hList3"/>
    <dgm:cxn modelId="{616F9FF0-8713-43E7-86D2-D3CB4677679C}" srcId="{273A87E6-DFB9-4C8F-9E7F-4B83ED8B38FC}" destId="{2DC7B2F5-F32E-4C26-9EF6-5625754D05A7}" srcOrd="2" destOrd="0" parTransId="{CB57D9F5-56B8-4D84-AD46-6D548B147C27}" sibTransId="{973B7E39-D008-4A42-A7E8-DA1F110DDBFC}"/>
    <dgm:cxn modelId="{FAD08825-6110-4CBF-A443-1A11A74C7A90}" srcId="{62F971CD-5783-4F07-911B-9D02169D2DDF}" destId="{273A87E6-DFB9-4C8F-9E7F-4B83ED8B38FC}" srcOrd="0" destOrd="0" parTransId="{6E1CB834-7D36-4D2F-8B6B-705645F6C4C7}" sibTransId="{711D2508-9441-4A26-A1E4-60B031F3D952}"/>
    <dgm:cxn modelId="{97637A7B-63D8-4755-AE00-53A5D2B538A9}" type="presOf" srcId="{4CCAB1DA-BDDF-4CF5-8E30-97021C627FEA}" destId="{1CE08919-F571-41C0-9DE7-0A0559E18E24}" srcOrd="0" destOrd="0" presId="urn:microsoft.com/office/officeart/2005/8/layout/hList3"/>
    <dgm:cxn modelId="{1E7D2D92-24B8-4A8E-9DBC-C56528BBE183}" type="presOf" srcId="{9AB6460F-28B1-4903-BD9A-A606E06B1CD5}" destId="{CA5D6F19-57CA-464E-8C77-3F4964F81552}" srcOrd="0" destOrd="0" presId="urn:microsoft.com/office/officeart/2005/8/layout/hList3"/>
    <dgm:cxn modelId="{62DFE256-7A98-493E-B02D-B79E987D9D07}" type="presOf" srcId="{2DC7B2F5-F32E-4C26-9EF6-5625754D05A7}" destId="{5AFEBC66-B2C9-43DB-BEC6-C1D79AFEB6E1}" srcOrd="0" destOrd="0" presId="urn:microsoft.com/office/officeart/2005/8/layout/hList3"/>
    <dgm:cxn modelId="{069C2F9E-AB31-4AA1-8D10-093164841045}" srcId="{273A87E6-DFB9-4C8F-9E7F-4B83ED8B38FC}" destId="{9AB6460F-28B1-4903-BD9A-A606E06B1CD5}" srcOrd="0" destOrd="0" parTransId="{A68FF08E-B16D-4FD3-9976-A404B7D9EA07}" sibTransId="{71005E4F-5CC5-4BA0-BAF4-D86E71504585}"/>
    <dgm:cxn modelId="{5D28E2FB-1372-4BDA-9FDD-286E5E6E0EEE}" type="presParOf" srcId="{E832D679-A585-45E8-A2D3-80170A3905CC}" destId="{F752D53A-7620-481F-A24A-5136907337EA}" srcOrd="0" destOrd="0" presId="urn:microsoft.com/office/officeart/2005/8/layout/hList3"/>
    <dgm:cxn modelId="{EB6D05E6-33AE-40C7-B420-837053FEF3AC}" type="presParOf" srcId="{E832D679-A585-45E8-A2D3-80170A3905CC}" destId="{DA1B9EDD-3206-468A-B373-3AFC6546E5DA}" srcOrd="1" destOrd="0" presId="urn:microsoft.com/office/officeart/2005/8/layout/hList3"/>
    <dgm:cxn modelId="{C7109D6F-4860-417F-8B3D-933299896B3C}" type="presParOf" srcId="{DA1B9EDD-3206-468A-B373-3AFC6546E5DA}" destId="{CA5D6F19-57CA-464E-8C77-3F4964F81552}" srcOrd="0" destOrd="0" presId="urn:microsoft.com/office/officeart/2005/8/layout/hList3"/>
    <dgm:cxn modelId="{539067E1-5B21-45CD-A268-C9CA5C71FCE4}" type="presParOf" srcId="{DA1B9EDD-3206-468A-B373-3AFC6546E5DA}" destId="{1CE08919-F571-41C0-9DE7-0A0559E18E24}" srcOrd="1" destOrd="0" presId="urn:microsoft.com/office/officeart/2005/8/layout/hList3"/>
    <dgm:cxn modelId="{5192366F-AACF-4E8C-8E14-2F3BA5BD467C}" type="presParOf" srcId="{DA1B9EDD-3206-468A-B373-3AFC6546E5DA}" destId="{5AFEBC66-B2C9-43DB-BEC6-C1D79AFEB6E1}" srcOrd="2" destOrd="0" presId="urn:microsoft.com/office/officeart/2005/8/layout/hList3"/>
    <dgm:cxn modelId="{DF39C003-027B-4AED-943C-EE4E71B02474}" type="presParOf" srcId="{E832D679-A585-45E8-A2D3-80170A3905CC}" destId="{6D21FF24-B371-43F5-B575-B6F8A6186D0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2D53A-7620-481F-A24A-5136907337EA}">
      <dsp:nvSpPr>
        <dsp:cNvPr id="0" name=""/>
        <dsp:cNvSpPr/>
      </dsp:nvSpPr>
      <dsp:spPr>
        <a:xfrm>
          <a:off x="0" y="0"/>
          <a:ext cx="8128000" cy="19693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57150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মানিক</a:t>
          </a:r>
          <a:r>
            <a:rPr lang="en-US" sz="54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বন্দ্যোপাধ্যায়</a:t>
          </a:r>
          <a:endParaRPr lang="en-US" sz="5400" kern="1200" dirty="0" smtClean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১৯০৮ – ১৯৫৬খ্রীঃ</a:t>
          </a:r>
          <a:endParaRPr lang="en-US" sz="54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0"/>
        <a:ext cx="8128000" cy="1969371"/>
      </dsp:txXfrm>
    </dsp:sp>
    <dsp:sp modelId="{CA5D6F19-57CA-464E-8C77-3F4964F81552}">
      <dsp:nvSpPr>
        <dsp:cNvPr id="0" name=""/>
        <dsp:cNvSpPr/>
      </dsp:nvSpPr>
      <dsp:spPr>
        <a:xfrm>
          <a:off x="1408" y="1969371"/>
          <a:ext cx="2524125" cy="4135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আসল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প্রবোধ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কুমার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বন্দ্যোপাধ্যায়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আসল</a:t>
          </a:r>
          <a:r>
            <a:rPr lang="en-US" sz="28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বাড়ি</a:t>
          </a:r>
          <a:r>
            <a:rPr lang="en-US" sz="28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মুন্সীগঞ্জের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বিক্রমপুর</a:t>
          </a:r>
          <a:endParaRPr lang="en-US" sz="2800" kern="1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বিহারের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সাঁওতাল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পরগনা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08" y="1969371"/>
        <a:ext cx="2524125" cy="4135680"/>
      </dsp:txXfrm>
    </dsp:sp>
    <dsp:sp modelId="{1CE08919-F571-41C0-9DE7-0A0559E18E24}">
      <dsp:nvSpPr>
        <dsp:cNvPr id="0" name=""/>
        <dsp:cNvSpPr/>
      </dsp:nvSpPr>
      <dsp:spPr>
        <a:xfrm>
          <a:off x="2525533" y="1969371"/>
          <a:ext cx="2524125" cy="4135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পিতা</a:t>
          </a:r>
          <a:r>
            <a:rPr lang="bn-IN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 হরিহর </a:t>
          </a:r>
          <a:r>
            <a:rPr lang="en-US" sz="36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বন্দ্যোপাধ্যায়</a:t>
          </a:r>
          <a:r>
            <a:rPr lang="en-US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bn-IN" sz="3600" kern="1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  <a:r>
            <a:rPr lang="bn-IN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– নীরদাসুন্দরী দেবী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 গল্প</a:t>
          </a:r>
          <a:r>
            <a:rPr lang="bn-IN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- অতসীমামী 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25533" y="1969371"/>
        <a:ext cx="2524125" cy="4135680"/>
      </dsp:txXfrm>
    </dsp:sp>
    <dsp:sp modelId="{5AFEBC66-B2C9-43DB-BEC6-C1D79AFEB6E1}">
      <dsp:nvSpPr>
        <dsp:cNvPr id="0" name=""/>
        <dsp:cNvSpPr/>
      </dsp:nvSpPr>
      <dsp:spPr>
        <a:xfrm>
          <a:off x="5051066" y="1970074"/>
          <a:ext cx="3076933" cy="4134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 উপন্যাস- </a:t>
          </a: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দিবারাত্রির কাব্য’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উপন্যাসের সংখ্যা </a:t>
          </a: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পঞ্চাশটিরও অধিক,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বিখ্যাত উপন্যাস - </a:t>
          </a: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পদ্মানদীর মাঝি, পুতুল নাচের ইতিকথা,  জননী, অহিংস, চতুষ্কোন  </a:t>
          </a:r>
        </a:p>
      </dsp:txBody>
      <dsp:txXfrm>
        <a:off x="5051066" y="1970074"/>
        <a:ext cx="3076933" cy="4134274"/>
      </dsp:txXfrm>
    </dsp:sp>
    <dsp:sp modelId="{6D21FF24-B371-43F5-B575-B6F8A6186D00}">
      <dsp:nvSpPr>
        <dsp:cNvPr id="0" name=""/>
        <dsp:cNvSpPr/>
      </dsp:nvSpPr>
      <dsp:spPr>
        <a:xfrm>
          <a:off x="0" y="6105052"/>
          <a:ext cx="8128000" cy="4595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9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6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8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7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8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0A78-7366-4C30-96C0-EE55564FEDFC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29D0-A93B-4D91-8035-0A19CFA8E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0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222" y="423081"/>
            <a:ext cx="6825484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বন্ধুরা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1624084"/>
            <a:ext cx="5268036" cy="4708477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857" y="1624085"/>
            <a:ext cx="5295330" cy="4708476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</p:pic>
    </p:spTree>
    <p:extLst>
      <p:ext uri="{BB962C8B-B14F-4D97-AF65-F5344CB8AC3E}">
        <p14:creationId xmlns:p14="http://schemas.microsoft.com/office/powerpoint/2010/main" val="927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63" y="122830"/>
            <a:ext cx="9294125" cy="4763069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</p:pic>
      <p:sp>
        <p:nvSpPr>
          <p:cNvPr id="3" name="Horizontal Scroll 2"/>
          <p:cNvSpPr/>
          <p:nvPr/>
        </p:nvSpPr>
        <p:spPr>
          <a:xfrm>
            <a:off x="1446662" y="5076967"/>
            <a:ext cx="9403307" cy="1364776"/>
          </a:xfrm>
          <a:prstGeom prst="horizontalScroll">
            <a:avLst/>
          </a:prstGeom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বন্দ্যোপা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838201"/>
            <a:ext cx="5715000" cy="1547813"/>
          </a:xfrm>
        </p:spPr>
        <p:txBody>
          <a:bodyPr>
            <a:normAutofit fontScale="90000"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b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খুঁজে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54210"/>
            <a:ext cx="2847974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819401"/>
            <a:ext cx="152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0948" y="2813103"/>
            <a:ext cx="1423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596" y="3600451"/>
            <a:ext cx="1571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অনাড়ম্বর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596" y="4495504"/>
            <a:ext cx="1419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অপ্রতিভ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596" y="5562601"/>
            <a:ext cx="157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10025" y="3404176"/>
            <a:ext cx="2847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জাঁকজমকহীন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10025" y="4526281"/>
            <a:ext cx="2590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</a:t>
            </a:r>
            <a:r>
              <a:rPr lang="en-US" dirty="0" smtClean="0"/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অপ্রস্তুত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33248" y="5347157"/>
            <a:ext cx="2719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ছড়িয়ে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ছিটিয়ে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409433" y="718601"/>
            <a:ext cx="11232107" cy="612648"/>
          </a:xfrm>
          <a:prstGeom prst="ribb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1310185" y="2044321"/>
            <a:ext cx="6728346" cy="61264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1310185" y="5529618"/>
            <a:ext cx="4107976" cy="612648"/>
          </a:xfrm>
          <a:prstGeom prst="flowChartMagneticDisk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মমতাদি কোথায় থাকত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1310185" y="3897574"/>
            <a:ext cx="4995081" cy="612648"/>
          </a:xfrm>
          <a:prstGeom prst="flowChartMagneticDisk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মমতাদির ছেলের বয়স 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78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splay 1"/>
          <p:cNvSpPr/>
          <p:nvPr/>
        </p:nvSpPr>
        <p:spPr>
          <a:xfrm flipH="1">
            <a:off x="382136" y="393876"/>
            <a:ext cx="3439236" cy="612648"/>
          </a:xfrm>
          <a:prstGeom prst="flowChartDisplay">
            <a:avLst/>
          </a:prstGeom>
          <a:blipFill>
            <a:blip r:embed="rId2"/>
            <a:tile tx="0" ty="0" sx="100000" sy="100000" flip="none" algn="tl"/>
          </a:blipFill>
          <a:ln w="762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isplay 2"/>
          <p:cNvSpPr/>
          <p:nvPr/>
        </p:nvSpPr>
        <p:spPr>
          <a:xfrm flipH="1">
            <a:off x="805216" y="1420772"/>
            <a:ext cx="7315199" cy="612648"/>
          </a:xfrm>
          <a:prstGeom prst="flowChartDisplay">
            <a:avLst/>
          </a:prstGeom>
          <a:solidFill>
            <a:srgbClr val="08141E"/>
          </a:solidFill>
          <a:ln w="76200">
            <a:prstDash val="dash"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মমতাদির বয়স কত ছিল?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Display 3"/>
          <p:cNvSpPr/>
          <p:nvPr/>
        </p:nvSpPr>
        <p:spPr>
          <a:xfrm flipH="1">
            <a:off x="805216" y="3850334"/>
            <a:ext cx="7315199" cy="1068554"/>
          </a:xfrm>
          <a:prstGeom prst="flowChartDisplay">
            <a:avLst/>
          </a:prstGeom>
          <a:solidFill>
            <a:srgbClr val="4E37F9"/>
          </a:solidFill>
          <a:ln w="76200">
            <a:prstDash val="lg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চড় খাওয়ার বিষয়টি দিদি গোপন রেখেছিলেন কেন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4428" y="2355897"/>
            <a:ext cx="7990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২১ বছর                                         খ. ২৩ বছর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২৫ বছর                                          ঘ. ২৭ বছর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9157" y="5411507"/>
            <a:ext cx="8275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লজ্জা পেয়ে                           খ. আত্মসম্মানের ভয়ে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বিপদের আশঙ্কা                      ঘ. চাকরি যাওয়ার ভয়ে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8789158" y="2473524"/>
            <a:ext cx="655092" cy="3254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3277738" y="5519249"/>
            <a:ext cx="655092" cy="3254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72" y="2070847"/>
            <a:ext cx="6535270" cy="4141694"/>
          </a:xfrm>
          <a:prstGeom prst="rect">
            <a:avLst/>
          </a:prstGeom>
        </p:spPr>
      </p:pic>
      <p:sp>
        <p:nvSpPr>
          <p:cNvPr id="4" name="Flowchart: Collate 3"/>
          <p:cNvSpPr/>
          <p:nvPr/>
        </p:nvSpPr>
        <p:spPr>
          <a:xfrm>
            <a:off x="3657600" y="450376"/>
            <a:ext cx="4176215" cy="1296537"/>
          </a:xfrm>
          <a:prstGeom prst="flowChartCollate">
            <a:avLst/>
          </a:prstGeom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928048"/>
            <a:ext cx="5090615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F070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হাসনাত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মাহফুজ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বুধরিয়া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ডাঙ্গাপাড়া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০১৭১৪-৮১৪৪৯৮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94119" y="1051158"/>
            <a:ext cx="3841442" cy="31700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৪৫মিনিট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-Right Arrow Callout 3"/>
          <p:cNvSpPr/>
          <p:nvPr/>
        </p:nvSpPr>
        <p:spPr>
          <a:xfrm>
            <a:off x="5923127" y="941696"/>
            <a:ext cx="1216152" cy="3416320"/>
          </a:xfrm>
          <a:prstGeom prst="leftRigh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51" y="1355038"/>
            <a:ext cx="5011358" cy="5359661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32" y="1355038"/>
            <a:ext cx="4449173" cy="5359660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</p:pic>
      <p:sp>
        <p:nvSpPr>
          <p:cNvPr id="5" name="Chevron 4"/>
          <p:cNvSpPr/>
          <p:nvPr/>
        </p:nvSpPr>
        <p:spPr>
          <a:xfrm>
            <a:off x="5704763" y="3577531"/>
            <a:ext cx="1433015" cy="48950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207224" y="327545"/>
            <a:ext cx="5213445" cy="627797"/>
          </a:xfrm>
          <a:prstGeom prst="chevron">
            <a:avLst/>
          </a:prstGeom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পূর্বসূত্র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18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8" y="1760563"/>
            <a:ext cx="5810036" cy="4749420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460" y="1317010"/>
            <a:ext cx="5254388" cy="554099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333768" y="402610"/>
            <a:ext cx="6346208" cy="914400"/>
          </a:xfrm>
          <a:prstGeom prst="ellipse">
            <a:avLst/>
          </a:prstGeom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0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3794078" y="504968"/>
            <a:ext cx="3766781" cy="914400"/>
          </a:xfrm>
          <a:prstGeom prst="doubleWave">
            <a:avLst/>
          </a:prstGeom>
          <a:solidFill>
            <a:schemeClr val="accent6">
              <a:lumMod val="50000"/>
            </a:schemeClr>
          </a:solidFill>
          <a:ln w="57150"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5895833" y="4299046"/>
            <a:ext cx="4217158" cy="655092"/>
          </a:xfrm>
          <a:prstGeom prst="flowChartTerminator">
            <a:avLst/>
          </a:prstGeom>
          <a:solidFill>
            <a:srgbClr val="00B0F0"/>
          </a:solidFill>
          <a:ln w="571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মানিক বন্দ্যোপাধ্যায়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4995081" y="2265528"/>
            <a:ext cx="4107976" cy="858308"/>
          </a:xfrm>
          <a:prstGeom prst="ribbon">
            <a:avLst/>
          </a:prstGeom>
          <a:solidFill>
            <a:srgbClr val="00206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</a:p>
        </p:txBody>
      </p:sp>
    </p:spTree>
    <p:extLst>
      <p:ext uri="{BB962C8B-B14F-4D97-AF65-F5344CB8AC3E}">
        <p14:creationId xmlns:p14="http://schemas.microsoft.com/office/powerpoint/2010/main" val="9071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22829" y="327547"/>
            <a:ext cx="7670043" cy="914399"/>
          </a:xfrm>
          <a:prstGeom prst="ribbon">
            <a:avLst/>
          </a:prstGeom>
          <a:solidFill>
            <a:srgbClr val="002060"/>
          </a:solidFill>
          <a:ln w="76200"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শিক্ষার্থীগণ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1897037" y="1937982"/>
            <a:ext cx="8352431" cy="914400"/>
          </a:xfrm>
          <a:prstGeom prst="doubleWave">
            <a:avLst/>
          </a:prstGeom>
          <a:blipFill>
            <a:blip r:embed="rId2"/>
            <a:tile tx="0" ty="0" sx="100000" sy="100000" flip="none" algn="tl"/>
          </a:blip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মানিক বন্দ্যোপাধ্যায় এর জীবন পরিচিতি বর্ণনা করতে পারবে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1897037" y="5308979"/>
            <a:ext cx="8352431" cy="1091821"/>
          </a:xfrm>
          <a:prstGeom prst="doubleWave">
            <a:avLst/>
          </a:prstGeom>
          <a:blipFill>
            <a:blip r:embed="rId3"/>
            <a:tile tx="0" ty="0" sx="100000" sy="100000" flip="none" algn="tl"/>
          </a:blip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গৃহকর্মে নিয়োজিত মানুষের প্রতি মানবিক আচরনের গুরুত্ব বর্ণনা করতে পারবে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1897037" y="3548418"/>
            <a:ext cx="8284191" cy="914400"/>
          </a:xfrm>
          <a:prstGeom prst="doubleWave">
            <a:avLst/>
          </a:prstGeom>
          <a:blipFill>
            <a:blip r:embed="rId4"/>
            <a:tile tx="0" ty="0" sx="100000" sy="100000" flip="none" algn="tl"/>
          </a:blip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মমতাদি গল্পের কঠিন কঠিন শব্দের অর্থ বলতে পারবে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1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6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2" y="1675050"/>
            <a:ext cx="3959911" cy="42207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997" y="1675049"/>
            <a:ext cx="3630303" cy="42207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899" y="1675050"/>
            <a:ext cx="2483892" cy="42207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02257" y="184245"/>
            <a:ext cx="6346208" cy="914400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2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0729694"/>
              </p:ext>
            </p:extLst>
          </p:nvPr>
        </p:nvGraphicFramePr>
        <p:xfrm>
          <a:off x="2032000" y="177421"/>
          <a:ext cx="8128000" cy="6564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08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4000" fill="hold"/>
                                        <p:tgtEl>
                                          <p:spTgt spid="2">
                                            <p:graphicEl>
                                              <a:dgm id="{6D21FF24-B371-43F5-B575-B6F8A6186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2">
                                            <p:graphicEl>
                                              <a:dgm id="{6D21FF24-B371-43F5-B575-B6F8A6186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2">
                                            <p:graphicEl>
                                              <a:dgm id="{6D21FF24-B371-43F5-B575-B6F8A6186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4000" fill="hold"/>
                                        <p:tgtEl>
                                          <p:spTgt spid="2">
                                            <p:graphicEl>
                                              <a:dgm id="{F752D53A-7620-481F-A24A-513690733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4000" fill="hold"/>
                                        <p:tgtEl>
                                          <p:spTgt spid="2">
                                            <p:graphicEl>
                                              <a:dgm id="{F752D53A-7620-481F-A24A-513690733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4000" fill="hold"/>
                                        <p:tgtEl>
                                          <p:spTgt spid="2">
                                            <p:graphicEl>
                                              <a:dgm id="{F752D53A-7620-481F-A24A-513690733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4000" fill="hold"/>
                                        <p:tgtEl>
                                          <p:spTgt spid="2">
                                            <p:graphicEl>
                                              <a:dgm id="{CA5D6F19-57CA-464E-8C77-3F4964F81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4000" fill="hold"/>
                                        <p:tgtEl>
                                          <p:spTgt spid="2">
                                            <p:graphicEl>
                                              <a:dgm id="{CA5D6F19-57CA-464E-8C77-3F4964F81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4000" fill="hold"/>
                                        <p:tgtEl>
                                          <p:spTgt spid="2">
                                            <p:graphicEl>
                                              <a:dgm id="{CA5D6F19-57CA-464E-8C77-3F4964F81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4000" fill="hold"/>
                                        <p:tgtEl>
                                          <p:spTgt spid="2">
                                            <p:graphicEl>
                                              <a:dgm id="{1CE08919-F571-41C0-9DE7-0A0559E18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4000" fill="hold"/>
                                        <p:tgtEl>
                                          <p:spTgt spid="2">
                                            <p:graphicEl>
                                              <a:dgm id="{1CE08919-F571-41C0-9DE7-0A0559E18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4000" fill="hold"/>
                                        <p:tgtEl>
                                          <p:spTgt spid="2">
                                            <p:graphicEl>
                                              <a:dgm id="{1CE08919-F571-41C0-9DE7-0A0559E18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4000" fill="hold"/>
                                        <p:tgtEl>
                                          <p:spTgt spid="2">
                                            <p:graphicEl>
                                              <a:dgm id="{5AFEBC66-B2C9-43DB-BEC6-C1D79AFEB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4000" fill="hold"/>
                                        <p:tgtEl>
                                          <p:spTgt spid="2">
                                            <p:graphicEl>
                                              <a:dgm id="{5AFEBC66-B2C9-43DB-BEC6-C1D79AFEB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4000" fill="hold"/>
                                        <p:tgtEl>
                                          <p:spTgt spid="2">
                                            <p:graphicEl>
                                              <a:dgm id="{5AFEBC66-B2C9-43DB-BEC6-C1D79AFEB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1310186" y="750627"/>
            <a:ext cx="3289110" cy="758952"/>
          </a:xfrm>
          <a:prstGeom prst="flowChartMultidocumen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ross 8"/>
          <p:cNvSpPr/>
          <p:nvPr/>
        </p:nvSpPr>
        <p:spPr>
          <a:xfrm>
            <a:off x="2374709" y="2088107"/>
            <a:ext cx="6428097" cy="914400"/>
          </a:xfrm>
          <a:prstGeom prst="plus">
            <a:avLst/>
          </a:prstGeom>
          <a:blipFill>
            <a:blip r:embed="rId3"/>
            <a:tile tx="0" ty="0" sx="100000" sy="100000" flip="none" algn="tl"/>
          </a:blip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মানিক বন্দ্যোপাধ্যায় এর আসল নাম কি?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ross 9"/>
          <p:cNvSpPr/>
          <p:nvPr/>
        </p:nvSpPr>
        <p:spPr>
          <a:xfrm>
            <a:off x="2374709" y="3617793"/>
            <a:ext cx="6291619" cy="994013"/>
          </a:xfrm>
          <a:prstGeom prst="plus">
            <a:avLst/>
          </a:prstGeom>
          <a:blipFill>
            <a:blip r:embed="rId4"/>
            <a:tile tx="0" ty="0" sx="100000" sy="100000" flip="none" algn="tl"/>
          </a:blip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 মানিক বন্দ্যোপাধ্যায় এর প্রথম উপন্যাসের নাম কি?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ross 10"/>
          <p:cNvSpPr/>
          <p:nvPr/>
        </p:nvSpPr>
        <p:spPr>
          <a:xfrm>
            <a:off x="2374709" y="5227092"/>
            <a:ext cx="6291619" cy="914400"/>
          </a:xfrm>
          <a:prstGeom prst="plus">
            <a:avLst/>
          </a:prstGeom>
          <a:blipFill>
            <a:blip r:embed="rId5"/>
            <a:tile tx="0" ty="0" sx="100000" sy="100000" flip="none" algn="tl"/>
          </a:blip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মানিক বন্দ্যোপাধ্যায় এর অতসীমামী গল্পটি প্রথম কোন পত্রিকায় প্রকাশিত হয়?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9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204</TotalTime>
  <Words>301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কাজঃ নিম্নোক্ত শব্দগুলোর অর্থ খুঁজে বের কর।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109</cp:revision>
  <dcterms:created xsi:type="dcterms:W3CDTF">2020-02-09T03:23:50Z</dcterms:created>
  <dcterms:modified xsi:type="dcterms:W3CDTF">2020-02-23T05:25:56Z</dcterms:modified>
</cp:coreProperties>
</file>