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6"/>
  </p:notesMasterIdLst>
  <p:sldIdLst>
    <p:sldId id="256" r:id="rId2"/>
    <p:sldId id="257" r:id="rId3"/>
    <p:sldId id="276" r:id="rId4"/>
    <p:sldId id="270" r:id="rId5"/>
    <p:sldId id="281" r:id="rId6"/>
    <p:sldId id="282" r:id="rId7"/>
    <p:sldId id="283" r:id="rId8"/>
    <p:sldId id="284" r:id="rId9"/>
    <p:sldId id="285" r:id="rId10"/>
    <p:sldId id="286" r:id="rId11"/>
    <p:sldId id="273" r:id="rId12"/>
    <p:sldId id="280"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24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349" autoAdjust="0"/>
  </p:normalViewPr>
  <p:slideViewPr>
    <p:cSldViewPr>
      <p:cViewPr>
        <p:scale>
          <a:sx n="100" d="100"/>
          <a:sy n="100" d="100"/>
        </p:scale>
        <p:origin x="-28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16F06-EA3E-4831-BC5C-31E7EBACA427}" type="datetimeFigureOut">
              <a:rPr lang="en-US" smtClean="0"/>
              <a:pPr/>
              <a:t>2/23/2020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75823-BF4D-499E-AC80-0D133084F3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75823-BF4D-499E-AC80-0D133084F3D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75823-BF4D-499E-AC80-0D133084F3D0}"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2/23/2020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2/23/2020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2/23/2020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2/23/2020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2/23/2020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2/23/2020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dex-2.jfif"/>
          <p:cNvPicPr>
            <a:picLocks noChangeAspect="1"/>
          </p:cNvPicPr>
          <p:nvPr/>
        </p:nvPicPr>
        <p:blipFill>
          <a:blip r:embed="rId2"/>
          <a:stretch>
            <a:fillRect/>
          </a:stretch>
        </p:blipFill>
        <p:spPr>
          <a:xfrm>
            <a:off x="457200" y="381000"/>
            <a:ext cx="8001000" cy="6119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16730007506-19d0db2c58-z_132_medium-7.jpg"/>
          <p:cNvPicPr>
            <a:picLocks noChangeAspect="1"/>
          </p:cNvPicPr>
          <p:nvPr/>
        </p:nvPicPr>
        <p:blipFill>
          <a:blip r:embed="rId3"/>
          <a:stretch>
            <a:fillRect/>
          </a:stretch>
        </p:blipFill>
        <p:spPr>
          <a:xfrm>
            <a:off x="990600" y="381000"/>
            <a:ext cx="6934200" cy="13716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756-adb-2014-bgd-aa-d0a8467=5.jpg"/>
          <p:cNvPicPr>
            <a:picLocks noChangeAspect="1"/>
          </p:cNvPicPr>
          <p:nvPr/>
        </p:nvPicPr>
        <p:blipFill>
          <a:blip r:embed="rId2"/>
          <a:stretch>
            <a:fillRect/>
          </a:stretch>
        </p:blipFill>
        <p:spPr>
          <a:xfrm>
            <a:off x="762000" y="685800"/>
            <a:ext cx="7665586"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1"/>
          <p:cNvSpPr/>
          <p:nvPr/>
        </p:nvSpPr>
        <p:spPr>
          <a:xfrm>
            <a:off x="1066800" y="914400"/>
            <a:ext cx="3200400" cy="838200"/>
          </a:xfrm>
          <a:prstGeom prst="ellipse">
            <a:avLst/>
          </a:prstGeom>
          <a:blipFill>
            <a:blip r:embed="rId3"/>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একক</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কাজ</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ound Diagonal Corner Rectangle 3"/>
          <p:cNvSpPr/>
          <p:nvPr/>
        </p:nvSpPr>
        <p:spPr>
          <a:xfrm>
            <a:off x="1066800" y="2286000"/>
            <a:ext cx="2895600" cy="1447800"/>
          </a:xfrm>
          <a:prstGeom prst="round2DiagRect">
            <a:avLst>
              <a:gd name="adj1" fmla="val 44987"/>
              <a:gd name="adj2" fmla="val 401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কারেন্টের</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একক</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ও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প্রতিক</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বল</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ound Diagonal Corner Rectangle 4"/>
          <p:cNvSpPr/>
          <p:nvPr/>
        </p:nvSpPr>
        <p:spPr>
          <a:xfrm>
            <a:off x="990600" y="3962400"/>
            <a:ext cx="2895600" cy="1447800"/>
          </a:xfrm>
          <a:prstGeom prst="round2DiagRect">
            <a:avLst>
              <a:gd name="adj1" fmla="val 44987"/>
              <a:gd name="adj2" fmla="val 401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বিদ্যু</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ৎ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কত</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প্রকার</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বল</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0" y="4876800"/>
            <a:ext cx="1828800" cy="685800"/>
          </a:xfrm>
          <a:prstGeom prst="sun">
            <a:avLst>
              <a:gd name="adj" fmla="val 125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দল-১</a:t>
            </a:r>
            <a:endParaRPr lang="en-US" sz="2000" dirty="0"/>
          </a:p>
        </p:txBody>
      </p:sp>
      <p:sp>
        <p:nvSpPr>
          <p:cNvPr id="4" name="Round Diagonal Corner Rectangle 3"/>
          <p:cNvSpPr/>
          <p:nvPr/>
        </p:nvSpPr>
        <p:spPr>
          <a:xfrm>
            <a:off x="2057400" y="4876800"/>
            <a:ext cx="5257800" cy="685800"/>
          </a:xfrm>
          <a:prstGeom prst="round2DiagRect">
            <a:avLst>
              <a:gd name="adj1" fmla="val 34524"/>
              <a:gd name="adj2"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err="1" smtClean="0"/>
              <a:t>এসি</a:t>
            </a:r>
            <a:r>
              <a:rPr lang="en-US" b="1" dirty="0" smtClean="0"/>
              <a:t> ও </a:t>
            </a:r>
            <a:r>
              <a:rPr lang="en-US" b="1" dirty="0" err="1" smtClean="0"/>
              <a:t>ডিসি</a:t>
            </a:r>
            <a:r>
              <a:rPr lang="en-US" b="1" dirty="0" smtClean="0"/>
              <a:t> </a:t>
            </a:r>
            <a:r>
              <a:rPr lang="en-US" b="1" dirty="0" err="1" smtClean="0"/>
              <a:t>কারেন্টর</a:t>
            </a:r>
            <a:r>
              <a:rPr lang="en-US" b="1" dirty="0" smtClean="0"/>
              <a:t> </a:t>
            </a:r>
            <a:r>
              <a:rPr lang="en-US" b="1" dirty="0" err="1" smtClean="0"/>
              <a:t>পার্থক্যি</a:t>
            </a:r>
            <a:r>
              <a:rPr lang="en-US" b="1" dirty="0" smtClean="0"/>
              <a:t>  </a:t>
            </a:r>
            <a:r>
              <a:rPr lang="en-US" b="1" dirty="0" err="1" smtClean="0"/>
              <a:t>নির্ণয়</a:t>
            </a:r>
            <a:r>
              <a:rPr lang="en-US" b="1" dirty="0" smtClean="0"/>
              <a:t> </a:t>
            </a:r>
            <a:r>
              <a:rPr lang="en-US" b="1" dirty="0" err="1" smtClean="0"/>
              <a:t>কর</a:t>
            </a:r>
            <a:endParaRPr lang="en-US" b="1" dirty="0"/>
          </a:p>
        </p:txBody>
      </p:sp>
      <p:pic>
        <p:nvPicPr>
          <p:cNvPr id="7" name="Picture 6" descr="6d3387b9c1d64bf3b9a103201db7d43e_28-collection-of-group-work-school-clipart-high-quality-free-_2500-1986-1.jpeg"/>
          <p:cNvPicPr>
            <a:picLocks noChangeAspect="1"/>
          </p:cNvPicPr>
          <p:nvPr/>
        </p:nvPicPr>
        <p:blipFill>
          <a:blip r:embed="rId2" cstate="print"/>
          <a:stretch>
            <a:fillRect/>
          </a:stretch>
        </p:blipFill>
        <p:spPr>
          <a:xfrm>
            <a:off x="1447800" y="1066800"/>
            <a:ext cx="6096000" cy="3276600"/>
          </a:xfrm>
          <a:prstGeom prst="rect">
            <a:avLst/>
          </a:prstGeom>
          <a:ln>
            <a:noFill/>
          </a:ln>
          <a:effectLst>
            <a:softEdge rad="112500"/>
          </a:effectLst>
        </p:spPr>
      </p:pic>
      <p:sp>
        <p:nvSpPr>
          <p:cNvPr id="2" name="Oval 1"/>
          <p:cNvSpPr/>
          <p:nvPr/>
        </p:nvSpPr>
        <p:spPr>
          <a:xfrm>
            <a:off x="2895600" y="228600"/>
            <a:ext cx="3429000" cy="838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দলগত</a:t>
            </a:r>
            <a:r>
              <a:rPr lang="en-US" sz="28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800" b="1" cap="all"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কাজ</a:t>
            </a:r>
            <a:endParaRPr lang="en-US"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71800" y="533400"/>
            <a:ext cx="3429000" cy="838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মুল্যায়ন</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ound Diagonal Corner Rectangle 3"/>
          <p:cNvSpPr/>
          <p:nvPr/>
        </p:nvSpPr>
        <p:spPr>
          <a:xfrm>
            <a:off x="838200" y="2133600"/>
            <a:ext cx="3352800" cy="990600"/>
          </a:xfrm>
          <a:prstGeom prst="round2DiagRect">
            <a:avLst>
              <a:gd name="adj1" fmla="val 34524"/>
              <a:gd name="adj2"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err="1" smtClean="0"/>
              <a:t>এসি</a:t>
            </a:r>
            <a:r>
              <a:rPr lang="en-US" b="1" dirty="0" smtClean="0"/>
              <a:t> </a:t>
            </a:r>
            <a:r>
              <a:rPr lang="en-US" b="1" dirty="0" err="1" smtClean="0"/>
              <a:t>কারেন্ট</a:t>
            </a:r>
            <a:r>
              <a:rPr lang="en-US" b="1" dirty="0" smtClean="0"/>
              <a:t> </a:t>
            </a:r>
            <a:r>
              <a:rPr lang="en-US" b="1" dirty="0" err="1" smtClean="0"/>
              <a:t>ব্যবহৃত</a:t>
            </a:r>
            <a:r>
              <a:rPr lang="en-US" b="1" dirty="0" smtClean="0"/>
              <a:t> </a:t>
            </a:r>
            <a:r>
              <a:rPr lang="en-US" b="1" dirty="0" err="1" smtClean="0"/>
              <a:t>হয়</a:t>
            </a:r>
            <a:r>
              <a:rPr lang="en-US" b="1" dirty="0" smtClean="0"/>
              <a:t>।</a:t>
            </a:r>
            <a:endParaRPr lang="en-US" b="1" dirty="0"/>
          </a:p>
        </p:txBody>
      </p:sp>
      <p:sp>
        <p:nvSpPr>
          <p:cNvPr id="5" name="Round Diagonal Corner Rectangle 4"/>
          <p:cNvSpPr/>
          <p:nvPr/>
        </p:nvSpPr>
        <p:spPr>
          <a:xfrm>
            <a:off x="4343400" y="2133600"/>
            <a:ext cx="3352800" cy="990600"/>
          </a:xfrm>
          <a:prstGeom prst="round2DiagRect">
            <a:avLst>
              <a:gd name="adj1" fmla="val 34524"/>
              <a:gd name="adj2"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                                </a:t>
            </a:r>
            <a:r>
              <a:rPr lang="en-US" b="1" dirty="0" err="1" smtClean="0"/>
              <a:t>বাল্ব</a:t>
            </a:r>
            <a:endParaRPr lang="en-US" b="1" dirty="0"/>
          </a:p>
        </p:txBody>
      </p:sp>
      <p:pic>
        <p:nvPicPr>
          <p:cNvPr id="6" name="Picture 5" descr="images=5.jfif"/>
          <p:cNvPicPr>
            <a:picLocks noChangeAspect="1"/>
          </p:cNvPicPr>
          <p:nvPr/>
        </p:nvPicPr>
        <p:blipFill>
          <a:blip r:embed="rId2"/>
          <a:stretch>
            <a:fillRect/>
          </a:stretch>
        </p:blipFill>
        <p:spPr>
          <a:xfrm>
            <a:off x="4876800" y="2209800"/>
            <a:ext cx="1438275" cy="838200"/>
          </a:xfrm>
          <a:prstGeom prst="rect">
            <a:avLst/>
          </a:prstGeom>
        </p:spPr>
      </p:pic>
      <p:sp>
        <p:nvSpPr>
          <p:cNvPr id="8" name="Round Diagonal Corner Rectangle 7"/>
          <p:cNvSpPr/>
          <p:nvPr/>
        </p:nvSpPr>
        <p:spPr>
          <a:xfrm>
            <a:off x="4343400" y="3276600"/>
            <a:ext cx="3352800" cy="990600"/>
          </a:xfrm>
          <a:prstGeom prst="round2DiagRect">
            <a:avLst>
              <a:gd name="adj1" fmla="val 34524"/>
              <a:gd name="adj2"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a:p>
        </p:txBody>
      </p:sp>
      <p:sp>
        <p:nvSpPr>
          <p:cNvPr id="9" name="Round Diagonal Corner Rectangle 8"/>
          <p:cNvSpPr/>
          <p:nvPr/>
        </p:nvSpPr>
        <p:spPr>
          <a:xfrm>
            <a:off x="609600" y="4800600"/>
            <a:ext cx="3352800" cy="990600"/>
          </a:xfrm>
          <a:prstGeom prst="round2DiagRect">
            <a:avLst>
              <a:gd name="adj1" fmla="val 34524"/>
              <a:gd name="adj2"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err="1" smtClean="0"/>
              <a:t>ডিসি</a:t>
            </a:r>
            <a:r>
              <a:rPr lang="en-US" b="1" dirty="0" smtClean="0"/>
              <a:t> </a:t>
            </a:r>
            <a:r>
              <a:rPr lang="en-US" b="1" dirty="0" err="1" smtClean="0"/>
              <a:t>কারেন্ট</a:t>
            </a:r>
            <a:r>
              <a:rPr lang="en-US" b="1" dirty="0" smtClean="0"/>
              <a:t> </a:t>
            </a:r>
            <a:r>
              <a:rPr lang="en-US" b="1" dirty="0" err="1" smtClean="0"/>
              <a:t>ব্যবহৃত</a:t>
            </a:r>
            <a:r>
              <a:rPr lang="en-US" b="1" dirty="0" smtClean="0"/>
              <a:t> </a:t>
            </a:r>
            <a:r>
              <a:rPr lang="en-US" b="1" dirty="0" err="1" smtClean="0"/>
              <a:t>হয়</a:t>
            </a:r>
            <a:r>
              <a:rPr lang="en-US" b="1" dirty="0" smtClean="0"/>
              <a:t>।</a:t>
            </a:r>
            <a:endParaRPr lang="en-US" b="1" dirty="0"/>
          </a:p>
        </p:txBody>
      </p:sp>
      <p:pic>
        <p:nvPicPr>
          <p:cNvPr id="10" name="Picture 9" descr="1529768459_13.jpg"/>
          <p:cNvPicPr>
            <a:picLocks noChangeAspect="1"/>
          </p:cNvPicPr>
          <p:nvPr/>
        </p:nvPicPr>
        <p:blipFill>
          <a:blip r:embed="rId3"/>
          <a:stretch>
            <a:fillRect/>
          </a:stretch>
        </p:blipFill>
        <p:spPr>
          <a:xfrm>
            <a:off x="4876800" y="3295650"/>
            <a:ext cx="2324100" cy="914400"/>
          </a:xfrm>
          <a:prstGeom prst="rect">
            <a:avLst/>
          </a:prstGeom>
        </p:spPr>
      </p:pic>
      <p:sp>
        <p:nvSpPr>
          <p:cNvPr id="11" name="Round Diagonal Corner Rectangle 10"/>
          <p:cNvSpPr/>
          <p:nvPr/>
        </p:nvSpPr>
        <p:spPr>
          <a:xfrm>
            <a:off x="4419600" y="4572000"/>
            <a:ext cx="3352800" cy="1295400"/>
          </a:xfrm>
          <a:prstGeom prst="round2DiagRect">
            <a:avLst>
              <a:gd name="adj1" fmla="val 34524"/>
              <a:gd name="adj2" fmla="val 0"/>
            </a:avLst>
          </a:prstGeom>
        </p:spPr>
        <p:style>
          <a:lnRef idx="0">
            <a:schemeClr val="accent4"/>
          </a:lnRef>
          <a:fillRef idx="3">
            <a:schemeClr val="accent4"/>
          </a:fillRef>
          <a:effectRef idx="3">
            <a:schemeClr val="accent4"/>
          </a:effectRef>
          <a:fontRef idx="minor">
            <a:schemeClr val="lt1"/>
          </a:fontRef>
        </p:style>
        <p:txBody>
          <a:bodyPr rtlCol="0" anchor="ctr"/>
          <a:lstStyle/>
          <a:p>
            <a:pPr algn="r"/>
            <a:r>
              <a:rPr lang="en-US" b="1" dirty="0" smtClean="0"/>
              <a:t>                    </a:t>
            </a:r>
            <a:r>
              <a:rPr lang="en-US" b="1" dirty="0" err="1" smtClean="0"/>
              <a:t>সাউন্ড</a:t>
            </a:r>
            <a:r>
              <a:rPr lang="en-US" b="1" dirty="0" smtClean="0"/>
              <a:t>                        </a:t>
            </a:r>
            <a:r>
              <a:rPr lang="en-US" b="1" dirty="0" err="1" smtClean="0"/>
              <a:t>সিস্টেমে</a:t>
            </a:r>
            <a:endParaRPr lang="en-US" b="1" dirty="0"/>
          </a:p>
        </p:txBody>
      </p:sp>
      <p:pic>
        <p:nvPicPr>
          <p:cNvPr id="12" name="Picture 11" descr="Sound-System.jpg"/>
          <p:cNvPicPr>
            <a:picLocks noChangeAspect="1"/>
          </p:cNvPicPr>
          <p:nvPr/>
        </p:nvPicPr>
        <p:blipFill>
          <a:blip r:embed="rId4" cstate="print"/>
          <a:stretch>
            <a:fillRect/>
          </a:stretch>
        </p:blipFill>
        <p:spPr>
          <a:xfrm>
            <a:off x="4648200" y="4724400"/>
            <a:ext cx="18288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childTnLst>
                                </p:cTn>
                              </p:par>
                              <p:par>
                                <p:cTn id="16" presetID="39" presetClass="entr" presetSubtype="0" accel="10000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childTnLst>
                                </p:cTn>
                              </p:par>
                              <p:par>
                                <p:cTn id="36" presetID="39" presetClass="entr" presetSubtype="0" accel="10000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childTnLst>
                                </p:cTn>
                              </p:par>
                              <p:par>
                                <p:cTn id="50" presetID="39" presetClass="entr" presetSubtype="0" accel="10000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6172200"/>
            <a:ext cx="6787436" cy="369332"/>
          </a:xfrm>
          <a:prstGeom prst="rect">
            <a:avLst/>
          </a:prstGeom>
          <a:noFill/>
        </p:spPr>
        <p:txBody>
          <a:bodyPr wrap="none" rtlCol="0">
            <a:spAutoFit/>
          </a:bodyPr>
          <a:lstStyle/>
          <a:p>
            <a:r>
              <a:rPr lang="en-US" dirty="0" err="1" smtClean="0"/>
              <a:t>মোঃ</a:t>
            </a:r>
            <a:r>
              <a:rPr lang="en-US" dirty="0" smtClean="0"/>
              <a:t> </a:t>
            </a:r>
            <a:r>
              <a:rPr lang="en-US" dirty="0" err="1" smtClean="0"/>
              <a:t>আতিকুর</a:t>
            </a:r>
            <a:r>
              <a:rPr lang="en-US" dirty="0" smtClean="0"/>
              <a:t> </a:t>
            </a:r>
            <a:r>
              <a:rPr lang="en-US" dirty="0" err="1" smtClean="0"/>
              <a:t>রহমান,ট্রেড</a:t>
            </a:r>
            <a:r>
              <a:rPr lang="en-US" dirty="0" smtClean="0"/>
              <a:t> </a:t>
            </a:r>
            <a:r>
              <a:rPr lang="en-US" dirty="0" err="1" smtClean="0"/>
              <a:t>ইন্সট্রাক্টর</a:t>
            </a:r>
            <a:r>
              <a:rPr lang="en-US" dirty="0" smtClean="0"/>
              <a:t> ( </a:t>
            </a:r>
            <a:r>
              <a:rPr lang="en-US" dirty="0" err="1" smtClean="0"/>
              <a:t>ইলেকট্রিক্যাল</a:t>
            </a:r>
            <a:r>
              <a:rPr lang="en-US" dirty="0" smtClean="0"/>
              <a:t>) 01716727788</a:t>
            </a:r>
            <a:endParaRPr lang="en-US" dirty="0"/>
          </a:p>
        </p:txBody>
      </p:sp>
      <p:pic>
        <p:nvPicPr>
          <p:cNvPr id="9" name="Picture 8" descr="130638738-stock-vector-house-building-with-plant-pot-isolated-icon-cartoon-vector-illustration-graphic-design1.jpg"/>
          <p:cNvPicPr>
            <a:picLocks noChangeAspect="1"/>
          </p:cNvPicPr>
          <p:nvPr/>
        </p:nvPicPr>
        <p:blipFill>
          <a:blip r:embed="rId2"/>
          <a:stretch>
            <a:fillRect/>
          </a:stretch>
        </p:blipFill>
        <p:spPr>
          <a:xfrm>
            <a:off x="529770" y="533400"/>
            <a:ext cx="8153400" cy="5171440"/>
          </a:xfrm>
          <a:prstGeom prst="rect">
            <a:avLst/>
          </a:prstGeom>
        </p:spPr>
      </p:pic>
      <p:sp>
        <p:nvSpPr>
          <p:cNvPr id="12" name="Rectangle 11"/>
          <p:cNvSpPr/>
          <p:nvPr/>
        </p:nvSpPr>
        <p:spPr>
          <a:xfrm>
            <a:off x="533400" y="5257800"/>
            <a:ext cx="8153400" cy="838200"/>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2060"/>
                </a:solidFill>
              </a:rPr>
              <a:t>তোমার</a:t>
            </a:r>
            <a:r>
              <a:rPr lang="en-US" sz="2400" dirty="0" smtClean="0">
                <a:solidFill>
                  <a:srgbClr val="002060"/>
                </a:solidFill>
              </a:rPr>
              <a:t> </a:t>
            </a:r>
            <a:r>
              <a:rPr lang="en-US" sz="2400" dirty="0" err="1" smtClean="0">
                <a:solidFill>
                  <a:srgbClr val="002060"/>
                </a:solidFill>
              </a:rPr>
              <a:t>বাড়িতে</a:t>
            </a:r>
            <a:r>
              <a:rPr lang="en-US" sz="2400" dirty="0" smtClean="0">
                <a:solidFill>
                  <a:srgbClr val="002060"/>
                </a:solidFill>
              </a:rPr>
              <a:t> </a:t>
            </a:r>
            <a:r>
              <a:rPr lang="en-US" sz="2400" dirty="0" err="1" smtClean="0">
                <a:solidFill>
                  <a:srgbClr val="002060"/>
                </a:solidFill>
              </a:rPr>
              <a:t>এসি</a:t>
            </a:r>
            <a:r>
              <a:rPr lang="en-US" sz="2400" dirty="0" smtClean="0">
                <a:solidFill>
                  <a:srgbClr val="002060"/>
                </a:solidFill>
              </a:rPr>
              <a:t> ও </a:t>
            </a:r>
            <a:r>
              <a:rPr lang="en-US" sz="2400" dirty="0" err="1" smtClean="0">
                <a:solidFill>
                  <a:srgbClr val="002060"/>
                </a:solidFill>
              </a:rPr>
              <a:t>ডিসি</a:t>
            </a:r>
            <a:r>
              <a:rPr lang="en-US" sz="2400" dirty="0" smtClean="0">
                <a:solidFill>
                  <a:srgbClr val="002060"/>
                </a:solidFill>
              </a:rPr>
              <a:t> </a:t>
            </a:r>
            <a:r>
              <a:rPr lang="en-US" sz="2400" dirty="0" err="1" smtClean="0">
                <a:solidFill>
                  <a:srgbClr val="002060"/>
                </a:solidFill>
              </a:rPr>
              <a:t>কারেন্ট</a:t>
            </a:r>
            <a:r>
              <a:rPr lang="en-US" sz="2400" dirty="0" smtClean="0">
                <a:solidFill>
                  <a:srgbClr val="002060"/>
                </a:solidFill>
              </a:rPr>
              <a:t> </a:t>
            </a:r>
            <a:r>
              <a:rPr lang="en-US" sz="2400" dirty="0" err="1" smtClean="0">
                <a:solidFill>
                  <a:srgbClr val="002060"/>
                </a:solidFill>
              </a:rPr>
              <a:t>দ্বারা</a:t>
            </a:r>
            <a:r>
              <a:rPr lang="en-US" sz="2400" dirty="0" smtClean="0">
                <a:solidFill>
                  <a:srgbClr val="002060"/>
                </a:solidFill>
              </a:rPr>
              <a:t>  </a:t>
            </a:r>
            <a:r>
              <a:rPr lang="en-US" sz="2400" dirty="0" err="1" smtClean="0">
                <a:solidFill>
                  <a:srgbClr val="002060"/>
                </a:solidFill>
              </a:rPr>
              <a:t>কি</a:t>
            </a:r>
            <a:r>
              <a:rPr lang="en-US" sz="2400" dirty="0" smtClean="0">
                <a:solidFill>
                  <a:srgbClr val="002060"/>
                </a:solidFill>
              </a:rPr>
              <a:t> </a:t>
            </a:r>
            <a:r>
              <a:rPr lang="en-US" sz="2400" dirty="0" err="1" smtClean="0">
                <a:solidFill>
                  <a:srgbClr val="002060"/>
                </a:solidFill>
              </a:rPr>
              <a:t>কি</a:t>
            </a:r>
            <a:r>
              <a:rPr lang="en-US" sz="2400" dirty="0" smtClean="0">
                <a:solidFill>
                  <a:srgbClr val="002060"/>
                </a:solidFill>
              </a:rPr>
              <a:t> </a:t>
            </a:r>
            <a:r>
              <a:rPr lang="en-US" sz="2400" dirty="0" err="1" smtClean="0">
                <a:solidFill>
                  <a:srgbClr val="002060"/>
                </a:solidFill>
              </a:rPr>
              <a:t>ববহৃত</a:t>
            </a:r>
            <a:r>
              <a:rPr lang="en-US" sz="2400" dirty="0" smtClean="0">
                <a:solidFill>
                  <a:srgbClr val="002060"/>
                </a:solidFill>
              </a:rPr>
              <a:t> </a:t>
            </a:r>
            <a:r>
              <a:rPr lang="en-US" sz="2400" dirty="0" err="1" smtClean="0">
                <a:solidFill>
                  <a:srgbClr val="002060"/>
                </a:solidFill>
              </a:rPr>
              <a:t>হয়</a:t>
            </a:r>
            <a:endParaRPr lang="en-US" sz="2400" dirty="0" smtClean="0">
              <a:solidFill>
                <a:srgbClr val="002060"/>
              </a:solidFill>
            </a:endParaRPr>
          </a:p>
          <a:p>
            <a:pPr algn="ctr"/>
            <a:r>
              <a:rPr lang="en-US" sz="2400" dirty="0" smtClean="0">
                <a:solidFill>
                  <a:srgbClr val="002060"/>
                </a:solidFill>
              </a:rPr>
              <a:t> </a:t>
            </a:r>
            <a:r>
              <a:rPr lang="en-US" sz="2400" dirty="0" err="1" smtClean="0">
                <a:solidFill>
                  <a:srgbClr val="002060"/>
                </a:solidFill>
              </a:rPr>
              <a:t>তার</a:t>
            </a:r>
            <a:r>
              <a:rPr lang="en-US" sz="2400" dirty="0" smtClean="0">
                <a:solidFill>
                  <a:srgbClr val="002060"/>
                </a:solidFill>
              </a:rPr>
              <a:t> </a:t>
            </a:r>
            <a:r>
              <a:rPr lang="en-US" sz="2400" dirty="0" err="1" smtClean="0">
                <a:solidFill>
                  <a:srgbClr val="002060"/>
                </a:solidFill>
              </a:rPr>
              <a:t>তালিকা</a:t>
            </a:r>
            <a:r>
              <a:rPr lang="en-US" sz="2400" dirty="0" smtClean="0">
                <a:solidFill>
                  <a:srgbClr val="002060"/>
                </a:solidFill>
              </a:rPr>
              <a:t> </a:t>
            </a:r>
            <a:r>
              <a:rPr lang="en-US" sz="2400" dirty="0" err="1" smtClean="0">
                <a:solidFill>
                  <a:srgbClr val="002060"/>
                </a:solidFill>
              </a:rPr>
              <a:t>তৈরি</a:t>
            </a:r>
            <a:r>
              <a:rPr lang="en-US" sz="2400" dirty="0" smtClean="0">
                <a:solidFill>
                  <a:srgbClr val="002060"/>
                </a:solidFill>
              </a:rPr>
              <a:t> </a:t>
            </a:r>
            <a:r>
              <a:rPr lang="en-US" sz="2400" dirty="0" err="1" smtClean="0">
                <a:solidFill>
                  <a:srgbClr val="002060"/>
                </a:solidFill>
              </a:rPr>
              <a:t>কর</a:t>
            </a:r>
            <a:r>
              <a:rPr lang="en-US" sz="2400" dirty="0" smtClean="0">
                <a:solidFill>
                  <a:srgbClr val="002060"/>
                </a:solidFill>
              </a:rPr>
              <a:t>।</a:t>
            </a:r>
            <a:endParaRPr lang="en-US" sz="2400" dirty="0">
              <a:solidFill>
                <a:srgbClr val="002060"/>
              </a:solidFill>
            </a:endParaRPr>
          </a:p>
        </p:txBody>
      </p:sp>
      <p:sp>
        <p:nvSpPr>
          <p:cNvPr id="14" name="Rectangle 13"/>
          <p:cNvSpPr/>
          <p:nvPr/>
        </p:nvSpPr>
        <p:spPr>
          <a:xfrm>
            <a:off x="2286000" y="609600"/>
            <a:ext cx="4876800" cy="646331"/>
          </a:xfrm>
          <a:prstGeom prst="rect">
            <a:avLst/>
          </a:prstGeom>
        </p:spPr>
        <p:txBody>
          <a:bodyPr wrap="square">
            <a:spAutoFit/>
          </a:bodyPr>
          <a:lstStyle/>
          <a:p>
            <a:pPr algn="ctr"/>
            <a:r>
              <a:rPr lang="en-US" sz="3600" dirty="0" err="1" smtClean="0">
                <a:solidFill>
                  <a:srgbClr val="0070C0"/>
                </a:solidFill>
              </a:rPr>
              <a:t>বাড়ীর</a:t>
            </a:r>
            <a:r>
              <a:rPr lang="en-US" sz="3600" dirty="0" smtClean="0">
                <a:solidFill>
                  <a:srgbClr val="0070C0"/>
                </a:solidFill>
              </a:rPr>
              <a:t> </a:t>
            </a:r>
            <a:r>
              <a:rPr lang="en-US" sz="3600" dirty="0" err="1" smtClean="0">
                <a:solidFill>
                  <a:srgbClr val="0070C0"/>
                </a:solidFill>
              </a:rPr>
              <a:t>কাজ</a:t>
            </a:r>
            <a:endParaRPr lang="en-US" sz="36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800" decel="100000"/>
                                        <p:tgtEl>
                                          <p:spTgt spid="12"/>
                                        </p:tgtEl>
                                      </p:cBhvr>
                                    </p:animEffect>
                                    <p:anim calcmode="lin" valueType="num">
                                      <p:cBhvr>
                                        <p:cTn id="16" dur="800" decel="100000" fill="hold"/>
                                        <p:tgtEl>
                                          <p:spTgt spid="12"/>
                                        </p:tgtEl>
                                        <p:attrNameLst>
                                          <p:attrName>style.rotation</p:attrName>
                                        </p:attrNameLst>
                                      </p:cBhvr>
                                      <p:tavLst>
                                        <p:tav tm="0">
                                          <p:val>
                                            <p:fltVal val="-90"/>
                                          </p:val>
                                        </p:tav>
                                        <p:tav tm="100000">
                                          <p:val>
                                            <p:fltVal val="0"/>
                                          </p:val>
                                        </p:tav>
                                      </p:tavLst>
                                    </p:anim>
                                    <p:anim calcmode="lin" valueType="num">
                                      <p:cBhvr>
                                        <p:cTn id="17" dur="800" decel="100000" fill="hold"/>
                                        <p:tgtEl>
                                          <p:spTgt spid="12"/>
                                        </p:tgtEl>
                                        <p:attrNameLst>
                                          <p:attrName>ppt_x</p:attrName>
                                        </p:attrNameLst>
                                      </p:cBhvr>
                                      <p:tavLst>
                                        <p:tav tm="0">
                                          <p:val>
                                            <p:strVal val="#ppt_x+0.4"/>
                                          </p:val>
                                        </p:tav>
                                        <p:tav tm="100000">
                                          <p:val>
                                            <p:strVal val="#ppt_x-0.05"/>
                                          </p:val>
                                        </p:tav>
                                      </p:tavLst>
                                    </p:anim>
                                    <p:anim calcmode="lin" valueType="num">
                                      <p:cBhvr>
                                        <p:cTn id="18" dur="800" decel="100000" fill="hold"/>
                                        <p:tgtEl>
                                          <p:spTgt spid="1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5715000"/>
            <a:ext cx="6787436" cy="369332"/>
          </a:xfrm>
          <a:prstGeom prst="rect">
            <a:avLst/>
          </a:prstGeom>
          <a:noFill/>
        </p:spPr>
        <p:txBody>
          <a:bodyPr wrap="none" rtlCol="0">
            <a:spAutoFit/>
          </a:bodyPr>
          <a:lstStyle/>
          <a:p>
            <a:r>
              <a:rPr lang="en-US" dirty="0" err="1" smtClean="0"/>
              <a:t>মোঃ</a:t>
            </a:r>
            <a:r>
              <a:rPr lang="en-US" dirty="0" smtClean="0"/>
              <a:t> </a:t>
            </a:r>
            <a:r>
              <a:rPr lang="en-US" dirty="0" err="1" smtClean="0"/>
              <a:t>আতিকুর</a:t>
            </a:r>
            <a:r>
              <a:rPr lang="en-US" dirty="0" smtClean="0"/>
              <a:t> </a:t>
            </a:r>
            <a:r>
              <a:rPr lang="en-US" dirty="0" err="1" smtClean="0"/>
              <a:t>রহমান,ট্রেড</a:t>
            </a:r>
            <a:r>
              <a:rPr lang="en-US" dirty="0" smtClean="0"/>
              <a:t> </a:t>
            </a:r>
            <a:r>
              <a:rPr lang="en-US" dirty="0" err="1" smtClean="0"/>
              <a:t>ইন্সট্রাক্টর</a:t>
            </a:r>
            <a:r>
              <a:rPr lang="en-US" dirty="0" smtClean="0"/>
              <a:t> ( </a:t>
            </a:r>
            <a:r>
              <a:rPr lang="en-US" dirty="0" err="1" smtClean="0"/>
              <a:t>ইলেকট্রিক্যাল</a:t>
            </a:r>
            <a:r>
              <a:rPr lang="en-US" dirty="0" smtClean="0"/>
              <a:t>) 01716727788</a:t>
            </a:r>
            <a:endParaRPr lang="en-US" dirty="0"/>
          </a:p>
        </p:txBody>
      </p:sp>
      <p:pic>
        <p:nvPicPr>
          <p:cNvPr id="4" name="Picture 3" descr="How-to-Say-Thank-You-in-Japanese-830x450-2.jpg"/>
          <p:cNvPicPr>
            <a:picLocks noChangeAspect="1"/>
          </p:cNvPicPr>
          <p:nvPr/>
        </p:nvPicPr>
        <p:blipFill>
          <a:blip r:embed="rId2"/>
          <a:stretch>
            <a:fillRect/>
          </a:stretch>
        </p:blipFill>
        <p:spPr>
          <a:xfrm>
            <a:off x="619124" y="457200"/>
            <a:ext cx="8067675" cy="5114925"/>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00102_093457.jpg"/>
          <p:cNvPicPr>
            <a:picLocks noChangeAspect="1"/>
          </p:cNvPicPr>
          <p:nvPr/>
        </p:nvPicPr>
        <p:blipFill>
          <a:blip r:embed="rId3" cstate="print"/>
          <a:stretch>
            <a:fillRect/>
          </a:stretch>
        </p:blipFill>
        <p:spPr>
          <a:xfrm>
            <a:off x="1615831" y="1390995"/>
            <a:ext cx="5775569" cy="4095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images-22.jfif"/>
          <p:cNvPicPr>
            <a:picLocks noChangeAspect="1"/>
          </p:cNvPicPr>
          <p:nvPr/>
        </p:nvPicPr>
        <p:blipFill>
          <a:blip r:embed="rId4"/>
          <a:stretch>
            <a:fillRect/>
          </a:stretch>
        </p:blipFill>
        <p:spPr>
          <a:xfrm>
            <a:off x="2514600" y="228600"/>
            <a:ext cx="3124200" cy="914400"/>
          </a:xfrm>
          <a:prstGeom prst="round2DiagRect">
            <a:avLst>
              <a:gd name="adj1" fmla="val 50000"/>
              <a:gd name="adj2" fmla="val 50000"/>
            </a:avLst>
          </a:prstGeom>
          <a:ln w="88900" cap="sq">
            <a:noFill/>
            <a:miter lim="800000"/>
          </a:ln>
          <a:effectLst>
            <a:outerShdw blurRad="254000" algn="tl" rotWithShape="0">
              <a:srgbClr val="000000">
                <a:alpha val="43000"/>
              </a:srgbClr>
            </a:outerShdw>
          </a:effectLst>
        </p:spPr>
      </p:pic>
      <p:sp>
        <p:nvSpPr>
          <p:cNvPr id="5" name="Hexagon 4"/>
          <p:cNvSpPr/>
          <p:nvPr/>
        </p:nvSpPr>
        <p:spPr>
          <a:xfrm>
            <a:off x="2133600" y="5257800"/>
            <a:ext cx="4343400" cy="1402597"/>
          </a:xfrm>
          <a:prstGeom prst="hexagon">
            <a:avLst>
              <a:gd name="adj" fmla="val 7648"/>
              <a:gd name="vf" fmla="val 115470"/>
            </a:avLst>
          </a:prstGeom>
          <a:noFill/>
          <a:ln>
            <a:noFill/>
          </a:ln>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a:p>
            <a:pPr algn="ctr"/>
            <a:r>
              <a:rPr lang="en-US" sz="28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মোঃ</a:t>
            </a:r>
            <a:r>
              <a:rPr lang="en-US" sz="28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800"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আতিকুর</a:t>
            </a:r>
            <a:r>
              <a:rPr lang="en-US" sz="28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800"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রহমান</a:t>
            </a:r>
            <a:endParaRPr lang="en-US" sz="28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3200"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ট্রেড</a:t>
            </a:r>
            <a:r>
              <a:rPr lang="en-US" sz="32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ইন্সট্রাক্টর</a:t>
            </a:r>
            <a:endParaRPr lang="en-US" sz="32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2000"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ফুলকোট</a:t>
            </a:r>
            <a:r>
              <a:rPr lang="en-US" sz="20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নবোদয়</a:t>
            </a:r>
            <a:r>
              <a:rPr lang="en-US" sz="20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কারিগরি</a:t>
            </a:r>
            <a:r>
              <a:rPr lang="en-US" sz="20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উচ্চ</a:t>
            </a:r>
            <a:r>
              <a:rPr lang="en-US" sz="20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000" spc="50" dirty="0" err="1"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বিদ্যালয়</a:t>
            </a:r>
            <a:endParaRPr lang="en-US" sz="2000" spc="50" dirty="0" smtClean="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514600" y="533400"/>
            <a:ext cx="4419600" cy="1143000"/>
          </a:xfrm>
          <a:prstGeom prst="downArrowCallout">
            <a:avLst>
              <a:gd name="adj1" fmla="val 3788"/>
              <a:gd name="adj2" fmla="val 15909"/>
              <a:gd name="adj3" fmla="val 25758"/>
              <a:gd name="adj4" fmla="val 5909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পাঠ</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পরিচিতি</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descr="Electric-Current-1.jpg"/>
          <p:cNvPicPr>
            <a:picLocks noChangeAspect="1"/>
          </p:cNvPicPr>
          <p:nvPr/>
        </p:nvPicPr>
        <p:blipFill>
          <a:blip r:embed="rId2"/>
          <a:stretch>
            <a:fillRect/>
          </a:stretch>
        </p:blipFill>
        <p:spPr>
          <a:xfrm>
            <a:off x="2590800" y="1778000"/>
            <a:ext cx="3948545" cy="2413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Rounded Rectangle 5"/>
          <p:cNvSpPr/>
          <p:nvPr/>
        </p:nvSpPr>
        <p:spPr>
          <a:xfrm>
            <a:off x="2438400" y="4572000"/>
            <a:ext cx="4343400" cy="1981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effectLst>
                  <a:outerShdw blurRad="50800" dist="38100" dir="2700000" algn="tl" rotWithShape="0">
                    <a:prstClr val="black">
                      <a:alpha val="40000"/>
                    </a:prstClr>
                  </a:outerShdw>
                </a:effectLst>
              </a:rPr>
              <a:t>জেনারেল</a:t>
            </a:r>
            <a:r>
              <a:rPr lang="en-US" dirty="0" smtClean="0">
                <a:solidFill>
                  <a:schemeClr val="tx1"/>
                </a:solidFill>
                <a:effectLst>
                  <a:outerShdw blurRad="50800" dist="38100" dir="2700000" algn="tl" rotWithShape="0">
                    <a:prstClr val="black">
                      <a:alpha val="40000"/>
                    </a:prstClr>
                  </a:outerShdw>
                </a:effectLst>
              </a:rPr>
              <a:t> </a:t>
            </a:r>
            <a:r>
              <a:rPr lang="en-US" dirty="0" err="1" smtClean="0">
                <a:solidFill>
                  <a:schemeClr val="tx1"/>
                </a:solidFill>
                <a:effectLst>
                  <a:outerShdw blurRad="50800" dist="38100" dir="2700000" algn="tl" rotWithShape="0">
                    <a:prstClr val="black">
                      <a:alpha val="40000"/>
                    </a:prstClr>
                  </a:outerShdw>
                </a:effectLst>
              </a:rPr>
              <a:t>ইলেকট্রিক্যাল</a:t>
            </a:r>
            <a:r>
              <a:rPr lang="en-US" dirty="0" smtClean="0">
                <a:solidFill>
                  <a:schemeClr val="tx1"/>
                </a:solidFill>
                <a:effectLst>
                  <a:outerShdw blurRad="50800" dist="38100" dir="2700000" algn="tl" rotWithShape="0">
                    <a:prstClr val="black">
                      <a:alpha val="40000"/>
                    </a:prstClr>
                  </a:outerShdw>
                </a:effectLst>
              </a:rPr>
              <a:t> </a:t>
            </a:r>
            <a:r>
              <a:rPr lang="en-US" dirty="0" err="1" smtClean="0">
                <a:solidFill>
                  <a:schemeClr val="tx1"/>
                </a:solidFill>
                <a:effectLst>
                  <a:outerShdw blurRad="50800" dist="38100" dir="2700000" algn="tl" rotWithShape="0">
                    <a:prstClr val="black">
                      <a:alpha val="40000"/>
                    </a:prstClr>
                  </a:outerShdw>
                </a:effectLst>
              </a:rPr>
              <a:t>ওয়ার্কস</a:t>
            </a:r>
            <a:endParaRPr lang="en-US" dirty="0" smtClean="0">
              <a:solidFill>
                <a:schemeClr val="tx1"/>
              </a:solidFill>
              <a:effectLst>
                <a:outerShdw blurRad="50800" dist="38100" dir="2700000" algn="tl" rotWithShape="0">
                  <a:prstClr val="black">
                    <a:alpha val="40000"/>
                  </a:prstClr>
                </a:outerShdw>
              </a:effectLst>
            </a:endParaRPr>
          </a:p>
          <a:p>
            <a:pPr algn="ctr"/>
            <a:r>
              <a:rPr lang="en-US" dirty="0" err="1" smtClean="0">
                <a:solidFill>
                  <a:schemeClr val="tx1"/>
                </a:solidFill>
                <a:effectLst>
                  <a:outerShdw blurRad="50800" dist="38100" dir="2700000" algn="tl" rotWithShape="0">
                    <a:prstClr val="black">
                      <a:alpha val="40000"/>
                    </a:prstClr>
                  </a:outerShdw>
                </a:effectLst>
              </a:rPr>
              <a:t>শ্রেণী</a:t>
            </a:r>
            <a:r>
              <a:rPr lang="en-US" dirty="0" smtClean="0">
                <a:solidFill>
                  <a:schemeClr val="tx1"/>
                </a:solidFill>
                <a:effectLst>
                  <a:outerShdw blurRad="50800" dist="38100" dir="2700000" algn="tl" rotWithShape="0">
                    <a:prstClr val="black">
                      <a:alpha val="40000"/>
                    </a:prstClr>
                  </a:outerShdw>
                </a:effectLst>
              </a:rPr>
              <a:t> </a:t>
            </a:r>
            <a:r>
              <a:rPr lang="en-US" dirty="0" smtClean="0">
                <a:solidFill>
                  <a:schemeClr val="tx1"/>
                </a:solidFill>
                <a:effectLst>
                  <a:outerShdw blurRad="50800" dist="38100" dir="2700000" algn="tl" rotWithShape="0">
                    <a:prstClr val="black">
                      <a:alpha val="40000"/>
                    </a:prstClr>
                  </a:outerShdw>
                </a:effectLst>
                <a:latin typeface="TangonMotaMJ"/>
              </a:rPr>
              <a:t>t</a:t>
            </a:r>
            <a:r>
              <a:rPr lang="en-US" dirty="0" smtClean="0">
                <a:solidFill>
                  <a:schemeClr val="tx1"/>
                </a:solidFill>
                <a:effectLst>
                  <a:outerShdw blurRad="50800" dist="38100" dir="2700000" algn="tl" rotWithShape="0">
                    <a:prstClr val="black">
                      <a:alpha val="40000"/>
                    </a:prstClr>
                  </a:outerShdw>
                </a:effectLst>
              </a:rPr>
              <a:t> </a:t>
            </a:r>
            <a:r>
              <a:rPr lang="en-US" dirty="0" err="1" smtClean="0">
                <a:solidFill>
                  <a:schemeClr val="tx1"/>
                </a:solidFill>
                <a:effectLst>
                  <a:outerShdw blurRad="50800" dist="38100" dir="2700000" algn="tl" rotWithShape="0">
                    <a:prstClr val="black">
                      <a:alpha val="40000"/>
                    </a:prstClr>
                  </a:outerShdw>
                </a:effectLst>
              </a:rPr>
              <a:t>নবম</a:t>
            </a:r>
            <a:endParaRPr lang="en-US" dirty="0" smtClean="0">
              <a:solidFill>
                <a:schemeClr val="tx1"/>
              </a:solidFill>
              <a:effectLst>
                <a:outerShdw blurRad="50800" dist="38100" dir="2700000" algn="tl" rotWithShape="0">
                  <a:prstClr val="black">
                    <a:alpha val="40000"/>
                  </a:prstClr>
                </a:outerShdw>
              </a:effectLst>
            </a:endParaRPr>
          </a:p>
          <a:p>
            <a:pPr algn="ctr"/>
            <a:r>
              <a:rPr lang="en-US" dirty="0" err="1" smtClean="0">
                <a:solidFill>
                  <a:schemeClr val="tx1"/>
                </a:solidFill>
                <a:effectLst>
                  <a:outerShdw blurRad="50800" dist="38100" dir="2700000" algn="tl" rotWithShape="0">
                    <a:prstClr val="black">
                      <a:alpha val="40000"/>
                    </a:prstClr>
                  </a:outerShdw>
                </a:effectLst>
              </a:rPr>
              <a:t>অধ্যায়</a:t>
            </a:r>
            <a:r>
              <a:rPr lang="en-US" dirty="0" smtClean="0">
                <a:solidFill>
                  <a:schemeClr val="tx1"/>
                </a:solidFill>
                <a:effectLst>
                  <a:outerShdw blurRad="50800" dist="38100" dir="2700000" algn="tl" rotWithShape="0">
                    <a:prstClr val="black">
                      <a:alpha val="40000"/>
                    </a:prstClr>
                  </a:outerShdw>
                </a:effectLst>
              </a:rPr>
              <a:t> </a:t>
            </a:r>
            <a:r>
              <a:rPr lang="en-US" dirty="0" smtClean="0">
                <a:solidFill>
                  <a:schemeClr val="tx1"/>
                </a:solidFill>
                <a:effectLst>
                  <a:outerShdw blurRad="50800" dist="38100" dir="2700000" algn="tl" rotWithShape="0">
                    <a:prstClr val="black">
                      <a:alpha val="40000"/>
                    </a:prstClr>
                  </a:outerShdw>
                </a:effectLst>
                <a:latin typeface="TangonMotaMJ"/>
              </a:rPr>
              <a:t>t </a:t>
            </a:r>
            <a:r>
              <a:rPr lang="en-US" dirty="0" err="1" smtClean="0">
                <a:solidFill>
                  <a:schemeClr val="tx1"/>
                </a:solidFill>
                <a:effectLst>
                  <a:outerShdw blurRad="50800" dist="38100" dir="2700000" algn="tl" rotWithShape="0">
                    <a:prstClr val="black">
                      <a:alpha val="40000"/>
                    </a:prstClr>
                  </a:outerShdw>
                </a:effectLst>
              </a:rPr>
              <a:t>তৃতীয়</a:t>
            </a:r>
            <a:endParaRPr lang="en-US" dirty="0" smtClean="0">
              <a:solidFill>
                <a:schemeClr val="tx1"/>
              </a:solidFill>
              <a:effectLst>
                <a:outerShdw blurRad="50800" dist="38100" dir="2700000" algn="tl" rotWithShape="0">
                  <a:prstClr val="black">
                    <a:alpha val="40000"/>
                  </a:prstClr>
                </a:outerShdw>
              </a:effectLst>
            </a:endParaRPr>
          </a:p>
          <a:p>
            <a:pPr algn="ctr"/>
            <a:r>
              <a:rPr lang="en-US" dirty="0" err="1" smtClean="0">
                <a:solidFill>
                  <a:schemeClr val="tx1"/>
                </a:solidFill>
                <a:effectLst>
                  <a:outerShdw blurRad="50800" dist="38100" dir="2700000" algn="tl" rotWithShape="0">
                    <a:prstClr val="black">
                      <a:alpha val="40000"/>
                    </a:prstClr>
                  </a:outerShdw>
                </a:effectLst>
              </a:rPr>
              <a:t>পাঠ</a:t>
            </a:r>
            <a:r>
              <a:rPr lang="en-US" dirty="0" smtClean="0">
                <a:solidFill>
                  <a:schemeClr val="tx1"/>
                </a:solidFill>
                <a:effectLst>
                  <a:outerShdw blurRad="50800" dist="38100" dir="2700000" algn="tl" rotWithShape="0">
                    <a:prstClr val="black">
                      <a:alpha val="40000"/>
                    </a:prstClr>
                  </a:outerShdw>
                </a:effectLst>
              </a:rPr>
              <a:t> </a:t>
            </a:r>
            <a:r>
              <a:rPr lang="en-US" dirty="0" err="1" smtClean="0">
                <a:solidFill>
                  <a:schemeClr val="tx1"/>
                </a:solidFill>
                <a:effectLst>
                  <a:outerShdw blurRad="50800" dist="38100" dir="2700000" algn="tl" rotWithShape="0">
                    <a:prstClr val="black">
                      <a:alpha val="40000"/>
                    </a:prstClr>
                  </a:outerShdw>
                </a:effectLst>
              </a:rPr>
              <a:t>শিরোনাম</a:t>
            </a:r>
            <a:r>
              <a:rPr lang="en-US" dirty="0" smtClean="0">
                <a:solidFill>
                  <a:schemeClr val="tx1"/>
                </a:solidFill>
                <a:effectLst>
                  <a:outerShdw blurRad="50800" dist="38100" dir="2700000" algn="tl" rotWithShape="0">
                    <a:prstClr val="black">
                      <a:alpha val="40000"/>
                    </a:prstClr>
                  </a:outerShdw>
                </a:effectLst>
              </a:rPr>
              <a:t> </a:t>
            </a:r>
            <a:r>
              <a:rPr lang="en-US" dirty="0" smtClean="0">
                <a:solidFill>
                  <a:schemeClr val="tx1"/>
                </a:solidFill>
                <a:effectLst>
                  <a:outerShdw blurRad="50800" dist="38100" dir="2700000" algn="tl" rotWithShape="0">
                    <a:prstClr val="black">
                      <a:alpha val="40000"/>
                    </a:prstClr>
                  </a:outerShdw>
                </a:effectLst>
                <a:latin typeface="TangonMotaMJ"/>
              </a:rPr>
              <a:t>t </a:t>
            </a:r>
            <a:r>
              <a:rPr lang="en-US" dirty="0" err="1" smtClean="0">
                <a:solidFill>
                  <a:schemeClr val="tx1"/>
                </a:solidFill>
                <a:effectLst>
                  <a:outerShdw blurRad="50800" dist="38100" dir="2700000" algn="tl" rotWithShape="0">
                    <a:prstClr val="black">
                      <a:alpha val="40000"/>
                    </a:prstClr>
                  </a:outerShdw>
                </a:effectLst>
              </a:rPr>
              <a:t>ইলেকট্রিক</a:t>
            </a:r>
            <a:r>
              <a:rPr lang="en-US" dirty="0" smtClean="0">
                <a:solidFill>
                  <a:schemeClr val="tx1"/>
                </a:solidFill>
                <a:effectLst>
                  <a:outerShdw blurRad="50800" dist="38100" dir="2700000" algn="tl" rotWithShape="0">
                    <a:prstClr val="black">
                      <a:alpha val="40000"/>
                    </a:prstClr>
                  </a:outerShdw>
                </a:effectLst>
              </a:rPr>
              <a:t> </a:t>
            </a:r>
            <a:r>
              <a:rPr lang="en-US" dirty="0" err="1" smtClean="0">
                <a:solidFill>
                  <a:schemeClr val="tx1"/>
                </a:solidFill>
                <a:effectLst>
                  <a:outerShdw blurRad="50800" dist="38100" dir="2700000" algn="tl" rotWithShape="0">
                    <a:prstClr val="black">
                      <a:alpha val="40000"/>
                    </a:prstClr>
                  </a:outerShdw>
                </a:effectLst>
              </a:rPr>
              <a:t>কারেন্ট</a:t>
            </a:r>
            <a:endParaRPr lang="en-US" dirty="0" smtClean="0">
              <a:solidFill>
                <a:schemeClr val="tx1"/>
              </a:solidFill>
              <a:effectLst>
                <a:outerShdw blurRad="50800" dist="38100" dir="2700000" algn="tl" rotWithShape="0">
                  <a:prstClr val="black">
                    <a:alpha val="40000"/>
                  </a:prstClr>
                </a:outerShdw>
              </a:effectLst>
            </a:endParaRPr>
          </a:p>
          <a:p>
            <a:pPr algn="ctr"/>
            <a:endParaRPr lang="en-US"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819400" y="381000"/>
            <a:ext cx="4114800" cy="838200"/>
          </a:xfrm>
          <a:prstGeom prst="ellipse">
            <a:avLst/>
          </a:prstGeom>
          <a:blipFill>
            <a:blip r:embed="rId3"/>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শিখনফল</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ound Diagonal Corner Rectangle 10"/>
          <p:cNvSpPr/>
          <p:nvPr/>
        </p:nvSpPr>
        <p:spPr>
          <a:xfrm>
            <a:off x="1600200" y="1981200"/>
            <a:ext cx="6019800" cy="685800"/>
          </a:xfrm>
          <a:prstGeom prst="round2DiagRect">
            <a:avLst>
              <a:gd name="adj1" fmla="val 50000"/>
              <a:gd name="adj2" fmla="val 0"/>
            </a:avLst>
          </a:prstGeom>
          <a:blipFill>
            <a:blip r:embed="rId4"/>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latin typeface="NikoshBAN" pitchFamily="2" charset="0"/>
                <a:cs typeface="NikoshBAN" pitchFamily="2" charset="0"/>
              </a:rPr>
              <a:t>ইলেকট্রিক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a:t>
            </a:r>
            <a:r>
              <a:rPr lang="en-US" sz="2400" dirty="0" smtClean="0">
                <a:latin typeface="NikoshBAN" pitchFamily="2" charset="0"/>
                <a:cs typeface="NikoshBAN" pitchFamily="2" charset="0"/>
              </a:rPr>
              <a:t>।</a:t>
            </a:r>
          </a:p>
        </p:txBody>
      </p:sp>
      <p:sp>
        <p:nvSpPr>
          <p:cNvPr id="12" name="Round Diagonal Corner Rectangle 11"/>
          <p:cNvSpPr/>
          <p:nvPr/>
        </p:nvSpPr>
        <p:spPr>
          <a:xfrm>
            <a:off x="1600200" y="3048000"/>
            <a:ext cx="6019800" cy="762000"/>
          </a:xfrm>
          <a:prstGeom prst="round2DiagRect">
            <a:avLst>
              <a:gd name="adj1" fmla="val 50000"/>
              <a:gd name="adj2" fmla="val 0"/>
            </a:avLst>
          </a:prstGeom>
          <a:blipFill>
            <a:blip r:embed="rId4"/>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latin typeface="NikoshBAN" pitchFamily="2" charset="0"/>
                <a:cs typeface="NikoshBAN" pitchFamily="2" charset="0"/>
              </a:rPr>
              <a:t>কারেন্ট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পরিমাপের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সম্পর্কে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a:t>
            </a:r>
            <a:r>
              <a:rPr lang="en-US" sz="2400" dirty="0" smtClean="0">
                <a:latin typeface="NikoshBAN" pitchFamily="2" charset="0"/>
                <a:cs typeface="NikoshBAN" pitchFamily="2" charset="0"/>
              </a:rPr>
              <a:t>।</a:t>
            </a:r>
          </a:p>
        </p:txBody>
      </p:sp>
      <p:sp>
        <p:nvSpPr>
          <p:cNvPr id="13" name="Round Diagonal Corner Rectangle 12"/>
          <p:cNvSpPr/>
          <p:nvPr/>
        </p:nvSpPr>
        <p:spPr>
          <a:xfrm>
            <a:off x="1600200" y="4267200"/>
            <a:ext cx="6019800" cy="762000"/>
          </a:xfrm>
          <a:prstGeom prst="round2DiagRect">
            <a:avLst>
              <a:gd name="adj1" fmla="val 50000"/>
              <a:gd name="adj2" fmla="val 0"/>
            </a:avLst>
          </a:prstGeom>
          <a:blipFill>
            <a:blip r:embed="rId4"/>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সম্পর্কে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a:t>
            </a:r>
            <a:endParaRPr lang="as-IN" sz="2400" dirty="0"/>
          </a:p>
        </p:txBody>
      </p:sp>
      <p:sp>
        <p:nvSpPr>
          <p:cNvPr id="14" name="Heptagon 13"/>
          <p:cNvSpPr/>
          <p:nvPr/>
        </p:nvSpPr>
        <p:spPr>
          <a:xfrm>
            <a:off x="685800" y="2057400"/>
            <a:ext cx="685800" cy="533400"/>
          </a:xfrm>
          <a:prstGeom prst="hep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১</a:t>
            </a:r>
            <a:endParaRPr lang="en-US"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6" name="Heptagon 15"/>
          <p:cNvSpPr/>
          <p:nvPr/>
        </p:nvSpPr>
        <p:spPr>
          <a:xfrm>
            <a:off x="685800" y="3167744"/>
            <a:ext cx="685800" cy="533400"/>
          </a:xfrm>
          <a:prstGeom prst="hep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২</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Heptagon 16"/>
          <p:cNvSpPr/>
          <p:nvPr/>
        </p:nvSpPr>
        <p:spPr>
          <a:xfrm>
            <a:off x="685800" y="4343400"/>
            <a:ext cx="685800" cy="533400"/>
          </a:xfrm>
          <a:prstGeom prst="hep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৩</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amond(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amond(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4000" y="228600"/>
            <a:ext cx="5791200" cy="838200"/>
          </a:xfrm>
          <a:prstGeom prst="ellipse">
            <a:avLst/>
          </a:prstGeom>
          <a:blipFill>
            <a:blip r:embed="rId2"/>
            <a:tile tx="0" ty="0" sx="100000" sy="100000" flip="none" algn="tl"/>
          </a:blipFill>
          <a:ln>
            <a:solidFill>
              <a:srgbClr val="00B0F0"/>
            </a:solid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ইলেকট্রিক</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কারেন্ট</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457200" y="3352800"/>
            <a:ext cx="7467600"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dirty="0" err="1" smtClean="0"/>
              <a:t>কোন</a:t>
            </a:r>
            <a:r>
              <a:rPr lang="en-US" dirty="0" smtClean="0"/>
              <a:t> </a:t>
            </a:r>
            <a:r>
              <a:rPr lang="en-US" dirty="0" err="1" smtClean="0"/>
              <a:t>বৈদ্যুতিক</a:t>
            </a:r>
            <a:r>
              <a:rPr lang="en-US" dirty="0" smtClean="0"/>
              <a:t> </a:t>
            </a:r>
            <a:r>
              <a:rPr lang="en-US" dirty="0" err="1" smtClean="0"/>
              <a:t>বর্তণীতে</a:t>
            </a:r>
            <a:r>
              <a:rPr lang="en-US" dirty="0" smtClean="0"/>
              <a:t> </a:t>
            </a:r>
            <a:r>
              <a:rPr lang="en-US" dirty="0" err="1" smtClean="0"/>
              <a:t>পরীবাহির</a:t>
            </a:r>
            <a:r>
              <a:rPr lang="en-US" dirty="0" smtClean="0"/>
              <a:t> </a:t>
            </a:r>
            <a:r>
              <a:rPr lang="en-US" dirty="0" err="1" smtClean="0"/>
              <a:t>মধ্যে</a:t>
            </a:r>
            <a:r>
              <a:rPr lang="en-US" dirty="0" smtClean="0"/>
              <a:t> </a:t>
            </a:r>
            <a:r>
              <a:rPr lang="en-US" dirty="0" err="1" smtClean="0"/>
              <a:t>দিয়ে</a:t>
            </a:r>
            <a:r>
              <a:rPr lang="en-US" dirty="0" smtClean="0"/>
              <a:t> </a:t>
            </a:r>
            <a:r>
              <a:rPr lang="en-US" dirty="0" err="1" smtClean="0"/>
              <a:t>একক</a:t>
            </a:r>
            <a:r>
              <a:rPr lang="en-US" dirty="0" smtClean="0"/>
              <a:t> </a:t>
            </a:r>
            <a:r>
              <a:rPr lang="en-US" dirty="0" err="1" smtClean="0"/>
              <a:t>সময়ে</a:t>
            </a:r>
            <a:r>
              <a:rPr lang="en-US" dirty="0" smtClean="0"/>
              <a:t> </a:t>
            </a:r>
            <a:r>
              <a:rPr lang="en-US" dirty="0" err="1" smtClean="0"/>
              <a:t>ইলেকট্রন</a:t>
            </a:r>
            <a:r>
              <a:rPr lang="en-US" dirty="0" smtClean="0"/>
              <a:t> </a:t>
            </a:r>
            <a:r>
              <a:rPr lang="en-US" dirty="0" err="1" smtClean="0"/>
              <a:t>প্রবাহকে</a:t>
            </a:r>
            <a:r>
              <a:rPr lang="en-US" dirty="0" smtClean="0"/>
              <a:t> </a:t>
            </a:r>
            <a:r>
              <a:rPr lang="en-US" dirty="0" err="1" smtClean="0"/>
              <a:t>বৈদ্যুতিক</a:t>
            </a:r>
            <a:r>
              <a:rPr lang="en-US" dirty="0" smtClean="0"/>
              <a:t> </a:t>
            </a:r>
            <a:r>
              <a:rPr lang="en-US" dirty="0" err="1" smtClean="0"/>
              <a:t>কারেন্ট</a:t>
            </a:r>
            <a:r>
              <a:rPr lang="en-US" dirty="0" smtClean="0"/>
              <a:t> </a:t>
            </a:r>
            <a:r>
              <a:rPr lang="en-US" dirty="0" err="1" smtClean="0"/>
              <a:t>বলে</a:t>
            </a:r>
            <a:r>
              <a:rPr lang="en-US" dirty="0" smtClean="0"/>
              <a:t>। </a:t>
            </a:r>
            <a:r>
              <a:rPr lang="en-US" dirty="0" err="1" smtClean="0"/>
              <a:t>সহজ</a:t>
            </a:r>
            <a:r>
              <a:rPr lang="en-US" dirty="0" smtClean="0"/>
              <a:t> </a:t>
            </a:r>
            <a:r>
              <a:rPr lang="en-US" dirty="0" err="1" smtClean="0"/>
              <a:t>ভাষায়</a:t>
            </a:r>
            <a:r>
              <a:rPr lang="en-US" dirty="0" smtClean="0"/>
              <a:t> </a:t>
            </a:r>
            <a:r>
              <a:rPr lang="en-US" dirty="0" err="1" smtClean="0"/>
              <a:t>ইলেকট্রিক</a:t>
            </a:r>
            <a:r>
              <a:rPr lang="en-US" dirty="0" smtClean="0"/>
              <a:t> </a:t>
            </a:r>
            <a:r>
              <a:rPr lang="en-US" dirty="0" err="1" smtClean="0"/>
              <a:t>চার্জের</a:t>
            </a:r>
            <a:r>
              <a:rPr lang="en-US" dirty="0" smtClean="0"/>
              <a:t> </a:t>
            </a:r>
            <a:r>
              <a:rPr lang="en-US" dirty="0" err="1" smtClean="0"/>
              <a:t>প্রবাহকে</a:t>
            </a:r>
            <a:r>
              <a:rPr lang="en-US" dirty="0" smtClean="0"/>
              <a:t> </a:t>
            </a:r>
            <a:r>
              <a:rPr lang="en-US" dirty="0" err="1" smtClean="0"/>
              <a:t>কারেন্ট</a:t>
            </a:r>
            <a:r>
              <a:rPr lang="en-US" dirty="0" smtClean="0"/>
              <a:t> </a:t>
            </a:r>
            <a:r>
              <a:rPr lang="en-US" dirty="0" err="1" smtClean="0"/>
              <a:t>বেলে</a:t>
            </a:r>
            <a:r>
              <a:rPr lang="en-US" dirty="0" smtClean="0"/>
              <a:t>। </a:t>
            </a:r>
          </a:p>
          <a:p>
            <a:r>
              <a:rPr lang="en-US" dirty="0" err="1" smtClean="0"/>
              <a:t>কারেন্ট</a:t>
            </a:r>
            <a:r>
              <a:rPr lang="en-US" dirty="0" smtClean="0"/>
              <a:t> </a:t>
            </a:r>
            <a:r>
              <a:rPr lang="en-US" dirty="0" err="1" smtClean="0"/>
              <a:t>একটি</a:t>
            </a:r>
            <a:r>
              <a:rPr lang="en-US" dirty="0" smtClean="0"/>
              <a:t> </a:t>
            </a:r>
            <a:r>
              <a:rPr lang="en-US" dirty="0" err="1" smtClean="0"/>
              <a:t>পরিমাপক</a:t>
            </a:r>
            <a:r>
              <a:rPr lang="en-US" dirty="0" smtClean="0"/>
              <a:t> </a:t>
            </a:r>
            <a:r>
              <a:rPr lang="en-US" dirty="0" err="1" smtClean="0"/>
              <a:t>রাশি</a:t>
            </a:r>
            <a:r>
              <a:rPr lang="en-US" dirty="0" smtClean="0"/>
              <a:t>।  </a:t>
            </a:r>
            <a:r>
              <a:rPr lang="as-IN" dirty="0" smtClean="0"/>
              <a:t>কারেন্টের প্রতীক </a:t>
            </a:r>
            <a:r>
              <a:rPr lang="en-US" dirty="0" smtClean="0"/>
              <a:t>I (</a:t>
            </a:r>
            <a:r>
              <a:rPr lang="as-IN" dirty="0" smtClean="0"/>
              <a:t>আই) এবং একক </a:t>
            </a:r>
            <a:r>
              <a:rPr lang="en-US" dirty="0" smtClean="0"/>
              <a:t>Ampere (</a:t>
            </a:r>
            <a:r>
              <a:rPr lang="as-IN" dirty="0" smtClean="0"/>
              <a:t>অ্যাম্পিয়ার), সংক্ষেপে ‘</a:t>
            </a:r>
            <a:r>
              <a:rPr lang="en-US" dirty="0" smtClean="0"/>
              <a:t>A’ </a:t>
            </a:r>
            <a:r>
              <a:rPr lang="as-IN" dirty="0" smtClean="0"/>
              <a:t>লেখা হয়</a:t>
            </a:r>
            <a:r>
              <a:rPr lang="en-US" dirty="0" smtClean="0"/>
              <a:t>,</a:t>
            </a:r>
            <a:r>
              <a:rPr lang="as-IN" dirty="0" smtClean="0"/>
              <a:t> </a:t>
            </a:r>
            <a:r>
              <a:rPr lang="en-US" dirty="0" err="1" smtClean="0"/>
              <a:t>কারেন্ট</a:t>
            </a:r>
            <a:r>
              <a:rPr lang="en-US" dirty="0" smtClean="0"/>
              <a:t> </a:t>
            </a:r>
            <a:r>
              <a:rPr lang="en-US" dirty="0" err="1" smtClean="0"/>
              <a:t>মাত্রার</a:t>
            </a:r>
            <a:r>
              <a:rPr lang="en-US" dirty="0" smtClean="0"/>
              <a:t> </a:t>
            </a:r>
            <a:r>
              <a:rPr lang="en-US" dirty="0" err="1" smtClean="0"/>
              <a:t>চারটি</a:t>
            </a:r>
            <a:r>
              <a:rPr lang="en-US" dirty="0" smtClean="0"/>
              <a:t> </a:t>
            </a:r>
            <a:r>
              <a:rPr lang="en-US" dirty="0" err="1" smtClean="0"/>
              <a:t>একক</a:t>
            </a:r>
            <a:r>
              <a:rPr lang="en-US" dirty="0" smtClean="0"/>
              <a:t> </a:t>
            </a:r>
            <a:r>
              <a:rPr lang="en-US" dirty="0" err="1" smtClean="0"/>
              <a:t>আছে</a:t>
            </a:r>
            <a:r>
              <a:rPr lang="en-US" dirty="0" smtClean="0"/>
              <a:t>  </a:t>
            </a:r>
            <a:r>
              <a:rPr lang="en-US" dirty="0" err="1" smtClean="0"/>
              <a:t>যথা</a:t>
            </a:r>
            <a:endParaRPr lang="en-US" dirty="0" smtClean="0"/>
          </a:p>
          <a:p>
            <a:r>
              <a:rPr lang="en-US" dirty="0" smtClean="0"/>
              <a:t>ক) </a:t>
            </a:r>
            <a:r>
              <a:rPr lang="en-US" dirty="0" err="1" smtClean="0"/>
              <a:t>সিজিএস</a:t>
            </a:r>
            <a:r>
              <a:rPr lang="en-US" dirty="0" smtClean="0"/>
              <a:t> </a:t>
            </a:r>
            <a:r>
              <a:rPr lang="en-US" dirty="0" err="1" smtClean="0"/>
              <a:t>একক</a:t>
            </a:r>
            <a:endParaRPr lang="en-US" dirty="0" smtClean="0"/>
          </a:p>
          <a:p>
            <a:r>
              <a:rPr lang="en-US" dirty="0" smtClean="0"/>
              <a:t>খ)</a:t>
            </a:r>
            <a:r>
              <a:rPr lang="en-US" dirty="0" err="1" smtClean="0"/>
              <a:t>স্থির</a:t>
            </a:r>
            <a:r>
              <a:rPr lang="en-US" dirty="0" smtClean="0"/>
              <a:t> </a:t>
            </a:r>
            <a:r>
              <a:rPr lang="en-US" dirty="0" err="1" smtClean="0"/>
              <a:t>বিদ্যু</a:t>
            </a:r>
            <a:r>
              <a:rPr lang="en-US" dirty="0" smtClean="0"/>
              <a:t>ৎ </a:t>
            </a:r>
            <a:r>
              <a:rPr lang="en-US" dirty="0" err="1" smtClean="0"/>
              <a:t>একক</a:t>
            </a:r>
            <a:endParaRPr lang="en-US" dirty="0" smtClean="0"/>
          </a:p>
          <a:p>
            <a:r>
              <a:rPr lang="en-US" dirty="0" smtClean="0"/>
              <a:t>গ) </a:t>
            </a:r>
            <a:r>
              <a:rPr lang="en-US" dirty="0" err="1" smtClean="0"/>
              <a:t>চৌম্বকীয়</a:t>
            </a:r>
            <a:r>
              <a:rPr lang="en-US" dirty="0" smtClean="0"/>
              <a:t> </a:t>
            </a:r>
            <a:r>
              <a:rPr lang="en-US" dirty="0" err="1" smtClean="0"/>
              <a:t>একক</a:t>
            </a:r>
            <a:endParaRPr lang="en-US" dirty="0" smtClean="0"/>
          </a:p>
          <a:p>
            <a:r>
              <a:rPr lang="en-US" dirty="0" smtClean="0"/>
              <a:t>ঘ) </a:t>
            </a:r>
            <a:r>
              <a:rPr lang="en-US" dirty="0" err="1" smtClean="0"/>
              <a:t>ব্যবহারিক</a:t>
            </a:r>
            <a:r>
              <a:rPr lang="en-US" dirty="0" smtClean="0"/>
              <a:t> </a:t>
            </a:r>
            <a:r>
              <a:rPr lang="en-US" dirty="0" err="1" smtClean="0"/>
              <a:t>একক</a:t>
            </a:r>
            <a:endParaRPr lang="en-US" dirty="0" smtClean="0"/>
          </a:p>
          <a:p>
            <a:endParaRPr lang="en-US" dirty="0" smtClean="0"/>
          </a:p>
        </p:txBody>
      </p:sp>
      <p:pic>
        <p:nvPicPr>
          <p:cNvPr id="6" name="Picture 5" descr="electric-field-electric-circuit-and-electric-current-7-638-2.jpg"/>
          <p:cNvPicPr>
            <a:picLocks noChangeAspect="1"/>
          </p:cNvPicPr>
          <p:nvPr/>
        </p:nvPicPr>
        <p:blipFill>
          <a:blip r:embed="rId3"/>
          <a:stretch>
            <a:fillRect/>
          </a:stretch>
        </p:blipFill>
        <p:spPr>
          <a:xfrm>
            <a:off x="1905000" y="1214956"/>
            <a:ext cx="4485638" cy="2061644"/>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800" decel="100000"/>
                                        <p:tgtEl>
                                          <p:spTgt spid="5">
                                            <p:txEl>
                                              <p:pRg st="0" end="0"/>
                                            </p:txEl>
                                          </p:spTgt>
                                        </p:tgtEl>
                                      </p:cBhvr>
                                    </p:animEffect>
                                    <p:anim calcmode="lin" valueType="num">
                                      <p:cBhvr>
                                        <p:cTn id="21"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800" decel="100000"/>
                                        <p:tgtEl>
                                          <p:spTgt spid="5">
                                            <p:txEl>
                                              <p:pRg st="1" end="1"/>
                                            </p:txEl>
                                          </p:spTgt>
                                        </p:tgtEl>
                                      </p:cBhvr>
                                    </p:animEffect>
                                    <p:anim calcmode="lin" valueType="num">
                                      <p:cBhvr>
                                        <p:cTn id="31"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additive="base">
                                        <p:cTn id="4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 calcmode="lin" valueType="num">
                                      <p:cBhvr additive="base">
                                        <p:cTn id="4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 calcmode="lin" valueType="num">
                                      <p:cBhvr additive="base">
                                        <p:cTn id="5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 calcmode="lin" valueType="num">
                                      <p:cBhvr additive="base">
                                        <p:cTn id="5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524000" y="533400"/>
            <a:ext cx="6324600" cy="1143000"/>
          </a:xfrm>
          <a:prstGeom prst="downArrowCallout">
            <a:avLst>
              <a:gd name="adj1" fmla="val 3788"/>
              <a:gd name="adj2" fmla="val 15909"/>
              <a:gd name="adj3" fmla="val 25758"/>
              <a:gd name="adj4" fmla="val 5909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ইলেকট্রিক</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কারেন্টের</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প্রকারভেদ</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990600" y="1752600"/>
            <a:ext cx="2861681" cy="369332"/>
          </a:xfrm>
          <a:prstGeom prst="rect">
            <a:avLst/>
          </a:prstGeom>
          <a:noFill/>
        </p:spPr>
        <p:txBody>
          <a:bodyPr wrap="none" rtlCol="0">
            <a:spAutoFit/>
          </a:bodyPr>
          <a:lstStyle/>
          <a:p>
            <a:r>
              <a:rPr lang="en-US" dirty="0" err="1" smtClean="0"/>
              <a:t>কারেন্ট</a:t>
            </a:r>
            <a:r>
              <a:rPr lang="en-US" dirty="0" smtClean="0"/>
              <a:t> </a:t>
            </a:r>
            <a:r>
              <a:rPr lang="en-US" dirty="0" err="1" smtClean="0"/>
              <a:t>সাধারনত</a:t>
            </a:r>
            <a:r>
              <a:rPr lang="en-US" dirty="0" smtClean="0"/>
              <a:t> </a:t>
            </a:r>
            <a:r>
              <a:rPr lang="en-US" dirty="0" err="1" smtClean="0"/>
              <a:t>দুই</a:t>
            </a:r>
            <a:r>
              <a:rPr lang="en-US" dirty="0" smtClean="0"/>
              <a:t> </a:t>
            </a:r>
            <a:r>
              <a:rPr lang="en-US" dirty="0" err="1" smtClean="0"/>
              <a:t>প্রকার</a:t>
            </a:r>
            <a:endParaRPr lang="en-US" dirty="0"/>
          </a:p>
        </p:txBody>
      </p:sp>
      <p:sp>
        <p:nvSpPr>
          <p:cNvPr id="4" name="TextBox 3"/>
          <p:cNvSpPr txBox="1"/>
          <p:nvPr/>
        </p:nvSpPr>
        <p:spPr>
          <a:xfrm>
            <a:off x="762000" y="2362200"/>
            <a:ext cx="7561685" cy="646331"/>
          </a:xfrm>
          <a:prstGeom prst="rect">
            <a:avLst/>
          </a:prstGeom>
          <a:noFill/>
        </p:spPr>
        <p:txBody>
          <a:bodyPr wrap="none" rtlCol="0">
            <a:spAutoFit/>
          </a:bodyPr>
          <a:lstStyle/>
          <a:p>
            <a:r>
              <a:rPr lang="en-US" dirty="0" smtClean="0"/>
              <a:t>(ক) </a:t>
            </a:r>
            <a:r>
              <a:rPr lang="en-US" dirty="0" err="1" smtClean="0"/>
              <a:t>স্থির</a:t>
            </a:r>
            <a:r>
              <a:rPr lang="en-US" dirty="0" smtClean="0"/>
              <a:t> </a:t>
            </a:r>
            <a:r>
              <a:rPr lang="en-US" dirty="0" err="1" smtClean="0"/>
              <a:t>বিদ্যুৎঃ</a:t>
            </a:r>
            <a:r>
              <a:rPr lang="en-US" dirty="0" smtClean="0"/>
              <a:t> </a:t>
            </a:r>
            <a:r>
              <a:rPr lang="en-US" dirty="0" err="1" smtClean="0"/>
              <a:t>যে</a:t>
            </a:r>
            <a:r>
              <a:rPr lang="en-US" dirty="0" smtClean="0"/>
              <a:t> </a:t>
            </a:r>
            <a:r>
              <a:rPr lang="en-US" dirty="0" err="1" smtClean="0"/>
              <a:t>বিদ্যু</a:t>
            </a:r>
            <a:r>
              <a:rPr lang="en-US" dirty="0" smtClean="0"/>
              <a:t>ৎ </a:t>
            </a:r>
            <a:r>
              <a:rPr lang="en-US" dirty="0" err="1" smtClean="0"/>
              <a:t>স্থান</a:t>
            </a:r>
            <a:r>
              <a:rPr lang="en-US" dirty="0" smtClean="0"/>
              <a:t> </a:t>
            </a:r>
            <a:r>
              <a:rPr lang="en-US" dirty="0" err="1" smtClean="0"/>
              <a:t>পরিবর্তন</a:t>
            </a:r>
            <a:r>
              <a:rPr lang="en-US" dirty="0" smtClean="0"/>
              <a:t> </a:t>
            </a:r>
            <a:r>
              <a:rPr lang="en-US" dirty="0" err="1" smtClean="0"/>
              <a:t>করে</a:t>
            </a:r>
            <a:r>
              <a:rPr lang="en-US" dirty="0" smtClean="0"/>
              <a:t> </a:t>
            </a:r>
            <a:r>
              <a:rPr lang="en-US" dirty="0" err="1" smtClean="0"/>
              <a:t>না</a:t>
            </a:r>
            <a:r>
              <a:rPr lang="en-US" dirty="0" smtClean="0"/>
              <a:t> </a:t>
            </a:r>
            <a:r>
              <a:rPr lang="en-US" dirty="0" err="1" smtClean="0"/>
              <a:t>এবং</a:t>
            </a:r>
            <a:r>
              <a:rPr lang="en-US" dirty="0" smtClean="0"/>
              <a:t> </a:t>
            </a:r>
            <a:r>
              <a:rPr lang="en-US" dirty="0" err="1" smtClean="0"/>
              <a:t>উৎস</a:t>
            </a:r>
            <a:r>
              <a:rPr lang="en-US" dirty="0" smtClean="0"/>
              <a:t> </a:t>
            </a:r>
            <a:r>
              <a:rPr lang="en-US" dirty="0" err="1" smtClean="0"/>
              <a:t>স্থলেই</a:t>
            </a:r>
            <a:r>
              <a:rPr lang="en-US" dirty="0" smtClean="0"/>
              <a:t> </a:t>
            </a:r>
            <a:r>
              <a:rPr lang="en-US" dirty="0" err="1" smtClean="0"/>
              <a:t>থেকে</a:t>
            </a:r>
            <a:r>
              <a:rPr lang="en-US" dirty="0" smtClean="0"/>
              <a:t> </a:t>
            </a:r>
            <a:r>
              <a:rPr lang="en-US" dirty="0" err="1" smtClean="0"/>
              <a:t>যায়</a:t>
            </a:r>
            <a:r>
              <a:rPr lang="en-US" dirty="0" smtClean="0"/>
              <a:t> </a:t>
            </a:r>
          </a:p>
          <a:p>
            <a:r>
              <a:rPr lang="en-US" dirty="0" err="1" smtClean="0"/>
              <a:t>তাকে</a:t>
            </a:r>
            <a:r>
              <a:rPr lang="en-US" dirty="0" smtClean="0"/>
              <a:t> </a:t>
            </a:r>
            <a:r>
              <a:rPr lang="en-US" dirty="0" err="1" smtClean="0"/>
              <a:t>স্থির</a:t>
            </a:r>
            <a:r>
              <a:rPr lang="en-US" dirty="0" smtClean="0"/>
              <a:t> </a:t>
            </a:r>
            <a:r>
              <a:rPr lang="en-US" dirty="0" err="1" smtClean="0"/>
              <a:t>বিদ্যু</a:t>
            </a:r>
            <a:r>
              <a:rPr lang="en-US" dirty="0" smtClean="0"/>
              <a:t>ৎ </a:t>
            </a:r>
            <a:r>
              <a:rPr lang="en-US" dirty="0" err="1" smtClean="0"/>
              <a:t>বলে</a:t>
            </a:r>
            <a:r>
              <a:rPr lang="en-US" dirty="0" smtClean="0"/>
              <a:t> । </a:t>
            </a:r>
            <a:r>
              <a:rPr lang="en-US" dirty="0" err="1" smtClean="0"/>
              <a:t>ঘর্ষনের</a:t>
            </a:r>
            <a:r>
              <a:rPr lang="en-US" dirty="0" smtClean="0"/>
              <a:t> </a:t>
            </a:r>
            <a:r>
              <a:rPr lang="en-US" dirty="0" err="1" smtClean="0"/>
              <a:t>ফলে</a:t>
            </a:r>
            <a:r>
              <a:rPr lang="en-US" dirty="0" smtClean="0"/>
              <a:t> এ </a:t>
            </a:r>
            <a:r>
              <a:rPr lang="en-US" dirty="0" err="1" smtClean="0"/>
              <a:t>বিদ্যু</a:t>
            </a:r>
            <a:r>
              <a:rPr lang="en-US" dirty="0" smtClean="0"/>
              <a:t>ৎ </a:t>
            </a:r>
            <a:r>
              <a:rPr lang="en-US" dirty="0" err="1" smtClean="0"/>
              <a:t>উৎপনন্ন</a:t>
            </a:r>
            <a:r>
              <a:rPr lang="en-US" dirty="0" smtClean="0"/>
              <a:t> </a:t>
            </a:r>
            <a:r>
              <a:rPr lang="en-US" dirty="0" err="1" smtClean="0"/>
              <a:t>হয়</a:t>
            </a:r>
            <a:r>
              <a:rPr lang="en-US" dirty="0" smtClean="0"/>
              <a:t>।</a:t>
            </a:r>
            <a:endParaRPr lang="en-US" dirty="0"/>
          </a:p>
        </p:txBody>
      </p:sp>
      <p:sp>
        <p:nvSpPr>
          <p:cNvPr id="5" name="TextBox 4"/>
          <p:cNvSpPr txBox="1"/>
          <p:nvPr/>
        </p:nvSpPr>
        <p:spPr>
          <a:xfrm>
            <a:off x="685800" y="3124200"/>
            <a:ext cx="8140370" cy="2585323"/>
          </a:xfrm>
          <a:prstGeom prst="rect">
            <a:avLst/>
          </a:prstGeom>
          <a:noFill/>
        </p:spPr>
        <p:txBody>
          <a:bodyPr wrap="square" rtlCol="0">
            <a:spAutoFit/>
          </a:bodyPr>
          <a:lstStyle/>
          <a:p>
            <a:r>
              <a:rPr lang="en-US" dirty="0" smtClean="0"/>
              <a:t>(খ) </a:t>
            </a:r>
            <a:r>
              <a:rPr lang="en-US" dirty="0" err="1" smtClean="0"/>
              <a:t>চল</a:t>
            </a:r>
            <a:r>
              <a:rPr lang="en-US" dirty="0" smtClean="0"/>
              <a:t> </a:t>
            </a:r>
            <a:r>
              <a:rPr lang="en-US" dirty="0" err="1" smtClean="0"/>
              <a:t>বিদ্যুৎঃ</a:t>
            </a:r>
            <a:r>
              <a:rPr lang="en-US" dirty="0" smtClean="0"/>
              <a:t> </a:t>
            </a:r>
            <a:r>
              <a:rPr lang="en-US" dirty="0" err="1" smtClean="0"/>
              <a:t>রুপান্তরিত</a:t>
            </a:r>
            <a:r>
              <a:rPr lang="en-US" dirty="0" smtClean="0"/>
              <a:t> </a:t>
            </a:r>
            <a:r>
              <a:rPr lang="en-US" dirty="0" err="1" smtClean="0"/>
              <a:t>প্রক্রিয়ার</a:t>
            </a:r>
            <a:r>
              <a:rPr lang="en-US" dirty="0" smtClean="0"/>
              <a:t> </a:t>
            </a:r>
            <a:r>
              <a:rPr lang="en-US" dirty="0" err="1" smtClean="0"/>
              <a:t>সাহয্যে</a:t>
            </a:r>
            <a:r>
              <a:rPr lang="en-US" dirty="0" smtClean="0"/>
              <a:t> </a:t>
            </a:r>
            <a:r>
              <a:rPr lang="en-US" dirty="0" err="1" smtClean="0"/>
              <a:t>উৎপাদিত</a:t>
            </a:r>
            <a:r>
              <a:rPr lang="en-US" dirty="0" smtClean="0"/>
              <a:t> </a:t>
            </a:r>
            <a:r>
              <a:rPr lang="en-US" dirty="0" err="1" smtClean="0"/>
              <a:t>বিদ্যু</a:t>
            </a:r>
            <a:r>
              <a:rPr lang="en-US" dirty="0" smtClean="0"/>
              <a:t>ৎ </a:t>
            </a:r>
            <a:r>
              <a:rPr lang="en-US" dirty="0" err="1" smtClean="0"/>
              <a:t>এক</a:t>
            </a:r>
            <a:r>
              <a:rPr lang="en-US" dirty="0" smtClean="0"/>
              <a:t> </a:t>
            </a:r>
            <a:r>
              <a:rPr lang="en-US" dirty="0" err="1" smtClean="0"/>
              <a:t>জায়গা</a:t>
            </a:r>
            <a:r>
              <a:rPr lang="en-US" dirty="0" smtClean="0"/>
              <a:t> </a:t>
            </a:r>
            <a:r>
              <a:rPr lang="en-US" dirty="0" err="1" smtClean="0"/>
              <a:t>হতে</a:t>
            </a:r>
            <a:r>
              <a:rPr lang="en-US" dirty="0" smtClean="0"/>
              <a:t> </a:t>
            </a:r>
            <a:r>
              <a:rPr lang="en-US" dirty="0" err="1" smtClean="0"/>
              <a:t>অন্য</a:t>
            </a:r>
            <a:endParaRPr lang="en-US" dirty="0" smtClean="0"/>
          </a:p>
          <a:p>
            <a:r>
              <a:rPr lang="en-US" dirty="0" smtClean="0"/>
              <a:t> </a:t>
            </a:r>
            <a:r>
              <a:rPr lang="en-US" dirty="0" err="1" smtClean="0"/>
              <a:t>জায়গায়</a:t>
            </a:r>
            <a:r>
              <a:rPr lang="en-US" dirty="0" smtClean="0"/>
              <a:t> </a:t>
            </a:r>
            <a:r>
              <a:rPr lang="en-US" dirty="0" err="1" smtClean="0"/>
              <a:t>প্রবাহিত</a:t>
            </a:r>
            <a:r>
              <a:rPr lang="en-US" dirty="0" smtClean="0"/>
              <a:t> </a:t>
            </a:r>
            <a:r>
              <a:rPr lang="en-US" dirty="0" err="1" smtClean="0"/>
              <a:t>করানো</a:t>
            </a:r>
            <a:r>
              <a:rPr lang="en-US" dirty="0" smtClean="0"/>
              <a:t> </a:t>
            </a:r>
            <a:r>
              <a:rPr lang="en-US" dirty="0" err="1" smtClean="0"/>
              <a:t>যায়</a:t>
            </a:r>
            <a:r>
              <a:rPr lang="en-US" dirty="0" smtClean="0"/>
              <a:t> </a:t>
            </a:r>
            <a:r>
              <a:rPr lang="en-US" dirty="0" err="1" smtClean="0"/>
              <a:t>তাকে</a:t>
            </a:r>
            <a:r>
              <a:rPr lang="en-US" dirty="0" smtClean="0"/>
              <a:t> </a:t>
            </a:r>
            <a:r>
              <a:rPr lang="en-US" dirty="0" err="1" smtClean="0"/>
              <a:t>চল</a:t>
            </a:r>
            <a:r>
              <a:rPr lang="en-US" dirty="0" smtClean="0"/>
              <a:t> </a:t>
            </a:r>
            <a:r>
              <a:rPr lang="en-US" dirty="0" err="1" smtClean="0"/>
              <a:t>বিদ্যু</a:t>
            </a:r>
            <a:r>
              <a:rPr lang="en-US" dirty="0" smtClean="0"/>
              <a:t>ৎ </a:t>
            </a:r>
            <a:r>
              <a:rPr lang="en-US" dirty="0" err="1" smtClean="0"/>
              <a:t>বলে</a:t>
            </a:r>
            <a:r>
              <a:rPr lang="en-US" dirty="0" smtClean="0"/>
              <a:t> । </a:t>
            </a:r>
            <a:r>
              <a:rPr lang="en-US" dirty="0" err="1" smtClean="0"/>
              <a:t>পরিবাহি</a:t>
            </a:r>
            <a:r>
              <a:rPr lang="en-US" dirty="0" smtClean="0"/>
              <a:t> </a:t>
            </a:r>
            <a:r>
              <a:rPr lang="en-US" dirty="0" err="1" smtClean="0"/>
              <a:t>পদার্থের</a:t>
            </a:r>
            <a:r>
              <a:rPr lang="en-US" dirty="0" smtClean="0"/>
              <a:t> </a:t>
            </a:r>
            <a:r>
              <a:rPr lang="en-US" dirty="0" err="1" smtClean="0"/>
              <a:t>মধ্যে</a:t>
            </a:r>
            <a:r>
              <a:rPr lang="en-US" dirty="0" smtClean="0"/>
              <a:t> </a:t>
            </a:r>
            <a:r>
              <a:rPr lang="en-US" dirty="0" err="1" smtClean="0"/>
              <a:t>দিয়ে</a:t>
            </a:r>
            <a:endParaRPr lang="en-US" dirty="0" smtClean="0"/>
          </a:p>
          <a:p>
            <a:r>
              <a:rPr lang="en-US" dirty="0" err="1" smtClean="0"/>
              <a:t>ইলেকট্রন</a:t>
            </a:r>
            <a:r>
              <a:rPr lang="en-US" dirty="0" smtClean="0"/>
              <a:t> </a:t>
            </a:r>
            <a:r>
              <a:rPr lang="en-US" dirty="0" err="1" smtClean="0"/>
              <a:t>প্রবাহের</a:t>
            </a:r>
            <a:r>
              <a:rPr lang="en-US" dirty="0" smtClean="0"/>
              <a:t> </a:t>
            </a:r>
            <a:r>
              <a:rPr lang="en-US" dirty="0" err="1" smtClean="0"/>
              <a:t>ফলে</a:t>
            </a:r>
            <a:r>
              <a:rPr lang="en-US" dirty="0" smtClean="0"/>
              <a:t> এ </a:t>
            </a:r>
            <a:r>
              <a:rPr lang="en-US" dirty="0" err="1" smtClean="0"/>
              <a:t>বিদ্যু</a:t>
            </a:r>
            <a:r>
              <a:rPr lang="en-US" dirty="0" smtClean="0"/>
              <a:t>ৎ </a:t>
            </a:r>
            <a:r>
              <a:rPr lang="en-US" dirty="0" err="1" smtClean="0"/>
              <a:t>উৎপনন্ন</a:t>
            </a:r>
            <a:r>
              <a:rPr lang="en-US" dirty="0" smtClean="0"/>
              <a:t> </a:t>
            </a:r>
            <a:r>
              <a:rPr lang="en-US" dirty="0" err="1" smtClean="0"/>
              <a:t>হয়</a:t>
            </a:r>
            <a:r>
              <a:rPr lang="en-US" dirty="0" smtClean="0"/>
              <a:t>।</a:t>
            </a:r>
          </a:p>
          <a:p>
            <a:endParaRPr lang="en-US" dirty="0" smtClean="0"/>
          </a:p>
          <a:p>
            <a:r>
              <a:rPr lang="en-US" dirty="0" err="1" smtClean="0"/>
              <a:t>প্রবাহ</a:t>
            </a:r>
            <a:r>
              <a:rPr lang="en-US" dirty="0" smtClean="0"/>
              <a:t> </a:t>
            </a:r>
            <a:r>
              <a:rPr lang="en-US" dirty="0" err="1" smtClean="0"/>
              <a:t>অনুসারে</a:t>
            </a:r>
            <a:r>
              <a:rPr lang="en-US" dirty="0" smtClean="0"/>
              <a:t> </a:t>
            </a:r>
            <a:r>
              <a:rPr lang="en-US" dirty="0" err="1" smtClean="0"/>
              <a:t>চল</a:t>
            </a:r>
            <a:r>
              <a:rPr lang="en-US" dirty="0" smtClean="0"/>
              <a:t> </a:t>
            </a:r>
            <a:r>
              <a:rPr lang="en-US" dirty="0" err="1" smtClean="0"/>
              <a:t>বিদ্যু</a:t>
            </a:r>
            <a:r>
              <a:rPr lang="en-US" dirty="0" smtClean="0"/>
              <a:t>ৎ </a:t>
            </a:r>
            <a:r>
              <a:rPr lang="en-US" dirty="0" err="1" smtClean="0"/>
              <a:t>দুই</a:t>
            </a:r>
            <a:r>
              <a:rPr lang="en-US" dirty="0" smtClean="0"/>
              <a:t> </a:t>
            </a:r>
            <a:r>
              <a:rPr lang="en-US" dirty="0" err="1" smtClean="0"/>
              <a:t>প্রকার</a:t>
            </a:r>
            <a:endParaRPr lang="en-US" dirty="0" smtClean="0"/>
          </a:p>
          <a:p>
            <a:pPr marL="400050" indent="-400050"/>
            <a:r>
              <a:rPr lang="as-IN" dirty="0" smtClean="0"/>
              <a:t>(</a:t>
            </a:r>
            <a:r>
              <a:rPr lang="en-US" dirty="0" err="1" smtClean="0"/>
              <a:t>i</a:t>
            </a:r>
            <a:r>
              <a:rPr lang="en-US" dirty="0" smtClean="0"/>
              <a:t>) AC (</a:t>
            </a:r>
            <a:r>
              <a:rPr lang="as-IN" dirty="0" smtClean="0"/>
              <a:t>এসি)(</a:t>
            </a:r>
            <a:r>
              <a:rPr lang="en-US" dirty="0" smtClean="0"/>
              <a:t>Alternative Current) </a:t>
            </a:r>
            <a:r>
              <a:rPr lang="as-IN" dirty="0" smtClean="0"/>
              <a:t>কারেন্ট </a:t>
            </a:r>
            <a:endParaRPr lang="en-US" dirty="0" smtClean="0"/>
          </a:p>
          <a:p>
            <a:pPr marL="400050" indent="-400050"/>
            <a:r>
              <a:rPr lang="as-IN" dirty="0" smtClean="0"/>
              <a:t>(</a:t>
            </a:r>
            <a:r>
              <a:rPr lang="en-US" dirty="0" smtClean="0"/>
              <a:t>ii) DC (</a:t>
            </a:r>
            <a:r>
              <a:rPr lang="as-IN" dirty="0" smtClean="0"/>
              <a:t>ডিসি) কারেন্ট (</a:t>
            </a:r>
            <a:r>
              <a:rPr lang="en-US" dirty="0" smtClean="0"/>
              <a:t>Direct Current)</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800" decel="100000"/>
                                        <p:tgtEl>
                                          <p:spTgt spid="5">
                                            <p:txEl>
                                              <p:pRg st="0" end="0"/>
                                            </p:txEl>
                                          </p:spTgt>
                                        </p:tgtEl>
                                      </p:cBhvr>
                                    </p:animEffect>
                                    <p:anim calcmode="lin" valueType="num">
                                      <p:cBhvr>
                                        <p:cTn id="36"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800" decel="100000"/>
                                        <p:tgtEl>
                                          <p:spTgt spid="5">
                                            <p:txEl>
                                              <p:pRg st="1" end="1"/>
                                            </p:txEl>
                                          </p:spTgt>
                                        </p:tgtEl>
                                      </p:cBhvr>
                                    </p:animEffect>
                                    <p:anim calcmode="lin" valueType="num">
                                      <p:cBhvr>
                                        <p:cTn id="44"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fade">
                                      <p:cBhvr>
                                        <p:cTn id="51" dur="800" decel="100000"/>
                                        <p:tgtEl>
                                          <p:spTgt spid="5">
                                            <p:txEl>
                                              <p:pRg st="2" end="2"/>
                                            </p:txEl>
                                          </p:spTgt>
                                        </p:tgtEl>
                                      </p:cBhvr>
                                    </p:animEffect>
                                    <p:anim calcmode="lin" valueType="num">
                                      <p:cBhvr>
                                        <p:cTn id="52"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fade">
                                      <p:cBhvr>
                                        <p:cTn id="61" dur="800" decel="100000"/>
                                        <p:tgtEl>
                                          <p:spTgt spid="5">
                                            <p:txEl>
                                              <p:pRg st="4" end="4"/>
                                            </p:txEl>
                                          </p:spTgt>
                                        </p:tgtEl>
                                      </p:cBhvr>
                                    </p:animEffect>
                                    <p:anim calcmode="lin" valueType="num">
                                      <p:cBhvr>
                                        <p:cTn id="62" dur="8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5">
                                            <p:txEl>
                                              <p:pRg st="4" end="4"/>
                                            </p:txEl>
                                          </p:spTgt>
                                        </p:tgtEl>
                                        <p:attrNameLst>
                                          <p:attrName>ppt_y</p:attrName>
                                        </p:attrNameLst>
                                      </p:cBhvr>
                                      <p:tavLst>
                                        <p:tav tm="0">
                                          <p:val>
                                            <p:strVal val="#ppt_y+0.1"/>
                                          </p:val>
                                        </p:tav>
                                        <p:tav tm="100000">
                                          <p:val>
                                            <p:strVal val="#ppt_y"/>
                                          </p:val>
                                        </p:tav>
                                      </p:tavLst>
                                    </p:anim>
                                  </p:childTnLst>
                                </p:cTn>
                              </p:par>
                              <p:par>
                                <p:cTn id="67" presetID="30" presetClass="entr" presetSubtype="0" fill="hold" nodeType="with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Effect transition="in" filter="fade">
                                      <p:cBhvr>
                                        <p:cTn id="69" dur="800" decel="100000"/>
                                        <p:tgtEl>
                                          <p:spTgt spid="5">
                                            <p:txEl>
                                              <p:pRg st="5" end="5"/>
                                            </p:txEl>
                                          </p:spTgt>
                                        </p:tgtEl>
                                      </p:cBhvr>
                                    </p:animEffect>
                                    <p:anim calcmode="lin" valueType="num">
                                      <p:cBhvr>
                                        <p:cTn id="70" dur="8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5">
                                            <p:txEl>
                                              <p:pRg st="5" end="5"/>
                                            </p:txEl>
                                          </p:spTgt>
                                        </p:tgtEl>
                                        <p:attrNameLst>
                                          <p:attrName>ppt_y</p:attrName>
                                        </p:attrNameLst>
                                      </p:cBhvr>
                                      <p:tavLst>
                                        <p:tav tm="0">
                                          <p:val>
                                            <p:strVal val="#ppt_y+0.1"/>
                                          </p:val>
                                        </p:tav>
                                        <p:tav tm="100000">
                                          <p:val>
                                            <p:strVal val="#ppt_y"/>
                                          </p:val>
                                        </p:tav>
                                      </p:tavLst>
                                    </p:anim>
                                  </p:childTnLst>
                                </p:cTn>
                              </p:par>
                              <p:par>
                                <p:cTn id="75" presetID="30" presetClass="entr" presetSubtype="0" fill="hold" nodeType="with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Effect transition="in" filter="fade">
                                      <p:cBhvr>
                                        <p:cTn id="77" dur="800" decel="100000"/>
                                        <p:tgtEl>
                                          <p:spTgt spid="5">
                                            <p:txEl>
                                              <p:pRg st="6" end="6"/>
                                            </p:txEl>
                                          </p:spTgt>
                                        </p:tgtEl>
                                      </p:cBhvr>
                                    </p:animEffect>
                                    <p:anim calcmode="lin" valueType="num">
                                      <p:cBhvr>
                                        <p:cTn id="78" dur="800" decel="100000" fill="hold"/>
                                        <p:tgtEl>
                                          <p:spTgt spid="5">
                                            <p:txEl>
                                              <p:pRg st="6" end="6"/>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5">
                                            <p:txEl>
                                              <p:pRg st="6" end="6"/>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5">
                                            <p:txEl>
                                              <p:pRg st="6" end="6"/>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5">
                                            <p:txEl>
                                              <p:pRg st="6" end="6"/>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5">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566279"/>
            <a:ext cx="8305800"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s-IN" b="1" dirty="0" smtClean="0"/>
              <a:t> </a:t>
            </a:r>
            <a:endParaRPr lang="as-IN" dirty="0" smtClean="0"/>
          </a:p>
          <a:p>
            <a:pPr algn="just"/>
            <a:r>
              <a:rPr lang="as-IN" dirty="0" smtClean="0"/>
              <a:t>এসি পূর্ণ নাম হলো অল্টারনেটিং কারেন্ট যার বাংলা অর্থ পরিবর্তনশীল বিদ্যুৎ। এর মানে এটি সবসময় পর্যায়ক্রমে পরিবর্তনশীল হবে। প্রত্যেক পর্যায়ে এটি এর বিপরীত ধর্মে রূপান্তরিত হবে। অর্থাৎ এই কারেন্টের একটি দিক ধনাত্মক(পজেটিভ) ও এর কিছু সময় পরে ঋণাত্মক(নেগেটিভ) হবে। প্রথমে যেটি পজেটিভ ছিলো এরপরেই সেটি নেগেটিভ হবে।</a:t>
            </a:r>
          </a:p>
          <a:p>
            <a:pPr algn="just"/>
            <a:r>
              <a:rPr lang="as-IN" dirty="0" smtClean="0"/>
              <a:t>তাহলে বলা যায়, </a:t>
            </a:r>
            <a:r>
              <a:rPr lang="as-IN" b="1" i="1" dirty="0" smtClean="0"/>
              <a:t>“সময়ের সাথে যে কারেন্টের মান পরিবর্তীত হয় তাকে এসি কারেন্ট বলে।” </a:t>
            </a:r>
            <a:endParaRPr lang="as-IN" dirty="0" smtClean="0"/>
          </a:p>
          <a:p>
            <a:pPr algn="just"/>
            <a:r>
              <a:rPr lang="as-IN" dirty="0" smtClean="0"/>
              <a:t>উপরে চিত্র দেখলে বুঝতে পারবো যে, </a:t>
            </a:r>
            <a:r>
              <a:rPr lang="en-US" dirty="0" smtClean="0"/>
              <a:t>x </a:t>
            </a:r>
            <a:r>
              <a:rPr lang="as-IN" dirty="0" smtClean="0"/>
              <a:t>অক্ষ বরাবর সময় এবং </a:t>
            </a:r>
            <a:r>
              <a:rPr lang="en-US" dirty="0" smtClean="0"/>
              <a:t>y </a:t>
            </a:r>
            <a:r>
              <a:rPr lang="as-IN" dirty="0" smtClean="0"/>
              <a:t>অক্ষ বরাবর কারেন্ট দিয়ে দিক নির্দেশনা করা হয়েছে। এথেকে বুঝা যাচ্ছে সময়ের সাথে কারেন্টের মান পরিবর্তন হচ্ছে।</a:t>
            </a:r>
            <a:endParaRPr lang="as-IN" dirty="0"/>
          </a:p>
        </p:txBody>
      </p:sp>
      <p:pic>
        <p:nvPicPr>
          <p:cNvPr id="3" name="Picture 2" descr="LnW2-2.gif"/>
          <p:cNvPicPr>
            <a:picLocks noChangeAspect="1"/>
          </p:cNvPicPr>
          <p:nvPr/>
        </p:nvPicPr>
        <p:blipFill>
          <a:blip r:embed="rId2"/>
          <a:stretch>
            <a:fillRect/>
          </a:stretch>
        </p:blipFill>
        <p:spPr>
          <a:xfrm>
            <a:off x="381000" y="1066800"/>
            <a:ext cx="4191000" cy="2209800"/>
          </a:xfrm>
          <a:prstGeom prst="rect">
            <a:avLst/>
          </a:prstGeom>
        </p:spPr>
      </p:pic>
      <p:sp>
        <p:nvSpPr>
          <p:cNvPr id="4" name="Rectangle 3"/>
          <p:cNvSpPr/>
          <p:nvPr/>
        </p:nvSpPr>
        <p:spPr>
          <a:xfrm>
            <a:off x="2895600" y="304800"/>
            <a:ext cx="2398242"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ctr"/>
            <a:r>
              <a:rPr lang="as-IN"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এসি কারেন্ট </a:t>
            </a:r>
          </a:p>
        </p:txBody>
      </p:sp>
      <p:pic>
        <p:nvPicPr>
          <p:cNvPr id="6" name="Picture 5" descr="What-is-AC-circuit_00.png"/>
          <p:cNvPicPr>
            <a:picLocks noChangeAspect="1"/>
          </p:cNvPicPr>
          <p:nvPr/>
        </p:nvPicPr>
        <p:blipFill>
          <a:blip r:embed="rId3"/>
          <a:stretch>
            <a:fillRect/>
          </a:stretch>
        </p:blipFill>
        <p:spPr>
          <a:xfrm>
            <a:off x="4876800" y="1066800"/>
            <a:ext cx="3657600" cy="221932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228600"/>
            <a:ext cx="157447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as-IN" b="1" dirty="0" smtClean="0"/>
              <a:t>ডিসি কারেন্ট</a:t>
            </a:r>
            <a:endParaRPr lang="as-IN" dirty="0"/>
          </a:p>
        </p:txBody>
      </p:sp>
      <p:pic>
        <p:nvPicPr>
          <p:cNvPr id="3" name="Picture 2" descr="dccurrent_movie5.gif"/>
          <p:cNvPicPr>
            <a:picLocks noChangeAspect="1"/>
          </p:cNvPicPr>
          <p:nvPr/>
        </p:nvPicPr>
        <p:blipFill>
          <a:blip r:embed="rId2"/>
          <a:stretch>
            <a:fillRect/>
          </a:stretch>
        </p:blipFill>
        <p:spPr>
          <a:xfrm>
            <a:off x="304800" y="685800"/>
            <a:ext cx="3276601" cy="3163615"/>
          </a:xfrm>
          <a:prstGeom prst="rect">
            <a:avLst/>
          </a:prstGeom>
          <a:ln>
            <a:solidFill>
              <a:srgbClr val="0070C0"/>
            </a:solidFill>
          </a:ln>
          <a:effectLst>
            <a:outerShdw blurRad="292100" dist="139700" dir="2700000" algn="tl" rotWithShape="0">
              <a:srgbClr val="333333">
                <a:alpha val="65000"/>
              </a:srgbClr>
            </a:outerShdw>
          </a:effectLst>
        </p:spPr>
      </p:pic>
      <p:pic>
        <p:nvPicPr>
          <p:cNvPr id="4" name="Picture 3" descr="31kq-2.gif"/>
          <p:cNvPicPr>
            <a:picLocks noChangeAspect="1"/>
          </p:cNvPicPr>
          <p:nvPr/>
        </p:nvPicPr>
        <p:blipFill>
          <a:blip r:embed="rId3"/>
          <a:stretch>
            <a:fillRect/>
          </a:stretch>
        </p:blipFill>
        <p:spPr>
          <a:xfrm>
            <a:off x="3886200" y="685800"/>
            <a:ext cx="4819650" cy="3152775"/>
          </a:xfrm>
          <a:prstGeom prst="rect">
            <a:avLst/>
          </a:prstGeom>
          <a:ln>
            <a:solidFill>
              <a:srgbClr val="00B0F0"/>
            </a:solidFill>
          </a:ln>
          <a:effectLst>
            <a:outerShdw blurRad="292100" dist="139700" dir="2700000" algn="tl" rotWithShape="0">
              <a:srgbClr val="333333">
                <a:alpha val="65000"/>
              </a:srgbClr>
            </a:outerShdw>
          </a:effectLst>
        </p:spPr>
      </p:pic>
      <p:sp>
        <p:nvSpPr>
          <p:cNvPr id="5" name="TextBox 4"/>
          <p:cNvSpPr txBox="1"/>
          <p:nvPr/>
        </p:nvSpPr>
        <p:spPr>
          <a:xfrm>
            <a:off x="304800" y="3886200"/>
            <a:ext cx="84582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dirty="0" smtClean="0"/>
              <a:t>ডিসি কারেন্ট হলো ডাইরেক্ট কারেন্ট বা অপরিবর্তনশীল কারেন্ট। সুতারাং বুঝায় যাচ্ছে এই কারেন্টের মান পরিবর্তিত হবে না। ডিসি কারেন্টের দুটি দিক থাকে যার একটি হচ্ছে পজেটিভ ও অন্যটি হচ্ছে নেগেটিভ।</a:t>
            </a:r>
          </a:p>
          <a:p>
            <a:r>
              <a:rPr lang="as-IN" dirty="0" smtClean="0"/>
              <a:t>তাহলে বলা যায়, “</a:t>
            </a:r>
            <a:r>
              <a:rPr lang="as-IN" b="1" dirty="0" smtClean="0"/>
              <a:t>কারেন্ট যা শুধুমাত্র  একটি ডিরেকশনে প্রবাহিত হয় তাই ডিসি কারেন্ট</a:t>
            </a:r>
            <a:r>
              <a:rPr lang="en-US" b="1" dirty="0" smtClean="0"/>
              <a:t>।</a:t>
            </a:r>
            <a:endParaRPr lang="as-IN" b="1" dirty="0" smtClean="0"/>
          </a:p>
          <a:p>
            <a:r>
              <a:rPr lang="as-IN" i="1" dirty="0" smtClean="0"/>
              <a:t>                                                                                                                                </a:t>
            </a:r>
            <a:r>
              <a:rPr lang="as-IN" dirty="0" smtClean="0"/>
              <a:t>উপরের চিত্রে, </a:t>
            </a:r>
            <a:r>
              <a:rPr lang="en-US" dirty="0" smtClean="0"/>
              <a:t>x </a:t>
            </a:r>
            <a:r>
              <a:rPr lang="as-IN" dirty="0" smtClean="0"/>
              <a:t>অক্ষ বরাবর সময় এবং </a:t>
            </a:r>
            <a:r>
              <a:rPr lang="en-US" dirty="0" smtClean="0"/>
              <a:t>y </a:t>
            </a:r>
            <a:r>
              <a:rPr lang="as-IN" dirty="0" smtClean="0"/>
              <a:t>অক্ষ বরাবর কারেন্ট এর দিক নির্দেশনা করা হয়েছে। চিত্রটি ভালোভাবে পর্যবেক্ষন করলে বুঝা যায় যে, সময় পরিবর্তন হবার সাথে সাথে কারেন্টের মান পরিবর্তন হচ্ছে না। অর্থাৎ 1</a:t>
            </a:r>
            <a:r>
              <a:rPr lang="en-US" dirty="0" smtClean="0"/>
              <a:t>A </a:t>
            </a:r>
            <a:r>
              <a:rPr lang="as-IN" dirty="0" smtClean="0"/>
              <a:t>কনস্ট্যান্ট আছে।</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800" decel="100000"/>
                                        <p:tgtEl>
                                          <p:spTgt spid="4"/>
                                        </p:tgtEl>
                                      </p:cBhvr>
                                    </p:animEffect>
                                    <p:anim calcmode="lin" valueType="num">
                                      <p:cBhvr>
                                        <p:cTn id="21" dur="800" decel="100000" fill="hold"/>
                                        <p:tgtEl>
                                          <p:spTgt spid="4"/>
                                        </p:tgtEl>
                                        <p:attrNameLst>
                                          <p:attrName>style.rotation</p:attrName>
                                        </p:attrNameLst>
                                      </p:cBhvr>
                                      <p:tavLst>
                                        <p:tav tm="0">
                                          <p:val>
                                            <p:fltVal val="-90"/>
                                          </p:val>
                                        </p:tav>
                                        <p:tav tm="100000">
                                          <p:val>
                                            <p:fltVal val="0"/>
                                          </p:val>
                                        </p:tav>
                                      </p:tavLst>
                                    </p:anim>
                                    <p:anim calcmode="lin" valueType="num">
                                      <p:cBhvr>
                                        <p:cTn id="22" dur="800" decel="100000" fill="hold"/>
                                        <p:tgtEl>
                                          <p:spTgt spid="4"/>
                                        </p:tgtEl>
                                        <p:attrNameLst>
                                          <p:attrName>ppt_x</p:attrName>
                                        </p:attrNameLst>
                                      </p:cBhvr>
                                      <p:tavLst>
                                        <p:tav tm="0">
                                          <p:val>
                                            <p:strVal val="#ppt_x+0.4"/>
                                          </p:val>
                                        </p:tav>
                                        <p:tav tm="100000">
                                          <p:val>
                                            <p:strVal val="#ppt_x-0.05"/>
                                          </p:val>
                                        </p:tav>
                                      </p:tavLst>
                                    </p:anim>
                                    <p:anim calcmode="lin" valueType="num">
                                      <p:cBhvr>
                                        <p:cTn id="23" dur="800" decel="100000" fill="hold"/>
                                        <p:tgtEl>
                                          <p:spTgt spid="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1600"/>
            <a:ext cx="7848600" cy="830997"/>
          </a:xfrm>
          <a:prstGeom prst="rect">
            <a:avLst/>
          </a:prstGeom>
        </p:spPr>
        <p:txBody>
          <a:bodyPr wrap="square">
            <a:spAutoFit/>
          </a:bodyPr>
          <a:lstStyle/>
          <a:p>
            <a:pPr algn="just"/>
            <a:r>
              <a:rPr lang="as-IN" sz="2400" dirty="0" smtClean="0"/>
              <a:t>এসি কারেন্ট সরাসরি ইলেক্ট্রিক ডিভাইসে ব্যবহার করা হয়। যেমন- হিটার,  ট্রান্সমিটার, ফ্যান, বাল্ব, এসি, ফ্রিজ, ইত্যাদি। </a:t>
            </a:r>
            <a:endParaRPr lang="as-IN" sz="2400" dirty="0"/>
          </a:p>
        </p:txBody>
      </p:sp>
      <p:sp>
        <p:nvSpPr>
          <p:cNvPr id="3" name="Rectangle 2"/>
          <p:cNvSpPr/>
          <p:nvPr/>
        </p:nvSpPr>
        <p:spPr>
          <a:xfrm>
            <a:off x="685800" y="4419600"/>
            <a:ext cx="7848600" cy="1015663"/>
          </a:xfrm>
          <a:prstGeom prst="rect">
            <a:avLst/>
          </a:prstGeom>
        </p:spPr>
        <p:txBody>
          <a:bodyPr wrap="square">
            <a:spAutoFit/>
          </a:bodyPr>
          <a:lstStyle/>
          <a:p>
            <a:pPr algn="just"/>
            <a:r>
              <a:rPr lang="as-IN" sz="2000" dirty="0" smtClean="0"/>
              <a:t>এসি কারেন্ট ট্রান্সমিটারের মাধ্যমে ডায়োড দিয়ে ডিসিতে পরিবর্তন করে আমাদের প্রতিদিনের ব্যবহৃত টিভি, কম্পিউটার, রেডিও, মোবাইল, বিভিন্ন ইলেক্ট্রনিক্স ডিভাইসে বিভিন্ন ভাবে ব্যবহার হয়।</a:t>
            </a:r>
            <a:endParaRPr lang="as-IN" sz="2000" dirty="0"/>
          </a:p>
        </p:txBody>
      </p:sp>
      <p:sp>
        <p:nvSpPr>
          <p:cNvPr id="4" name="Rectangle 3"/>
          <p:cNvSpPr/>
          <p:nvPr/>
        </p:nvSpPr>
        <p:spPr>
          <a:xfrm>
            <a:off x="990600" y="381000"/>
            <a:ext cx="6400800"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r>
              <a:rPr lang="as-IN" b="1" dirty="0" smtClean="0">
                <a:solidFill>
                  <a:prstClr val="black"/>
                </a:solidFill>
              </a:rPr>
              <a:t>এসি কারেন্ট (</a:t>
            </a:r>
            <a:r>
              <a:rPr lang="en-US" b="1" dirty="0" smtClean="0">
                <a:solidFill>
                  <a:prstClr val="black"/>
                </a:solidFill>
              </a:rPr>
              <a:t>AC CURRENT) </a:t>
            </a:r>
            <a:r>
              <a:rPr lang="as-IN" b="1" dirty="0" smtClean="0">
                <a:solidFill>
                  <a:prstClr val="black"/>
                </a:solidFill>
              </a:rPr>
              <a:t>এর ব্যবহার:</a:t>
            </a:r>
          </a:p>
        </p:txBody>
      </p:sp>
      <p:sp>
        <p:nvSpPr>
          <p:cNvPr id="5" name="Rectangle 4"/>
          <p:cNvSpPr/>
          <p:nvPr/>
        </p:nvSpPr>
        <p:spPr>
          <a:xfrm>
            <a:off x="1600200" y="3276600"/>
            <a:ext cx="598646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as-IN" b="1" dirty="0" smtClean="0">
                <a:solidFill>
                  <a:prstClr val="black"/>
                </a:solidFill>
              </a:rPr>
              <a:t>ডিসি কারেন্ট (</a:t>
            </a:r>
            <a:r>
              <a:rPr lang="en-US" b="1" dirty="0" smtClean="0">
                <a:solidFill>
                  <a:prstClr val="black"/>
                </a:solidFill>
              </a:rPr>
              <a:t>DC CURRENT) </a:t>
            </a:r>
            <a:r>
              <a:rPr lang="as-IN" b="1" dirty="0" smtClean="0">
                <a:solidFill>
                  <a:prstClr val="black"/>
                </a:solidFill>
              </a:rPr>
              <a:t>এর ব্যবহার: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801</TotalTime>
  <Words>456</Words>
  <Application>Microsoft Office PowerPoint</Application>
  <PresentationFormat>On-screen Show (4:3)</PresentationFormat>
  <Paragraphs>65</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Atik</dc:creator>
  <cp:lastModifiedBy>Windows User</cp:lastModifiedBy>
  <cp:revision>104</cp:revision>
  <dcterms:created xsi:type="dcterms:W3CDTF">2006-08-16T00:00:00Z</dcterms:created>
  <dcterms:modified xsi:type="dcterms:W3CDTF">2020-02-23T11:33:41Z</dcterms:modified>
</cp:coreProperties>
</file>