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4" r:id="rId2"/>
    <p:sldId id="268" r:id="rId3"/>
    <p:sldId id="269" r:id="rId4"/>
    <p:sldId id="295" r:id="rId5"/>
    <p:sldId id="262" r:id="rId6"/>
    <p:sldId id="271" r:id="rId7"/>
    <p:sldId id="284" r:id="rId8"/>
    <p:sldId id="286" r:id="rId9"/>
    <p:sldId id="293" r:id="rId10"/>
    <p:sldId id="285" r:id="rId11"/>
    <p:sldId id="279" r:id="rId12"/>
    <p:sldId id="299" r:id="rId13"/>
    <p:sldId id="274" r:id="rId14"/>
    <p:sldId id="296" r:id="rId15"/>
    <p:sldId id="288" r:id="rId16"/>
    <p:sldId id="290" r:id="rId17"/>
    <p:sldId id="273" r:id="rId18"/>
    <p:sldId id="297" r:id="rId19"/>
    <p:sldId id="298" r:id="rId20"/>
    <p:sldId id="291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782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6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3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FD63-F21F-4E76-81FE-F5BECC4EBF1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9D61-EE85-45FF-9E42-DE108B981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4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1564408" y="695031"/>
            <a:ext cx="9790529" cy="920156"/>
            <a:chOff x="1685925" y="487035"/>
            <a:chExt cx="7534275" cy="97029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808717" y="487035"/>
              <a:ext cx="7079722" cy="8174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আজকের </a:t>
              </a:r>
              <a:r>
                <a:rPr lang="bn-BD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অধিবেশনে</a:t>
              </a:r>
              <a:endPara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711215" y="1356992"/>
            <a:ext cx="1823917" cy="3783329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9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4714208" y="1373261"/>
            <a:ext cx="1851941" cy="2909268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4677649" y="1369058"/>
            <a:ext cx="1889307" cy="3741329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66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96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-6139550" y="1322098"/>
            <a:ext cx="1851941" cy="2909268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-6172476" y="1354542"/>
            <a:ext cx="1823917" cy="3783329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9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-6252217" y="1436398"/>
            <a:ext cx="1851941" cy="2909268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-6176558" y="1325967"/>
            <a:ext cx="1823917" cy="3783329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3714"/>
            <a:ext cx="2758806" cy="308365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38" y="3773714"/>
            <a:ext cx="2758806" cy="3083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 rot="16200000">
            <a:off x="-2155638" y="2322781"/>
            <a:ext cx="5969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5334000"/>
            <a:ext cx="8151223" cy="1006269"/>
            <a:chOff x="2286000" y="571501"/>
            <a:chExt cx="8151223" cy="5236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Bevel 18"/>
            <p:cNvSpPr/>
            <p:nvPr/>
          </p:nvSpPr>
          <p:spPr>
            <a:xfrm>
              <a:off x="2342606" y="581273"/>
              <a:ext cx="742950" cy="513896"/>
            </a:xfrm>
            <a:prstGeom prst="bevel">
              <a:avLst>
                <a:gd name="adj" fmla="val 222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ame 19"/>
            <p:cNvSpPr/>
            <p:nvPr/>
          </p:nvSpPr>
          <p:spPr>
            <a:xfrm>
              <a:off x="2286000" y="571501"/>
              <a:ext cx="8151223" cy="523240"/>
            </a:xfrm>
            <a:prstGeom prst="frame">
              <a:avLst>
                <a:gd name="adj1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Bevel 20"/>
            <p:cNvSpPr/>
            <p:nvPr/>
          </p:nvSpPr>
          <p:spPr>
            <a:xfrm>
              <a:off x="9690281" y="581273"/>
              <a:ext cx="742950" cy="513896"/>
            </a:xfrm>
            <a:prstGeom prst="bevel">
              <a:avLst>
                <a:gd name="adj" fmla="val 222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2286000" y="520700"/>
            <a:ext cx="8151223" cy="1006269"/>
            <a:chOff x="2286000" y="571501"/>
            <a:chExt cx="8151223" cy="5236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Bevel 22"/>
            <p:cNvSpPr/>
            <p:nvPr/>
          </p:nvSpPr>
          <p:spPr>
            <a:xfrm>
              <a:off x="2342606" y="581273"/>
              <a:ext cx="742950" cy="513896"/>
            </a:xfrm>
            <a:prstGeom prst="bevel">
              <a:avLst>
                <a:gd name="adj" fmla="val 222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ame 23"/>
            <p:cNvSpPr/>
            <p:nvPr/>
          </p:nvSpPr>
          <p:spPr>
            <a:xfrm>
              <a:off x="2286000" y="571501"/>
              <a:ext cx="8151223" cy="523240"/>
            </a:xfrm>
            <a:prstGeom prst="frame">
              <a:avLst>
                <a:gd name="adj1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Bevel 24"/>
            <p:cNvSpPr/>
            <p:nvPr/>
          </p:nvSpPr>
          <p:spPr>
            <a:xfrm>
              <a:off x="9690281" y="581273"/>
              <a:ext cx="742950" cy="513896"/>
            </a:xfrm>
            <a:prstGeom prst="bevel">
              <a:avLst>
                <a:gd name="adj" fmla="val 222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Oval 4"/>
          <p:cNvSpPr/>
          <p:nvPr/>
        </p:nvSpPr>
        <p:spPr>
          <a:xfrm>
            <a:off x="1899749" y="2080102"/>
            <a:ext cx="2182202" cy="2685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02.PNG"/>
          <p:cNvPicPr>
            <a:picLocks noChangeAspect="1"/>
          </p:cNvPicPr>
          <p:nvPr/>
        </p:nvPicPr>
        <p:blipFill>
          <a:blip r:embed="rId2"/>
          <a:srcRect l="5111" t="8176" r="70038" b="35266"/>
          <a:stretch>
            <a:fillRect/>
          </a:stretch>
        </p:blipFill>
        <p:spPr>
          <a:xfrm>
            <a:off x="4545106" y="1613647"/>
            <a:ext cx="3254188" cy="3641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oup 42"/>
          <p:cNvGrpSpPr/>
          <p:nvPr/>
        </p:nvGrpSpPr>
        <p:grpSpPr>
          <a:xfrm>
            <a:off x="3509683" y="564777"/>
            <a:ext cx="5889811" cy="5816263"/>
            <a:chOff x="3509683" y="564777"/>
            <a:chExt cx="5889811" cy="5816263"/>
          </a:xfrm>
        </p:grpSpPr>
        <p:sp>
          <p:nvSpPr>
            <p:cNvPr id="30" name="TextBox 29"/>
            <p:cNvSpPr txBox="1"/>
            <p:nvPr/>
          </p:nvSpPr>
          <p:spPr>
            <a:xfrm>
              <a:off x="5728448" y="564777"/>
              <a:ext cx="108921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500" dirty="0">
                  <a:latin typeface="NikoshBAN" pitchFamily="2" charset="0"/>
                  <a:cs typeface="NikoshBAN" pitchFamily="2" charset="0"/>
                </a:rPr>
                <a:t>নাম </a:t>
              </a:r>
              <a:endParaRPr lang="en-US" sz="5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9683" y="5365377"/>
              <a:ext cx="58898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মমতাজউদদীন আহমদ</a:t>
              </a:r>
              <a:r>
                <a:rPr lang="bn-BD" sz="55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5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93978" y="551330"/>
            <a:ext cx="2070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5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9343" y="5499847"/>
            <a:ext cx="588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পশ্চিমবঙ্গ রাজ্যের মালদহে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2237" y="578225"/>
            <a:ext cx="14119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  </a:t>
            </a:r>
            <a:endParaRPr lang="en-US" sz="5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0707" y="5311588"/>
            <a:ext cx="5298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অধ্যাপনা ও নাট্যকার </a:t>
            </a:r>
            <a:endParaRPr lang="en-US" sz="5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25035" y="605120"/>
            <a:ext cx="2985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রচিত নাটক   </a:t>
            </a:r>
            <a:endParaRPr lang="en-US" sz="5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03811" y="5459506"/>
            <a:ext cx="47602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স্বাধীনতা আমার স্বাধীনতা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3834" y="5446059"/>
            <a:ext cx="5755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 ঘাটের কানাকড়ি, প্রভৃতি 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46059" y="510990"/>
            <a:ext cx="2985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পদক প্রাপ্তি</a:t>
            </a:r>
            <a:endParaRPr lang="en-US" sz="5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87588" y="5446061"/>
            <a:ext cx="47333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একাডেমি পুরস্কার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8964" y="5472956"/>
            <a:ext cx="52936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একুশে পদক সহ বহু পুরস্কার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7" grpId="0"/>
      <p:bldP spid="37" grpId="1"/>
      <p:bldP spid="38" grpId="0"/>
      <p:bldP spid="38" grpId="1"/>
      <p:bldP spid="44" grpId="0"/>
      <p:bldP spid="44" grpId="1"/>
      <p:bldP spid="45" grpId="0"/>
      <p:bldP spid="45" grpId="1"/>
      <p:bldP spid="46" grpId="0"/>
      <p:bldP spid="46" grpId="1"/>
      <p:bldP spid="52" grpId="0"/>
      <p:bldP spid="52" grpId="1"/>
      <p:bldP spid="54" grpId="0"/>
      <p:bldP spid="54" grpId="1"/>
      <p:bldP spid="55" grpId="0"/>
      <p:bldP spid="56" grpId="0"/>
      <p:bldP spid="56" grpId="1"/>
      <p:bldP spid="57" grpId="0"/>
      <p:bldP spid="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CC8E0-EE3E-424D-9EDD-9B36F857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7261"/>
            <a:ext cx="1093983" cy="727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771" y="522514"/>
            <a:ext cx="9855200" cy="1631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থেকে নতুন শব্দ খুজে বের করি, অর্থ বলি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 </a:t>
            </a:r>
            <a:r>
              <a:rPr lang="bn-IN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খি।  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7323" y="2580760"/>
            <a:ext cx="58095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500" dirty="0">
                <a:latin typeface="NikoshBAN" pitchFamily="2" charset="0"/>
                <a:cs typeface="NikoshBAN" pitchFamily="2" charset="0"/>
              </a:rPr>
              <a:t>পথের পাশ / রাস্তার শেষ সীমা</a:t>
            </a:r>
            <a:endParaRPr lang="en-US" sz="8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E9978D-B62E-4C75-9C5D-FC9F2960B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colorTemperature colorTemp="6682"/>
                    </a14:imgEffect>
                    <a14:imgEffect>
                      <a14:saturation sat="66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16" y="5030090"/>
            <a:ext cx="3011539" cy="182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08705" y="2474930"/>
            <a:ext cx="3627916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500" dirty="0">
                <a:latin typeface="NikoshBAN" pitchFamily="2" charset="0"/>
                <a:cs typeface="NikoshBAN" pitchFamily="2" charset="0"/>
              </a:rPr>
              <a:t>পথ-প্রান্তর </a:t>
            </a:r>
            <a:endParaRPr lang="en-US" sz="8500" dirty="0"/>
          </a:p>
        </p:txBody>
      </p:sp>
      <p:sp>
        <p:nvSpPr>
          <p:cNvPr id="19" name="Right Arrow 18"/>
          <p:cNvSpPr/>
          <p:nvPr/>
        </p:nvSpPr>
        <p:spPr>
          <a:xfrm>
            <a:off x="4047565" y="2850776"/>
            <a:ext cx="1250576" cy="5916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D596C-1C31-44A2-869C-B5C16D09BCD1}"/>
              </a:ext>
            </a:extLst>
          </p:cNvPr>
          <p:cNvSpPr txBox="1"/>
          <p:nvPr/>
        </p:nvSpPr>
        <p:spPr>
          <a:xfrm>
            <a:off x="1152939" y="1431235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তারিফা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FAB9E-0930-4379-905A-0010F40B1368}"/>
              </a:ext>
            </a:extLst>
          </p:cNvPr>
          <p:cNvSpPr txBox="1"/>
          <p:nvPr/>
        </p:nvSpPr>
        <p:spPr>
          <a:xfrm>
            <a:off x="2504661" y="1431235"/>
            <a:ext cx="70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08E57-55DF-4D90-8B15-82082399B087}"/>
              </a:ext>
            </a:extLst>
          </p:cNvPr>
          <p:cNvSpPr txBox="1"/>
          <p:nvPr/>
        </p:nvSpPr>
        <p:spPr>
          <a:xfrm>
            <a:off x="3207026" y="1431235"/>
            <a:ext cx="37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0F861-05FB-465A-AAF9-581E23530FD7}"/>
              </a:ext>
            </a:extLst>
          </p:cNvPr>
          <p:cNvSpPr txBox="1"/>
          <p:nvPr/>
        </p:nvSpPr>
        <p:spPr>
          <a:xfrm>
            <a:off x="2702257" y="1431235"/>
            <a:ext cx="8193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68552-D359-4D34-A82A-EF5C3CE3C031}"/>
              </a:ext>
            </a:extLst>
          </p:cNvPr>
          <p:cNvSpPr txBox="1"/>
          <p:nvPr/>
        </p:nvSpPr>
        <p:spPr>
          <a:xfrm>
            <a:off x="76318281" y="1528549"/>
            <a:ext cx="17002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য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91B4F-775E-42DE-BAD8-2329EDF56EDF}"/>
              </a:ext>
            </a:extLst>
          </p:cNvPr>
          <p:cNvSpPr txBox="1"/>
          <p:nvPr/>
        </p:nvSpPr>
        <p:spPr>
          <a:xfrm>
            <a:off x="968991" y="1323833"/>
            <a:ext cx="761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429BA-30F3-47E0-8327-F263F6E314A2}"/>
              </a:ext>
            </a:extLst>
          </p:cNvPr>
          <p:cNvSpPr txBox="1"/>
          <p:nvPr/>
        </p:nvSpPr>
        <p:spPr>
          <a:xfrm>
            <a:off x="67269815" y="1214651"/>
            <a:ext cx="5394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27920D-7C90-42F4-B5DF-0E8FE2A51CA7}"/>
              </a:ext>
            </a:extLst>
          </p:cNvPr>
          <p:cNvSpPr txBox="1"/>
          <p:nvPr/>
        </p:nvSpPr>
        <p:spPr>
          <a:xfrm>
            <a:off x="449944" y="314959"/>
            <a:ext cx="11219542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যুক্ত বর্ণ খুজে বের করি ও ভেঙ্গে খাতায় লিখি</a:t>
            </a:r>
            <a:endParaRPr lang="en-US" sz="5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E9978D-B62E-4C75-9C5D-FC9F2960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colorTemperature colorTemp="6682"/>
                    </a14:imgEffect>
                    <a14:imgEffect>
                      <a14:saturation sat="66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04" y="4491319"/>
            <a:ext cx="3846024" cy="233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257056" y="2361664"/>
            <a:ext cx="56315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7714" y="2372473"/>
            <a:ext cx="54535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000" dirty="0">
                <a:latin typeface="NikoshBAN" pitchFamily="2" charset="0"/>
                <a:cs typeface="NikoshBAN" pitchFamily="2" charset="0"/>
              </a:rPr>
              <a:t>ঞ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0157" y="2194540"/>
            <a:ext cx="52415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জ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566" y="3509771"/>
            <a:ext cx="54970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9647" y="3510155"/>
            <a:ext cx="55342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ঙ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7031" y="3512461"/>
            <a:ext cx="546826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গ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0119" y="4647837"/>
            <a:ext cx="55009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0799" y="4647837"/>
            <a:ext cx="55226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0093" y="4647837"/>
            <a:ext cx="54682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ত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9356" y="2338371"/>
            <a:ext cx="2488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গোপালগ</a:t>
            </a: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r>
              <a:rPr lang="bn-BD" sz="5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0883" y="4697391"/>
            <a:ext cx="1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র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9352" y="3384613"/>
            <a:ext cx="2138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bn-BD" sz="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</a:t>
            </a:r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bn-BD" sz="5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93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/>
      <p:bldP spid="4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66839-1285-4EDA-935D-55F59AE85C84}"/>
              </a:ext>
            </a:extLst>
          </p:cNvPr>
          <p:cNvSpPr txBox="1"/>
          <p:nvPr/>
        </p:nvSpPr>
        <p:spPr>
          <a:xfrm>
            <a:off x="1641434" y="782122"/>
            <a:ext cx="85717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বাক্য শিখিঃ</a:t>
            </a:r>
          </a:p>
          <a:p>
            <a:pPr algn="l"/>
            <a:endParaRPr lang="bn-IN" sz="4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গোপালগঞ্জ জেলায় জন্ম গ্রহন করেন ।</a:t>
            </a:r>
          </a:p>
          <a:p>
            <a:pPr algn="l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পথ_প্রান্তর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পথে-প্রান্তরে অনেকের সাথে দেখা হয় ।</a:t>
            </a: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248" y="309283"/>
            <a:ext cx="538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 বইয়ের ১৪ নং পৃষ্ঠা খোল।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okAnim.gif">
            <a:extLst>
              <a:ext uri="{FF2B5EF4-FFF2-40B4-BE49-F238E27FC236}">
                <a16:creationId xmlns:a16="http://schemas.microsoft.com/office/drawing/2014/main" id="{4A9141FF-7F40-4DE9-96E6-AC8B24CE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9" y="2013556"/>
            <a:ext cx="3549696" cy="2867025"/>
          </a:xfrm>
          <a:prstGeom prst="rect">
            <a:avLst/>
          </a:prstGeom>
        </p:spPr>
      </p:pic>
      <p:pic>
        <p:nvPicPr>
          <p:cNvPr id="4" name="Picture 3" descr="03.PNG"/>
          <p:cNvPicPr>
            <a:picLocks noChangeAspect="1"/>
          </p:cNvPicPr>
          <p:nvPr/>
        </p:nvPicPr>
        <p:blipFill>
          <a:blip r:embed="rId3"/>
          <a:srcRect l="1948"/>
          <a:stretch>
            <a:fillRect/>
          </a:stretch>
        </p:blipFill>
        <p:spPr>
          <a:xfrm>
            <a:off x="5472953" y="1236614"/>
            <a:ext cx="6091518" cy="5164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CC8E0-EE3E-424D-9EDD-9B36F857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7261"/>
            <a:ext cx="1093983" cy="7279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365" y="322730"/>
            <a:ext cx="10421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আমরা “</a:t>
            </a:r>
            <a:r>
              <a:rPr lang="bn-BD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......চোখ জুড়িয়ে যায় তার।”  </a:t>
            </a:r>
            <a:r>
              <a:rPr lang="bn-BD" sz="4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পর্যন্ত পড়বো।</a:t>
            </a:r>
            <a:endParaRPr lang="en-US" sz="4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3.PNG"/>
          <p:cNvPicPr>
            <a:picLocks noChangeAspect="1"/>
          </p:cNvPicPr>
          <p:nvPr/>
        </p:nvPicPr>
        <p:blipFill>
          <a:blip r:embed="rId2"/>
          <a:srcRect b="29680"/>
          <a:stretch>
            <a:fillRect/>
          </a:stretch>
        </p:blipFill>
        <p:spPr>
          <a:xfrm>
            <a:off x="2339789" y="1626580"/>
            <a:ext cx="7906869" cy="5023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CC8E0-EE3E-424D-9EDD-9B36F857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7261"/>
            <a:ext cx="1093983" cy="7279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92D4E7-1423-4778-87F0-3B5B6B9028B2}"/>
              </a:ext>
            </a:extLst>
          </p:cNvPr>
          <p:cNvSpPr txBox="1"/>
          <p:nvPr/>
        </p:nvSpPr>
        <p:spPr>
          <a:xfrm>
            <a:off x="1061505" y="446274"/>
            <a:ext cx="10572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১।প্রশ্নঃ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 কত সালে জন্মগ্রহন করেন?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248" y="2218705"/>
            <a:ext cx="9973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২।প্রশ্নঃ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খোকা কোন জেলায় জন্মগ্রহন করেন 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4949" y="3879718"/>
            <a:ext cx="697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৩।প্রশ্নঃ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খোকার বাবার নাম কি?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2D4E7-1423-4778-87F0-3B5B6B9028B2}"/>
              </a:ext>
            </a:extLst>
          </p:cNvPr>
          <p:cNvSpPr txBox="1"/>
          <p:nvPr/>
        </p:nvSpPr>
        <p:spPr>
          <a:xfrm>
            <a:off x="1170875" y="1332564"/>
            <a:ext cx="997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১৯২০ সালে জন্মগ্রহন করেন।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0693" y="3030766"/>
            <a:ext cx="9910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খোকা গোপালগঞ্জ জেলায় জন্মগ্রহন করেন।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7946" y="4859204"/>
            <a:ext cx="7543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শেখ লুৎফর রহমান।  </a:t>
            </a:r>
          </a:p>
        </p:txBody>
      </p:sp>
    </p:spTree>
    <p:extLst>
      <p:ext uri="{BB962C8B-B14F-4D97-AF65-F5344CB8AC3E}">
        <p14:creationId xmlns:p14="http://schemas.microsoft.com/office/powerpoint/2010/main" val="22156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1EF7C5-109E-4CE5-8FB5-D446FB01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5751"/>
              </p:ext>
            </p:extLst>
          </p:nvPr>
        </p:nvGraphicFramePr>
        <p:xfrm>
          <a:off x="1258956" y="859735"/>
          <a:ext cx="9210261" cy="506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847">
                  <a:extLst>
                    <a:ext uri="{9D8B030D-6E8A-4147-A177-3AD203B41FA5}">
                      <a16:colId xmlns:a16="http://schemas.microsoft.com/office/drawing/2014/main" val="3049229124"/>
                    </a:ext>
                  </a:extLst>
                </a:gridCol>
                <a:gridCol w="6958414">
                  <a:extLst>
                    <a:ext uri="{9D8B030D-6E8A-4147-A177-3AD203B41FA5}">
                      <a16:colId xmlns:a16="http://schemas.microsoft.com/office/drawing/2014/main" val="2478858642"/>
                    </a:ext>
                  </a:extLst>
                </a:gridCol>
              </a:tblGrid>
              <a:tr h="168744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শাপলা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প্রশ্নের উত্তরগুলো খাতায় লিখ ।</a:t>
                      </a: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58286"/>
                  </a:ext>
                </a:extLst>
              </a:tr>
              <a:tr h="168744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পাঠ্যাংশটি পড়।</a:t>
                      </a: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28058"/>
                  </a:ext>
                </a:extLst>
              </a:tr>
              <a:tr h="168744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পাঠ্যাংশটি পড়</a:t>
                      </a: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8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AD5F58-60FF-4695-A517-C248A1C4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7" y="464234"/>
            <a:ext cx="8370277" cy="504908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5B80A-6626-490A-B582-A940789C1A03}"/>
              </a:ext>
            </a:extLst>
          </p:cNvPr>
          <p:cNvSpPr txBox="1"/>
          <p:nvPr/>
        </p:nvSpPr>
        <p:spPr>
          <a:xfrm>
            <a:off x="3233530" y="5671930"/>
            <a:ext cx="540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মনোযোগ দিয়ে পড়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163876" y="217964"/>
            <a:ext cx="546937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1741947" y="1603716"/>
            <a:ext cx="7335792" cy="36505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তারিফা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সোনাইমুড়ি আশরাফ আলী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ব্রাহ্মণবাড়িয়া 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tarifabegum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77@gmail.com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1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2620" y="550776"/>
            <a:ext cx="10703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পাঠ্যাংশ টুকু বাড়ি থেকে ভালোকরে পড়ে আসবে।</a:t>
            </a:r>
          </a:p>
          <a:p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গল্পের মত করে বাড়ি থেকে নিজের বাল্যকাল সম্পর্কে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6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 লিখে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F955A1-6820-47BD-A638-6E159659B69F}"/>
              </a:ext>
            </a:extLst>
          </p:cNvPr>
          <p:cNvGrpSpPr/>
          <p:nvPr/>
        </p:nvGrpSpPr>
        <p:grpSpPr>
          <a:xfrm>
            <a:off x="7157732" y="1521380"/>
            <a:ext cx="5034268" cy="5194852"/>
            <a:chOff x="7372675" y="1427939"/>
            <a:chExt cx="5034268" cy="51948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F3412F-2431-4A32-9F1F-DE6DD0B983FC}"/>
                </a:ext>
              </a:extLst>
            </p:cNvPr>
            <p:cNvGrpSpPr/>
            <p:nvPr/>
          </p:nvGrpSpPr>
          <p:grpSpPr>
            <a:xfrm>
              <a:off x="8744275" y="1427939"/>
              <a:ext cx="3662668" cy="5194852"/>
              <a:chOff x="8156713" y="1444487"/>
              <a:chExt cx="3662668" cy="51948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C5D9E8-CDFD-4AA1-8E49-D92C8863FD2F}"/>
                  </a:ext>
                </a:extLst>
              </p:cNvPr>
              <p:cNvSpPr/>
              <p:nvPr/>
            </p:nvSpPr>
            <p:spPr>
              <a:xfrm>
                <a:off x="10442713" y="3538330"/>
                <a:ext cx="477078" cy="31010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C2AD20AB-C279-41B6-B212-DFD6D1706D81}"/>
                  </a:ext>
                </a:extLst>
              </p:cNvPr>
              <p:cNvSpPr/>
              <p:nvPr/>
            </p:nvSpPr>
            <p:spPr>
              <a:xfrm>
                <a:off x="8156713" y="1444487"/>
                <a:ext cx="3662668" cy="2729947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5AA9EE-BB7B-4869-86AB-248C387C779E}"/>
                </a:ext>
              </a:extLst>
            </p:cNvPr>
            <p:cNvGrpSpPr/>
            <p:nvPr/>
          </p:nvGrpSpPr>
          <p:grpSpPr>
            <a:xfrm>
              <a:off x="7372675" y="3163200"/>
              <a:ext cx="3657600" cy="3459591"/>
              <a:chOff x="6732104" y="3219502"/>
              <a:chExt cx="3657600" cy="345959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498226-BB52-44F0-9722-C85DBB66D4A7}"/>
                  </a:ext>
                </a:extLst>
              </p:cNvPr>
              <p:cNvSpPr/>
              <p:nvPr/>
            </p:nvSpPr>
            <p:spPr>
              <a:xfrm>
                <a:off x="7222435" y="4611757"/>
                <a:ext cx="2676939" cy="180229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DA2FDDA-EFE1-4508-B385-4D5456848FC9}"/>
                  </a:ext>
                </a:extLst>
              </p:cNvPr>
              <p:cNvSpPr/>
              <p:nvPr/>
            </p:nvSpPr>
            <p:spPr>
              <a:xfrm>
                <a:off x="6732104" y="3219502"/>
                <a:ext cx="3657600" cy="1392255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FFB769-7842-4E7A-8A72-E7364088F223}"/>
                  </a:ext>
                </a:extLst>
              </p:cNvPr>
              <p:cNvSpPr/>
              <p:nvPr/>
            </p:nvSpPr>
            <p:spPr>
              <a:xfrm>
                <a:off x="8249478" y="5194852"/>
                <a:ext cx="569843" cy="1219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7BC6B5F-051C-45DB-8103-F95C0E978BCB}"/>
                  </a:ext>
                </a:extLst>
              </p:cNvPr>
              <p:cNvSpPr/>
              <p:nvPr/>
            </p:nvSpPr>
            <p:spPr>
              <a:xfrm>
                <a:off x="9024730" y="5221355"/>
                <a:ext cx="569843" cy="8481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61CA143-DCE7-4B6C-9C1F-CFAB0F8425DB}"/>
                  </a:ext>
                </a:extLst>
              </p:cNvPr>
              <p:cNvSpPr/>
              <p:nvPr/>
            </p:nvSpPr>
            <p:spPr>
              <a:xfrm>
                <a:off x="7474226" y="5221355"/>
                <a:ext cx="569843" cy="8481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15DB51-381F-4263-B3F4-6742735DED21}"/>
                  </a:ext>
                </a:extLst>
              </p:cNvPr>
              <p:cNvSpPr/>
              <p:nvPr/>
            </p:nvSpPr>
            <p:spPr>
              <a:xfrm>
                <a:off x="7036904" y="6414052"/>
                <a:ext cx="3048000" cy="2650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84" y="2442709"/>
            <a:ext cx="4863047" cy="42330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67EC0-F3CB-4FE6-AF0E-29DCF9C5121C}"/>
              </a:ext>
            </a:extLst>
          </p:cNvPr>
          <p:cNvSpPr/>
          <p:nvPr/>
        </p:nvSpPr>
        <p:spPr>
          <a:xfrm>
            <a:off x="635779" y="505671"/>
            <a:ext cx="10628895" cy="1631216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7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E1C88-369C-4792-8923-515757825AA3}"/>
              </a:ext>
            </a:extLst>
          </p:cNvPr>
          <p:cNvSpPr txBox="1"/>
          <p:nvPr/>
        </p:nvSpPr>
        <p:spPr>
          <a:xfrm>
            <a:off x="2676938" y="662609"/>
            <a:ext cx="683812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2F1F7-C301-40EE-9DC0-581DFF00C73C}"/>
              </a:ext>
            </a:extLst>
          </p:cNvPr>
          <p:cNvSpPr txBox="1"/>
          <p:nvPr/>
        </p:nvSpPr>
        <p:spPr>
          <a:xfrm>
            <a:off x="3550024" y="2218064"/>
            <a:ext cx="8417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				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বাংলার খোকা 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১৯২০ সালের ......চোখ জুড়িয়ে যায় তার।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3" y="1752600"/>
            <a:ext cx="3366680" cy="4436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5601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3EDEA-3019-4B9C-8833-15D69DD75ACB}"/>
              </a:ext>
            </a:extLst>
          </p:cNvPr>
          <p:cNvSpPr txBox="1"/>
          <p:nvPr/>
        </p:nvSpPr>
        <p:spPr>
          <a:xfrm>
            <a:off x="1524407" y="859065"/>
            <a:ext cx="83421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যুক্তব্যঞ্জন সহযোগে গঠিত শব্দ শুনে বুঝতে পারবে।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যুক্তব্যঞ্জন সহযোগে তৈরি শব্দযুক্ত বাক্য স্পষ্ট ভাবে বলতে পারবে ।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২.৪.৩ গল্প পড়তে পারবে ।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২.৩.৪ পঠিত গল্পের বিষয়ে প্রশ্নের উত্তর লিখতে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Down Arrow 3">
            <a:extLst>
              <a:ext uri="{FF2B5EF4-FFF2-40B4-BE49-F238E27FC236}">
                <a16:creationId xmlns:a16="http://schemas.microsoft.com/office/drawing/2014/main" id="{DAA43B33-3221-4770-A100-00AFADA9AEC7}"/>
              </a:ext>
            </a:extLst>
          </p:cNvPr>
          <p:cNvSpPr/>
          <p:nvPr/>
        </p:nvSpPr>
        <p:spPr>
          <a:xfrm>
            <a:off x="2252870" y="402775"/>
            <a:ext cx="7465896" cy="1177832"/>
          </a:xfrm>
          <a:prstGeom prst="downArrowCallout">
            <a:avLst>
              <a:gd name="adj1" fmla="val 25000"/>
              <a:gd name="adj2" fmla="val 53836"/>
              <a:gd name="adj3" fmla="val 17237"/>
              <a:gd name="adj4" fmla="val 72740"/>
            </a:avLst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দেখি- </a:t>
            </a:r>
            <a:endParaRPr lang="en-US" sz="5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93331"/>
              </p:ext>
            </p:extLst>
          </p:nvPr>
        </p:nvGraphicFramePr>
        <p:xfrm>
          <a:off x="5534025" y="3208338"/>
          <a:ext cx="1123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ackager Shell Object" showAsIcon="1" r:id="rId3" imgW="1123920" imgH="437760" progId="Package">
                  <p:embed/>
                </p:oleObj>
              </mc:Choice>
              <mc:Fallback>
                <p:oleObj name="Packager Shell Object" showAsIcon="1" r:id="rId3" imgW="1123920" imgH="43776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3208338"/>
                        <a:ext cx="11239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509676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1097280" y="587831"/>
            <a:ext cx="107376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500" dirty="0">
                <a:latin typeface="NikoshBAN" panose="02000000000000000000" pitchFamily="2" charset="0"/>
                <a:cs typeface="NikoshBAN" panose="02000000000000000000" pitchFamily="2" charset="0"/>
              </a:rPr>
              <a:t>মা তার ছেলের কি নাম ধরে গান করছে? 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1002157" y="2965271"/>
            <a:ext cx="111426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5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কার কার ছোট ডাক নাম আছে? 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1097280" y="1776551"/>
            <a:ext cx="107376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“খোকা” </a:t>
            </a:r>
            <a:r>
              <a:rPr lang="bn-BD" sz="6500" dirty="0">
                <a:latin typeface="NikoshBAN" panose="02000000000000000000" pitchFamily="2" charset="0"/>
                <a:cs typeface="NikoshBAN" panose="02000000000000000000" pitchFamily="2" charset="0"/>
              </a:rPr>
              <a:t>নাম ধরে গান করছে। 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45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869448" y="1791919"/>
            <a:ext cx="107376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</a:t>
            </a:r>
            <a:endParaRPr lang="bn-BD" sz="5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“বাংলার খোকা”</a:t>
            </a:r>
          </a:p>
          <a:p>
            <a:pPr algn="r"/>
            <a:r>
              <a:rPr lang="bn-BD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 আহমদ</a:t>
            </a:r>
            <a:r>
              <a:rPr lang="bn-BD" sz="6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1071154" y="509454"/>
            <a:ext cx="107376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BD" sz="6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“খোকা” </a:t>
            </a:r>
            <a:r>
              <a:rPr lang="bn-BD" sz="6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bn-BD" sz="6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মহান ব্যক্তি সম্পর্কে জানবো </a:t>
            </a:r>
          </a:p>
        </p:txBody>
      </p:sp>
    </p:spTree>
    <p:extLst>
      <p:ext uri="{BB962C8B-B14F-4D97-AF65-F5344CB8AC3E}">
        <p14:creationId xmlns:p14="http://schemas.microsoft.com/office/powerpoint/2010/main" val="3115544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Down Arrow 3">
            <a:extLst>
              <a:ext uri="{FF2B5EF4-FFF2-40B4-BE49-F238E27FC236}">
                <a16:creationId xmlns:a16="http://schemas.microsoft.com/office/drawing/2014/main" id="{DAA43B33-3221-4770-A100-00AFADA9AEC7}"/>
              </a:ext>
            </a:extLst>
          </p:cNvPr>
          <p:cNvSpPr/>
          <p:nvPr/>
        </p:nvSpPr>
        <p:spPr>
          <a:xfrm>
            <a:off x="2252870" y="402775"/>
            <a:ext cx="7465896" cy="1177832"/>
          </a:xfrm>
          <a:prstGeom prst="downArrowCallout">
            <a:avLst>
              <a:gd name="adj1" fmla="val 25000"/>
              <a:gd name="adj2" fmla="val 53836"/>
              <a:gd name="adj3" fmla="val 17237"/>
              <a:gd name="adj4" fmla="val 72740"/>
            </a:avLst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ছবি দেখি- </a:t>
            </a:r>
            <a:endParaRPr lang="en-US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1.PNG"/>
          <p:cNvPicPr>
            <a:picLocks noChangeAspect="1"/>
          </p:cNvPicPr>
          <p:nvPr/>
        </p:nvPicPr>
        <p:blipFill>
          <a:blip r:embed="rId2"/>
          <a:srcRect r="5737" b="3293"/>
          <a:stretch>
            <a:fillRect/>
          </a:stretch>
        </p:blipFill>
        <p:spPr>
          <a:xfrm>
            <a:off x="3195617" y="1583143"/>
            <a:ext cx="5302924" cy="4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9676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 rot="21406833">
            <a:off x="2640484" y="1465728"/>
            <a:ext cx="2079433" cy="3841309"/>
            <a:chOff x="8718556" y="1250576"/>
            <a:chExt cx="2079433" cy="3841309"/>
          </a:xfrm>
        </p:grpSpPr>
        <p:sp>
          <p:nvSpPr>
            <p:cNvPr id="35" name="Isosceles Triangle 34"/>
            <p:cNvSpPr/>
            <p:nvPr/>
          </p:nvSpPr>
          <p:spPr>
            <a:xfrm rot="1917919" flipV="1">
              <a:off x="8718556" y="2987989"/>
              <a:ext cx="984876" cy="210389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36"/>
            <p:cNvSpPr/>
            <p:nvPr/>
          </p:nvSpPr>
          <p:spPr>
            <a:xfrm rot="1917919">
              <a:off x="9845916" y="1250576"/>
              <a:ext cx="952073" cy="203382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1438835" y="1855693"/>
            <a:ext cx="3334871" cy="33886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86199" y="26895"/>
            <a:ext cx="2635623" cy="15060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lvl="0"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খ্রি।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030006" y="2414219"/>
            <a:ext cx="5603241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খোকার পরিচয়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05716" y="1398494"/>
            <a:ext cx="2259107" cy="13715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pPr lvl="0"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মার্চ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82234" y="2796988"/>
            <a:ext cx="2756648" cy="1264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গ্রামঃ টুঙ্গিপাড়া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36863" y="4078498"/>
            <a:ext cx="3006184" cy="1551781"/>
            <a:chOff x="4054993" y="4352618"/>
            <a:chExt cx="1906533" cy="1551781"/>
          </a:xfrm>
        </p:grpSpPr>
        <p:sp>
          <p:nvSpPr>
            <p:cNvPr id="31" name="Oval 30"/>
            <p:cNvSpPr/>
            <p:nvPr/>
          </p:nvSpPr>
          <p:spPr>
            <a:xfrm>
              <a:off x="4054993" y="4352618"/>
              <a:ext cx="1906533" cy="15517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4334198" y="4579871"/>
              <a:ext cx="1348123" cy="109727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: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গোপালগঞ্জ</a:t>
              </a:r>
              <a:r>
                <a:rPr lang="bn-BD" sz="2500" kern="1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3052482" y="5284696"/>
            <a:ext cx="3213848" cy="15060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</a:p>
          <a:p>
            <a:pPr lvl="0"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7" grpId="0" animBg="1"/>
      <p:bldP spid="28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392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284</cp:revision>
  <dcterms:created xsi:type="dcterms:W3CDTF">2018-03-20T06:02:33Z</dcterms:created>
  <dcterms:modified xsi:type="dcterms:W3CDTF">2020-02-19T09:44:45Z</dcterms:modified>
</cp:coreProperties>
</file>