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3" r:id="rId5"/>
    <p:sldId id="259" r:id="rId6"/>
    <p:sldId id="261" r:id="rId7"/>
    <p:sldId id="262" r:id="rId8"/>
    <p:sldId id="264" r:id="rId9"/>
    <p:sldId id="265" r:id="rId10"/>
    <p:sldId id="266" r:id="rId11"/>
    <p:sldId id="270" r:id="rId12"/>
    <p:sldId id="272" r:id="rId13"/>
    <p:sldId id="271" r:id="rId14"/>
    <p:sldId id="273"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2/23/2020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71600" y="0"/>
            <a:ext cx="5867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solidFill>
                  <a:srgbClr val="00B0F0"/>
                </a:solidFill>
                <a:latin typeface="NikoshBAN" panose="02000000000000000000" pitchFamily="2" charset="0"/>
                <a:cs typeface="NikoshBAN" panose="02000000000000000000" pitchFamily="2" charset="0"/>
              </a:rPr>
              <a:t>স্বাগতম</a:t>
            </a:r>
            <a:endParaRPr lang="en-US" sz="8800" b="1" dirty="0">
              <a:solidFill>
                <a:srgbClr val="00B0F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7800"/>
            <a:ext cx="8991599" cy="541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70795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457200"/>
            <a:ext cx="525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6000" dirty="0" smtClean="0">
                <a:solidFill>
                  <a:srgbClr val="7030A0"/>
                </a:solidFill>
                <a:latin typeface="NikoshBAN" panose="02000000000000000000" pitchFamily="2" charset="0"/>
                <a:cs typeface="NikoshBAN" panose="02000000000000000000" pitchFamily="2" charset="0"/>
              </a:rPr>
              <a:t>জোড়ায় কাজ</a:t>
            </a:r>
            <a:endParaRPr lang="en-US" sz="3600" dirty="0">
              <a:solidFill>
                <a:srgbClr val="7030A0"/>
              </a:solidFill>
            </a:endParaRPr>
          </a:p>
        </p:txBody>
      </p:sp>
      <p:sp>
        <p:nvSpPr>
          <p:cNvPr id="3" name="Rounded Rectangle 2"/>
          <p:cNvSpPr/>
          <p:nvPr/>
        </p:nvSpPr>
        <p:spPr>
          <a:xfrm>
            <a:off x="0" y="4572000"/>
            <a:ext cx="9144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dirty="0" smtClean="0">
                <a:solidFill>
                  <a:srgbClr val="0070C0"/>
                </a:solidFill>
                <a:latin typeface="NikoshBAN" panose="02000000000000000000" pitchFamily="2" charset="0"/>
                <a:cs typeface="NikoshBAN" panose="02000000000000000000" pitchFamily="2" charset="0"/>
              </a:rPr>
              <a:t>যৌতুক প্রথার ৫টি কারণ লিখ। </a:t>
            </a:r>
            <a:endParaRPr lang="en-US" sz="36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027" y="1371600"/>
            <a:ext cx="5421746" cy="3049732"/>
          </a:xfrm>
          <a:prstGeom prst="ellipse">
            <a:avLst/>
          </a:prstGeom>
          <a:ln>
            <a:noFill/>
          </a:ln>
          <a:effectLst>
            <a:softEdge rad="112500"/>
          </a:effectLst>
        </p:spPr>
      </p:pic>
    </p:spTree>
    <p:extLst>
      <p:ext uri="{BB962C8B-B14F-4D97-AF65-F5344CB8AC3E}">
        <p14:creationId xmlns:p14="http://schemas.microsoft.com/office/powerpoint/2010/main" val="17399730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03724"/>
            <a:ext cx="3678383" cy="31130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690" y="3582726"/>
            <a:ext cx="4045491" cy="2618076"/>
          </a:xfrm>
          <a:prstGeom prst="rect">
            <a:avLst/>
          </a:prstGeom>
        </p:spPr>
      </p:pic>
      <p:sp>
        <p:nvSpPr>
          <p:cNvPr id="6" name="TextBox 5"/>
          <p:cNvSpPr txBox="1"/>
          <p:nvPr/>
        </p:nvSpPr>
        <p:spPr>
          <a:xfrm>
            <a:off x="228600" y="304800"/>
            <a:ext cx="8465091" cy="707886"/>
          </a:xfrm>
          <a:prstGeom prst="rect">
            <a:avLst/>
          </a:prstGeom>
          <a:solidFill>
            <a:srgbClr val="7030A0"/>
          </a:solidFill>
        </p:spPr>
        <p:txBody>
          <a:bodyPr wrap="square" rtlCol="0">
            <a:spAutoFit/>
          </a:bodyPr>
          <a:lstStyle/>
          <a:p>
            <a:r>
              <a:rPr lang="bn-IN" dirty="0" smtClean="0">
                <a:latin typeface="NikoshBAN" panose="02000000000000000000" pitchFamily="2" charset="0"/>
                <a:cs typeface="NikoshBAN" panose="02000000000000000000" pitchFamily="2" charset="0"/>
              </a:rPr>
              <a:t> </a:t>
            </a:r>
            <a:r>
              <a:rPr lang="bn-IN" sz="4000" dirty="0" smtClean="0">
                <a:solidFill>
                  <a:srgbClr val="00B0F0"/>
                </a:solidFill>
                <a:latin typeface="NikoshBAN" panose="02000000000000000000" pitchFamily="2" charset="0"/>
                <a:cs typeface="NikoshBAN" panose="02000000000000000000" pitchFamily="2" charset="0"/>
              </a:rPr>
              <a:t>যৌতুক প্রথার বিরুদ্ধে করনিয় কাজ...</a:t>
            </a:r>
            <a:endParaRPr lang="en-US" sz="4000"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228600" y="1295400"/>
            <a:ext cx="7391400" cy="2308324"/>
          </a:xfrm>
          <a:prstGeom prst="rect">
            <a:avLst/>
          </a:prstGeom>
          <a:noFill/>
        </p:spPr>
        <p:txBody>
          <a:bodyPr wrap="square" rtlCol="0">
            <a:spAutoFit/>
          </a:bodyPr>
          <a:lstStyle/>
          <a:p>
            <a:r>
              <a:rPr lang="bn-IN" sz="2400" dirty="0" smtClean="0"/>
              <a:t>১। </a:t>
            </a:r>
            <a:r>
              <a:rPr lang="bn-IN" sz="2400" dirty="0" smtClean="0">
                <a:latin typeface="NikoshBAN" panose="02000000000000000000" pitchFamily="2" charset="0"/>
                <a:cs typeface="NikoshBAN" panose="02000000000000000000" pitchFamily="2" charset="0"/>
              </a:rPr>
              <a:t>নারী শিক্ষার উপর গুরত্ত বারাতে হবে।</a:t>
            </a:r>
          </a:p>
          <a:p>
            <a:r>
              <a:rPr lang="bn-IN" sz="2400" dirty="0" smtClean="0">
                <a:latin typeface="NikoshBAN" panose="02000000000000000000" pitchFamily="2" charset="0"/>
                <a:cs typeface="NikoshBAN" panose="02000000000000000000" pitchFamily="2" charset="0"/>
              </a:rPr>
              <a:t>২। শিক্ষীত সমাজ গঠন করতে হবে।</a:t>
            </a:r>
          </a:p>
          <a:p>
            <a:r>
              <a:rPr lang="bn-IN" sz="2400" dirty="0" smtClean="0">
                <a:latin typeface="NikoshBAN" panose="02000000000000000000" pitchFamily="2" charset="0"/>
                <a:cs typeface="NikoshBAN" panose="02000000000000000000" pitchFamily="2" charset="0"/>
              </a:rPr>
              <a:t>৩। প্রয়োজনে আইনি সহায়তা নিতে হবে।</a:t>
            </a:r>
          </a:p>
          <a:p>
            <a:r>
              <a:rPr lang="bn-IN" sz="2400" dirty="0" smtClean="0">
                <a:latin typeface="NikoshBAN" panose="02000000000000000000" pitchFamily="2" charset="0"/>
                <a:cs typeface="NikoshBAN" panose="02000000000000000000" pitchFamily="2" charset="0"/>
              </a:rPr>
              <a:t>৪। জনসচেতনতা  বারাতে হবে।</a:t>
            </a:r>
          </a:p>
          <a:p>
            <a:r>
              <a:rPr lang="bn-IN" sz="2400" dirty="0" smtClean="0">
                <a:latin typeface="NikoshBAN" panose="02000000000000000000" pitchFamily="2" charset="0"/>
                <a:cs typeface="NikoshBAN" panose="02000000000000000000" pitchFamily="2" charset="0"/>
              </a:rPr>
              <a:t>৫। এনজিওর সহায়তা গ্রহন করতে হবে।</a:t>
            </a:r>
          </a:p>
          <a:p>
            <a:r>
              <a:rPr lang="bn-IN" sz="2400" dirty="0" smtClean="0">
                <a:latin typeface="NikoshBAN" panose="02000000000000000000" pitchFamily="2" charset="0"/>
                <a:cs typeface="NikoshBAN" panose="02000000000000000000" pitchFamily="2" charset="0"/>
              </a:rPr>
              <a:t>৬। সভা সেমিনারের মাধ্যমে জনগণকে উদবুদ্ধ করতে হবে।</a:t>
            </a:r>
            <a:endParaRPr lang="en-US" sz="2400" dirty="0"/>
          </a:p>
        </p:txBody>
      </p:sp>
      <p:sp>
        <p:nvSpPr>
          <p:cNvPr id="9" name="Rectangle 8"/>
          <p:cNvSpPr/>
          <p:nvPr/>
        </p:nvSpPr>
        <p:spPr>
          <a:xfrm>
            <a:off x="838201" y="6055407"/>
            <a:ext cx="3086100" cy="661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rPr>
              <a:t> </a:t>
            </a:r>
            <a:r>
              <a:rPr lang="bn-IN" sz="3200" dirty="0" smtClean="0">
                <a:solidFill>
                  <a:schemeClr val="tx1"/>
                </a:solidFill>
                <a:latin typeface="NikoshBAN" panose="02000000000000000000" pitchFamily="2" charset="0"/>
                <a:cs typeface="NikoshBAN" panose="02000000000000000000" pitchFamily="2" charset="0"/>
              </a:rPr>
              <a:t>সামাজিক  আন্দোলন</a:t>
            </a:r>
            <a:endParaRPr lang="en-US" sz="3200" dirty="0">
              <a:solidFill>
                <a:schemeClr val="tx1"/>
              </a:solidFill>
            </a:endParaRPr>
          </a:p>
        </p:txBody>
      </p:sp>
      <p:sp>
        <p:nvSpPr>
          <p:cNvPr id="10" name="Rectangle 9"/>
          <p:cNvSpPr/>
          <p:nvPr/>
        </p:nvSpPr>
        <p:spPr>
          <a:xfrm>
            <a:off x="5105400" y="6248400"/>
            <a:ext cx="2819400" cy="5948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600" dirty="0" smtClean="0">
                <a:solidFill>
                  <a:schemeClr val="tx1"/>
                </a:solidFill>
                <a:latin typeface="NikoshBAN" panose="02000000000000000000" pitchFamily="2" charset="0"/>
                <a:cs typeface="NikoshBAN" panose="02000000000000000000" pitchFamily="2" charset="0"/>
              </a:rPr>
              <a:t>আইনি সহায়তা</a:t>
            </a:r>
            <a:endParaRPr lang="en-US" sz="3600" dirty="0">
              <a:solidFill>
                <a:schemeClr val="tx1"/>
              </a:solidFill>
            </a:endParaRPr>
          </a:p>
        </p:txBody>
      </p:sp>
    </p:spTree>
    <p:extLst>
      <p:ext uri="{BB962C8B-B14F-4D97-AF65-F5344CB8AC3E}">
        <p14:creationId xmlns:p14="http://schemas.microsoft.com/office/powerpoint/2010/main" val="11514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by="(-#ppt_w*2)" calcmode="lin" valueType="num">
                                      <p:cBhvr rctx="PPT">
                                        <p:cTn id="12" dur="500" autoRev="1" fill="hold">
                                          <p:stCondLst>
                                            <p:cond delay="0"/>
                                          </p:stCondLst>
                                        </p:cTn>
                                        <p:tgtEl>
                                          <p:spTgt spid="10"/>
                                        </p:tgtEl>
                                        <p:attrNameLst>
                                          <p:attrName>ppt_w</p:attrName>
                                        </p:attrNameLst>
                                      </p:cBhvr>
                                    </p:anim>
                                    <p:anim by="(#ppt_w*0.50)" calcmode="lin" valueType="num">
                                      <p:cBhvr>
                                        <p:cTn id="13" dur="500" decel="50000" autoRev="1" fill="hold">
                                          <p:stCondLst>
                                            <p:cond delay="0"/>
                                          </p:stCondLst>
                                        </p:cTn>
                                        <p:tgtEl>
                                          <p:spTgt spid="10"/>
                                        </p:tgtEl>
                                        <p:attrNameLst>
                                          <p:attrName>ppt_x</p:attrName>
                                        </p:attrNameLst>
                                      </p:cBhvr>
                                    </p:anim>
                                    <p:anim from="(-#ppt_h/2)" to="(#ppt_y)" calcmode="lin" valueType="num">
                                      <p:cBhvr>
                                        <p:cTn id="14" dur="1000" fill="hold">
                                          <p:stCondLst>
                                            <p:cond delay="0"/>
                                          </p:stCondLst>
                                        </p:cTn>
                                        <p:tgtEl>
                                          <p:spTgt spid="10"/>
                                        </p:tgtEl>
                                        <p:attrNameLst>
                                          <p:attrName>ppt_y</p:attrName>
                                        </p:attrNameLst>
                                      </p:cBhvr>
                                    </p:anim>
                                    <p:animRot by="21600000">
                                      <p:cBhvr>
                                        <p:cTn id="15" dur="1000" fill="hold">
                                          <p:stCondLst>
                                            <p:cond delay="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xEl>
                                              <p:pRg st="0" end="0"/>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p:cTn id="32"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1" end="1"/>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p:cTn id="39"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xEl>
                                              <p:pRg st="2" end="2"/>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7">
                                            <p:txEl>
                                              <p:pRg st="3" end="3"/>
                                            </p:txEl>
                                          </p:spTgt>
                                        </p:tgtEl>
                                        <p:attrNameLst>
                                          <p:attrName>style.visibility</p:attrName>
                                        </p:attrNameLst>
                                      </p:cBhvr>
                                      <p:to>
                                        <p:strVal val="visible"/>
                                      </p:to>
                                    </p:set>
                                    <p:anim calcmode="lin" valueType="num">
                                      <p:cBhvr>
                                        <p:cTn id="46"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
                                            <p:txEl>
                                              <p:pRg st="3" end="3"/>
                                            </p:txEl>
                                          </p:spTgt>
                                        </p:tgtEl>
                                      </p:cBhvr>
                                    </p:animEffect>
                                  </p:childTnLst>
                                </p:cTn>
                              </p:par>
                              <p:par>
                                <p:cTn id="51" presetID="41" presetClass="entr" presetSubtype="0" fill="hold" nodeType="withEffect">
                                  <p:stCondLst>
                                    <p:cond delay="0"/>
                                  </p:stCondLst>
                                  <p:iterate type="lt">
                                    <p:tmPct val="10000"/>
                                  </p:iterate>
                                  <p:childTnLst>
                                    <p:set>
                                      <p:cBhvr>
                                        <p:cTn id="52" dur="1" fill="hold">
                                          <p:stCondLst>
                                            <p:cond delay="0"/>
                                          </p:stCondLst>
                                        </p:cTn>
                                        <p:tgtEl>
                                          <p:spTgt spid="7">
                                            <p:txEl>
                                              <p:pRg st="4" end="4"/>
                                            </p:txEl>
                                          </p:spTgt>
                                        </p:tgtEl>
                                        <p:attrNameLst>
                                          <p:attrName>style.visibility</p:attrName>
                                        </p:attrNameLst>
                                      </p:cBhvr>
                                      <p:to>
                                        <p:strVal val="visible"/>
                                      </p:to>
                                    </p:set>
                                    <p:anim calcmode="lin" valueType="num">
                                      <p:cBhvr>
                                        <p:cTn id="53"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55"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
                                            <p:txEl>
                                              <p:pRg st="4" end="4"/>
                                            </p:txEl>
                                          </p:spTgt>
                                        </p:tgtEl>
                                      </p:cBhvr>
                                    </p:animEffect>
                                  </p:childTnLst>
                                </p:cTn>
                              </p:par>
                              <p:par>
                                <p:cTn id="58" presetID="41" presetClass="entr" presetSubtype="0" fill="hold" nodeType="withEffect">
                                  <p:stCondLst>
                                    <p:cond delay="0"/>
                                  </p:stCondLst>
                                  <p:iterate type="lt">
                                    <p:tmPct val="10000"/>
                                  </p:iterate>
                                  <p:childTnLst>
                                    <p:set>
                                      <p:cBhvr>
                                        <p:cTn id="59" dur="1" fill="hold">
                                          <p:stCondLst>
                                            <p:cond delay="0"/>
                                          </p:stCondLst>
                                        </p:cTn>
                                        <p:tgtEl>
                                          <p:spTgt spid="7">
                                            <p:txEl>
                                              <p:pRg st="5" end="5"/>
                                            </p:txEl>
                                          </p:spTgt>
                                        </p:tgtEl>
                                        <p:attrNameLst>
                                          <p:attrName>style.visibility</p:attrName>
                                        </p:attrNameLst>
                                      </p:cBhvr>
                                      <p:to>
                                        <p:strVal val="visible"/>
                                      </p:to>
                                    </p:set>
                                    <p:anim calcmode="lin" valueType="num">
                                      <p:cBhvr>
                                        <p:cTn id="60" dur="500" fill="hold"/>
                                        <p:tgtEl>
                                          <p:spTgt spid="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
                                            <p:txEl>
                                              <p:pRg st="5" end="5"/>
                                            </p:txEl>
                                          </p:spTgt>
                                        </p:tgtEl>
                                        <p:attrNameLst>
                                          <p:attrName>ppt_y</p:attrName>
                                        </p:attrNameLst>
                                      </p:cBhvr>
                                      <p:tavLst>
                                        <p:tav tm="0">
                                          <p:val>
                                            <p:strVal val="#ppt_y"/>
                                          </p:val>
                                        </p:tav>
                                        <p:tav tm="100000">
                                          <p:val>
                                            <p:strVal val="#ppt_y"/>
                                          </p:val>
                                        </p:tav>
                                      </p:tavLst>
                                    </p:anim>
                                    <p:anim calcmode="lin" valueType="num">
                                      <p:cBhvr>
                                        <p:cTn id="62" dur="500" fill="hold"/>
                                        <p:tgtEl>
                                          <p:spTgt spid="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in)">
                                      <p:cBhvr>
                                        <p:cTn id="69" dur="2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circle(in)">
                                      <p:cBhvr>
                                        <p:cTn id="74" dur="2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circle(in)">
                                      <p:cBhvr>
                                        <p:cTn id="79"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19250"/>
            <a:ext cx="6858000" cy="3867150"/>
          </a:xfrm>
          <a:prstGeom prst="rect">
            <a:avLst/>
          </a:prstGeom>
        </p:spPr>
      </p:pic>
      <p:sp>
        <p:nvSpPr>
          <p:cNvPr id="3" name="TextBox 2"/>
          <p:cNvSpPr txBox="1"/>
          <p:nvPr/>
        </p:nvSpPr>
        <p:spPr>
          <a:xfrm>
            <a:off x="0" y="457200"/>
            <a:ext cx="9144000" cy="923330"/>
          </a:xfrm>
          <a:prstGeom prst="rect">
            <a:avLst/>
          </a:prstGeom>
          <a:solidFill>
            <a:srgbClr val="FFFF00"/>
          </a:solidFill>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যৌতুক বিরোধী স্লোগান </a:t>
            </a:r>
            <a:endParaRPr lang="en-US" sz="54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152400" y="5943600"/>
            <a:ext cx="8991600" cy="830997"/>
          </a:xfrm>
          <a:prstGeom prst="rect">
            <a:avLst/>
          </a:prstGeom>
          <a:solidFill>
            <a:srgbClr val="FFFF00"/>
          </a:solidFill>
        </p:spPr>
        <p:txBody>
          <a:bodyPr wrap="square" rtlCol="0">
            <a:spAutoFit/>
          </a:bodyPr>
          <a:lstStyle/>
          <a:p>
            <a:r>
              <a:rPr lang="bn-IN" sz="4800" dirty="0" smtClean="0">
                <a:solidFill>
                  <a:srgbClr val="002060"/>
                </a:solidFill>
                <a:latin typeface="NikoshBAN" panose="02000000000000000000" pitchFamily="2" charset="0"/>
                <a:cs typeface="NikoshBAN" panose="02000000000000000000" pitchFamily="2" charset="0"/>
              </a:rPr>
              <a:t>         যৌতুক দেব না, যৌতুক নেব না। </a:t>
            </a:r>
            <a:endParaRPr lang="en-US"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53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04800"/>
            <a:ext cx="4343400" cy="1323439"/>
          </a:xfrm>
          <a:prstGeom prst="rect">
            <a:avLst/>
          </a:prstGeom>
          <a:solidFill>
            <a:srgbClr val="00B0F0"/>
          </a:solidFill>
        </p:spPr>
        <p:txBody>
          <a:bodyPr wrap="square" rtlCol="0">
            <a:spAutoFit/>
          </a:bodyPr>
          <a:lstStyle/>
          <a:p>
            <a:r>
              <a:rPr lang="bn-IN" sz="8000" dirty="0" smtClean="0">
                <a:latin typeface="NikoshBAN" panose="02000000000000000000" pitchFamily="2" charset="0"/>
                <a:cs typeface="NikoshBAN" panose="02000000000000000000" pitchFamily="2" charset="0"/>
              </a:rPr>
              <a:t>  দলীয় কাজ </a:t>
            </a:r>
            <a:endParaRPr lang="en-US" sz="8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905000"/>
            <a:ext cx="5041900" cy="2836069"/>
          </a:xfrm>
          <a:prstGeom prst="ellipse">
            <a:avLst/>
          </a:prstGeom>
          <a:ln>
            <a:noFill/>
          </a:ln>
          <a:effectLst>
            <a:softEdge rad="112500"/>
          </a:effectLst>
        </p:spPr>
      </p:pic>
      <p:sp>
        <p:nvSpPr>
          <p:cNvPr id="4" name="Rounded Rectangle 3"/>
          <p:cNvSpPr/>
          <p:nvPr/>
        </p:nvSpPr>
        <p:spPr>
          <a:xfrm>
            <a:off x="0" y="4741068"/>
            <a:ext cx="9144000" cy="21169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যৌতুক প্রথা  নিরোধে তুমি কি কি সামাজিক প্রতিরোধ গড়ে তুলবে ব্যাখ্যা কর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63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5410200" cy="4343400"/>
          </a:xfrm>
          <a:prstGeom prst="rect">
            <a:avLst/>
          </a:prstGeom>
        </p:spPr>
      </p:pic>
      <p:sp>
        <p:nvSpPr>
          <p:cNvPr id="3" name="TextBox 2"/>
          <p:cNvSpPr txBox="1"/>
          <p:nvPr/>
        </p:nvSpPr>
        <p:spPr>
          <a:xfrm>
            <a:off x="304800" y="4724400"/>
            <a:ext cx="8839200" cy="1754326"/>
          </a:xfrm>
          <a:prstGeom prst="rect">
            <a:avLst/>
          </a:prstGeom>
          <a:solidFill>
            <a:srgbClr val="00B050"/>
          </a:solidFill>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বাংলাদেশে ১৯৮০ সালে যৌতুক নিরোধ আইন প্রণয়ন করা হয়। এই আইন অনুযায়ী যৌতুক প্রধান বা গ্রহন করলে সর্বোচ্চ ১ বছরের কারাদন্ড বা ৫ হাজার টাকা অর্থ দন্ড হতে পারে।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58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0" y="0"/>
            <a:ext cx="4648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8000" dirty="0" smtClean="0">
                <a:solidFill>
                  <a:srgbClr val="002060"/>
                </a:solidFill>
                <a:latin typeface="NikoshBAN" panose="02000000000000000000" pitchFamily="2" charset="0"/>
                <a:cs typeface="NikoshBAN" panose="02000000000000000000" pitchFamily="2" charset="0"/>
              </a:rPr>
              <a:t>মূল্যায়ন</a:t>
            </a:r>
            <a:endParaRPr lang="en-US" sz="4400" dirty="0">
              <a:solidFill>
                <a:srgbClr val="002060"/>
              </a:solidFill>
            </a:endParaRPr>
          </a:p>
        </p:txBody>
      </p:sp>
      <p:sp>
        <p:nvSpPr>
          <p:cNvPr id="3" name="Rounded Rectangle 2"/>
          <p:cNvSpPr/>
          <p:nvPr/>
        </p:nvSpPr>
        <p:spPr>
          <a:xfrm>
            <a:off x="1981200" y="1600200"/>
            <a:ext cx="525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rPr>
              <a:t> </a:t>
            </a:r>
            <a:r>
              <a:rPr lang="bn-IN" sz="4400" dirty="0" smtClean="0">
                <a:solidFill>
                  <a:srgbClr val="FF0000"/>
                </a:solidFill>
                <a:latin typeface="NikoshBAN" panose="02000000000000000000" pitchFamily="2" charset="0"/>
                <a:cs typeface="NikoshBAN" panose="02000000000000000000" pitchFamily="2" charset="0"/>
              </a:rPr>
              <a:t>জ্ঞানমূলোক প্রশ্ন</a:t>
            </a:r>
            <a:endParaRPr lang="en-US" sz="4400" dirty="0">
              <a:solidFill>
                <a:srgbClr val="FF0000"/>
              </a:solidFill>
            </a:endParaRPr>
          </a:p>
        </p:txBody>
      </p:sp>
      <p:sp>
        <p:nvSpPr>
          <p:cNvPr id="4" name="TextBox 3"/>
          <p:cNvSpPr txBox="1"/>
          <p:nvPr/>
        </p:nvSpPr>
        <p:spPr>
          <a:xfrm>
            <a:off x="457200" y="3387436"/>
            <a:ext cx="8610600" cy="2554545"/>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১। যৌতুক প্রথা কাকে বলে?</a:t>
            </a:r>
          </a:p>
          <a:p>
            <a:r>
              <a:rPr lang="bn-IN" sz="4400" dirty="0" smtClean="0">
                <a:latin typeface="NikoshBAN" panose="02000000000000000000" pitchFamily="2" charset="0"/>
                <a:cs typeface="NikoshBAN" panose="02000000000000000000" pitchFamily="2" charset="0"/>
              </a:rPr>
              <a:t>২। যৌতুক কি ধরনের প্রথা?</a:t>
            </a:r>
          </a:p>
          <a:p>
            <a:r>
              <a:rPr lang="bn-IN" sz="3600" dirty="0" smtClean="0"/>
              <a:t>৩। </a:t>
            </a:r>
            <a:r>
              <a:rPr lang="bn-IN" sz="3600" dirty="0" smtClean="0">
                <a:latin typeface="NikoshBAN" panose="02000000000000000000" pitchFamily="2" charset="0"/>
                <a:cs typeface="NikoshBAN" panose="02000000000000000000" pitchFamily="2" charset="0"/>
              </a:rPr>
              <a:t>যৌতুক প্রথায় কোন পক্ষ নির্যাতিত  হয়?</a:t>
            </a:r>
          </a:p>
          <a:p>
            <a:r>
              <a:rPr lang="bn-IN" sz="3600" dirty="0" smtClean="0">
                <a:latin typeface="NikoshBAN" panose="02000000000000000000" pitchFamily="2" charset="0"/>
                <a:cs typeface="NikoshBAN" panose="02000000000000000000" pitchFamily="2" charset="0"/>
              </a:rPr>
              <a:t>৪। কত সালে যৌতুক নিরোধ আইন প্রনয়ন হয়? </a:t>
            </a:r>
          </a:p>
        </p:txBody>
      </p:sp>
    </p:spTree>
    <p:extLst>
      <p:ext uri="{BB962C8B-B14F-4D97-AF65-F5344CB8AC3E}">
        <p14:creationId xmlns:p14="http://schemas.microsoft.com/office/powerpoint/2010/main" val="20825941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4">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4">
                                            <p:txEl>
                                              <p:pRg st="1" end="1"/>
                                            </p:txEl>
                                          </p:spTgt>
                                        </p:tgtEl>
                                        <p:attrNameLst>
                                          <p:attrName>ppt_w</p:attrName>
                                        </p:attrNameLst>
                                      </p:cBhvr>
                                    </p:anim>
                                    <p:anim by="(#ppt_w*0.50)" calcmode="lin" valueType="num">
                                      <p:cBhvr>
                                        <p:cTn id="33" dur="500" decel="50000" autoRev="1" fill="hold">
                                          <p:stCondLst>
                                            <p:cond delay="0"/>
                                          </p:stCondLst>
                                        </p:cTn>
                                        <p:tgtEl>
                                          <p:spTgt spid="4">
                                            <p:txEl>
                                              <p:pRg st="1" end="1"/>
                                            </p:txEl>
                                          </p:spTgt>
                                        </p:tgtEl>
                                        <p:attrNameLst>
                                          <p:attrName>ppt_x</p:attrName>
                                        </p:attrNameLst>
                                      </p:cBhvr>
                                    </p:anim>
                                    <p:anim from="(-#ppt_h/2)" to="(#ppt_y)" calcmode="lin" valueType="num">
                                      <p:cBhvr>
                                        <p:cTn id="34" dur="1000" fill="hold">
                                          <p:stCondLst>
                                            <p:cond delay="0"/>
                                          </p:stCondLst>
                                        </p:cTn>
                                        <p:tgtEl>
                                          <p:spTgt spid="4">
                                            <p:txEl>
                                              <p:pRg st="1" end="1"/>
                                            </p:txEl>
                                          </p:spTgt>
                                        </p:tgtEl>
                                        <p:attrNameLst>
                                          <p:attrName>ppt_y</p:attrName>
                                        </p:attrNameLst>
                                      </p:cBhvr>
                                    </p:anim>
                                    <p:animRot by="21600000">
                                      <p:cBhvr>
                                        <p:cTn id="35" dur="1000" fill="hold">
                                          <p:stCondLst>
                                            <p:cond delay="0"/>
                                          </p:stCondLst>
                                        </p:cTn>
                                        <p:tgtEl>
                                          <p:spTgt spid="4">
                                            <p:txEl>
                                              <p:pRg st="1" end="1"/>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p:cTn id="49"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51"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4038600" cy="1323439"/>
          </a:xfrm>
          <a:prstGeom prst="rect">
            <a:avLst/>
          </a:prstGeom>
          <a:noFill/>
        </p:spPr>
        <p:txBody>
          <a:bodyPr wrap="square" rtlCol="0">
            <a:spAutoFit/>
          </a:bodyPr>
          <a:lstStyle/>
          <a:p>
            <a:r>
              <a:rPr lang="bn-IN" dirty="0" smtClean="0"/>
              <a:t> </a:t>
            </a:r>
            <a:r>
              <a:rPr lang="bn-IN" sz="8000" dirty="0" smtClean="0">
                <a:solidFill>
                  <a:srgbClr val="7030A0"/>
                </a:solidFill>
                <a:latin typeface="NikoshBAN" panose="02000000000000000000" pitchFamily="2" charset="0"/>
                <a:cs typeface="NikoshBAN" panose="02000000000000000000" pitchFamily="2" charset="0"/>
              </a:rPr>
              <a:t>বাড়ির কাজ</a:t>
            </a:r>
            <a:endParaRPr lang="en-US" sz="80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810000"/>
            <a:ext cx="5105399" cy="2743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1447800" y="2209800"/>
            <a:ext cx="6248400" cy="1446550"/>
          </a:xfrm>
          <a:prstGeom prst="rect">
            <a:avLst/>
          </a:prstGeom>
          <a:noFill/>
        </p:spPr>
        <p:txBody>
          <a:bodyPr wrap="square" rtlCol="0">
            <a:spAutoFit/>
          </a:bodyPr>
          <a:lstStyle/>
          <a:p>
            <a:pPr marL="457200" indent="-457200">
              <a:buFont typeface="Wingdings" panose="05000000000000000000" pitchFamily="2" charset="2"/>
              <a:buChar char="v"/>
            </a:pPr>
            <a:r>
              <a:rPr lang="bn-IN" sz="4400" dirty="0" smtClean="0">
                <a:solidFill>
                  <a:srgbClr val="002060"/>
                </a:solidFill>
                <a:latin typeface="NikoshBAN" panose="02000000000000000000" pitchFamily="2" charset="0"/>
                <a:cs typeface="NikoshBAN" panose="02000000000000000000" pitchFamily="2" charset="0"/>
              </a:rPr>
              <a:t> যৌতুক প্রথা  রোধে তোমাদের করনীয় কি তা ব্যাখ্যা কর । </a:t>
            </a:r>
            <a:endParaRPr lang="en-US" sz="4400" dirty="0">
              <a:solidFill>
                <a:srgbClr val="002060"/>
              </a:solidFill>
            </a:endParaRPr>
          </a:p>
        </p:txBody>
      </p:sp>
    </p:spTree>
    <p:extLst>
      <p:ext uri="{BB962C8B-B14F-4D97-AF65-F5344CB8AC3E}">
        <p14:creationId xmlns:p14="http://schemas.microsoft.com/office/powerpoint/2010/main" val="4127104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rved Up Ribbon 2"/>
          <p:cNvSpPr/>
          <p:nvPr/>
        </p:nvSpPr>
        <p:spPr>
          <a:xfrm>
            <a:off x="76200" y="5472545"/>
            <a:ext cx="8077200" cy="138545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2060"/>
                </a:solidFill>
              </a:rPr>
              <a:t> </a:t>
            </a:r>
            <a:r>
              <a:rPr lang="bn-IN" sz="7200" dirty="0" smtClean="0">
                <a:solidFill>
                  <a:srgbClr val="002060"/>
                </a:solidFill>
                <a:latin typeface="NikoshBAN" panose="02000000000000000000" pitchFamily="2" charset="0"/>
                <a:cs typeface="NikoshBAN" panose="02000000000000000000" pitchFamily="2" charset="0"/>
              </a:rPr>
              <a:t>ধন্যবাদ</a:t>
            </a:r>
            <a:endParaRPr lang="en-US" sz="3200" dirty="0">
              <a:solidFill>
                <a:srgbClr val="002060"/>
              </a:solidFill>
            </a:endParaRPr>
          </a:p>
        </p:txBody>
      </p:sp>
    </p:spTree>
    <p:extLst>
      <p:ext uri="{BB962C8B-B14F-4D97-AF65-F5344CB8AC3E}">
        <p14:creationId xmlns:p14="http://schemas.microsoft.com/office/powerpoint/2010/main" val="343878535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3"/>
                                        </p:tgtEl>
                                        <p:attrNameLst>
                                          <p:attrName>ppt_w</p:attrName>
                                        </p:attrNameLst>
                                      </p:cBhvr>
                                    </p:anim>
                                    <p:anim by="(ppt_w*0.50)" calcmode="lin" valueType="num">
                                      <p:cBhvr>
                                        <p:cTn id="7" dur="500" decel="50000" autoRev="1">
                                          <p:stCondLst>
                                            <p:cond delay="0"/>
                                          </p:stCondLst>
                                        </p:cTn>
                                        <p:tgtEl>
                                          <p:spTgt spid="3"/>
                                        </p:tgtEl>
                                        <p:attrNameLst>
                                          <p:attrName>ppt_x</p:attrName>
                                        </p:attrNameLst>
                                      </p:cBhvr>
                                    </p:anim>
                                    <p:anim from="(ppt_y)" to="(1+ppt_h/2)" calcmode="lin" valueType="num">
                                      <p:cBhvr>
                                        <p:cTn id="8" dur="1000">
                                          <p:stCondLst>
                                            <p:cond delay="0"/>
                                          </p:stCondLst>
                                        </p:cTn>
                                        <p:tgtEl>
                                          <p:spTgt spid="3"/>
                                        </p:tgtEl>
                                        <p:attrNameLst>
                                          <p:attrName>ppt_y</p:attrName>
                                        </p:attrNameLst>
                                      </p:cBhvr>
                                    </p:anim>
                                    <p:animRot by="21600000">
                                      <p:cBhvr>
                                        <p:cTn id="9" dur="1000">
                                          <p:stCondLst>
                                            <p:cond delay="0"/>
                                          </p:stCondLst>
                                        </p:cTn>
                                        <p:tgtEl>
                                          <p:spTgt spid="3"/>
                                        </p:tgtEl>
                                        <p:attrNameLst>
                                          <p:attrName>r</p:attrName>
                                        </p:attrNameLst>
                                      </p:cBhvr>
                                    </p:animRo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381000" y="2971800"/>
            <a:ext cx="5257800" cy="38862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0000"/>
                </a:solidFill>
              </a:rPr>
              <a:t> </a:t>
            </a:r>
            <a:r>
              <a:rPr lang="bn-IN" sz="3600" dirty="0" smtClean="0">
                <a:solidFill>
                  <a:srgbClr val="7030A0"/>
                </a:solidFill>
                <a:latin typeface="NikoshBAN" panose="02000000000000000000" pitchFamily="2" charset="0"/>
                <a:cs typeface="NikoshBAN" panose="02000000000000000000" pitchFamily="2" charset="0"/>
              </a:rPr>
              <a:t>মোঃ সোহেল রানা </a:t>
            </a:r>
          </a:p>
          <a:p>
            <a:pPr algn="ctr"/>
            <a:r>
              <a:rPr lang="bn-IN" sz="2800" dirty="0" smtClean="0">
                <a:solidFill>
                  <a:srgbClr val="002060"/>
                </a:solidFill>
                <a:latin typeface="NikoshBAN" panose="02000000000000000000" pitchFamily="2" charset="0"/>
                <a:cs typeface="NikoshBAN" panose="02000000000000000000" pitchFamily="2" charset="0"/>
              </a:rPr>
              <a:t>সহকারি শিক্ষক </a:t>
            </a:r>
          </a:p>
          <a:p>
            <a:pPr algn="ctr"/>
            <a:r>
              <a:rPr lang="bn-IN" sz="2000" dirty="0" smtClean="0">
                <a:solidFill>
                  <a:srgbClr val="0070C0"/>
                </a:solidFill>
                <a:latin typeface="NikoshBAN" panose="02000000000000000000" pitchFamily="2" charset="0"/>
                <a:cs typeface="NikoshBAN" panose="02000000000000000000" pitchFamily="2" charset="0"/>
              </a:rPr>
              <a:t>পাহাড়পুর জে এন বালিকা উচ্চ বিদ্যালয় </a:t>
            </a:r>
          </a:p>
          <a:p>
            <a:pPr algn="ctr"/>
            <a:r>
              <a:rPr lang="bn-IN" sz="2000" dirty="0" smtClean="0">
                <a:solidFill>
                  <a:srgbClr val="0070C0"/>
                </a:solidFill>
                <a:latin typeface="NikoshBAN" panose="02000000000000000000" pitchFamily="2" charset="0"/>
                <a:cs typeface="NikoshBAN" panose="02000000000000000000" pitchFamily="2" charset="0"/>
              </a:rPr>
              <a:t>পাহাড়পুর মহাদেবপুর নওগাঁ </a:t>
            </a:r>
          </a:p>
          <a:p>
            <a:pPr algn="ctr"/>
            <a:r>
              <a:rPr lang="bn-IN" sz="2800" dirty="0" smtClean="0">
                <a:solidFill>
                  <a:schemeClr val="tx1"/>
                </a:solidFill>
                <a:latin typeface="NikoshBAN" panose="02000000000000000000" pitchFamily="2" charset="0"/>
                <a:cs typeface="NikoshBAN" panose="02000000000000000000" pitchFamily="2" charset="0"/>
              </a:rPr>
              <a:t>০১৭২১৬৬৬০৭৩</a:t>
            </a:r>
            <a:r>
              <a:rPr lang="bn-IN" sz="2400" dirty="0" smtClean="0">
                <a:solidFill>
                  <a:schemeClr val="tx1"/>
                </a:solidFill>
                <a:latin typeface="NikoshBAN" panose="02000000000000000000" pitchFamily="2" charset="0"/>
                <a:cs typeface="NikoshBAN" panose="02000000000000000000" pitchFamily="2" charset="0"/>
              </a:rPr>
              <a:t> </a:t>
            </a:r>
          </a:p>
          <a:p>
            <a:pPr algn="ctr"/>
            <a:r>
              <a:rPr lang="en-US" sz="2400" dirty="0" smtClean="0">
                <a:solidFill>
                  <a:srgbClr val="00B050"/>
                </a:solidFill>
                <a:latin typeface="NikoshBAN" panose="02000000000000000000" pitchFamily="2" charset="0"/>
                <a:cs typeface="NikoshBAN" panose="02000000000000000000" pitchFamily="2" charset="0"/>
              </a:rPr>
              <a:t>sohelmohadebpur@gmail.com</a:t>
            </a:r>
            <a:endParaRPr lang="en-US" sz="2400" dirty="0">
              <a:solidFill>
                <a:srgbClr val="00B050"/>
              </a:solidFill>
            </a:endParaRPr>
          </a:p>
        </p:txBody>
      </p:sp>
      <p:sp>
        <p:nvSpPr>
          <p:cNvPr id="4" name="Vertical Scroll 3"/>
          <p:cNvSpPr/>
          <p:nvPr/>
        </p:nvSpPr>
        <p:spPr>
          <a:xfrm>
            <a:off x="4648200" y="2819400"/>
            <a:ext cx="5029200" cy="40386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solidFill>
                  <a:srgbClr val="FF0000"/>
                </a:solidFill>
              </a:rPr>
              <a:t> </a:t>
            </a:r>
            <a:r>
              <a:rPr lang="en-US" sz="4800" dirty="0" smtClean="0">
                <a:solidFill>
                  <a:srgbClr val="FF0000"/>
                </a:solidFill>
              </a:rPr>
              <a:t> </a:t>
            </a:r>
            <a:r>
              <a:rPr lang="bn-IN" sz="4800" dirty="0" smtClean="0">
                <a:solidFill>
                  <a:srgbClr val="002060"/>
                </a:solidFill>
                <a:latin typeface="NikoshBAN" panose="02000000000000000000" pitchFamily="2" charset="0"/>
                <a:cs typeface="NikoshBAN" panose="02000000000000000000" pitchFamily="2" charset="0"/>
              </a:rPr>
              <a:t>শ্রেনীঃ </a:t>
            </a:r>
            <a:r>
              <a:rPr lang="en-US" sz="4800" dirty="0" smtClean="0">
                <a:solidFill>
                  <a:srgbClr val="002060"/>
                </a:solidFill>
                <a:latin typeface="NikoshBAN" panose="02000000000000000000" pitchFamily="2" charset="0"/>
                <a:cs typeface="NikoshBAN" panose="02000000000000000000" pitchFamily="2" charset="0"/>
              </a:rPr>
              <a:t>8</a:t>
            </a:r>
            <a:r>
              <a:rPr lang="bn-IN" sz="4800" dirty="0" smtClean="0">
                <a:solidFill>
                  <a:srgbClr val="002060"/>
                </a:solidFill>
                <a:latin typeface="NikoshBAN" panose="02000000000000000000" pitchFamily="2" charset="0"/>
                <a:cs typeface="NikoshBAN" panose="02000000000000000000" pitchFamily="2" charset="0"/>
              </a:rPr>
              <a:t>ম</a:t>
            </a:r>
            <a:endParaRPr lang="bn-IN" sz="4800" dirty="0" smtClean="0">
              <a:solidFill>
                <a:srgbClr val="002060"/>
              </a:solidFill>
              <a:latin typeface="NikoshBAN" panose="02000000000000000000" pitchFamily="2" charset="0"/>
              <a:cs typeface="NikoshBAN" panose="02000000000000000000" pitchFamily="2" charset="0"/>
            </a:endParaRPr>
          </a:p>
          <a:p>
            <a:r>
              <a:rPr lang="bn-IN" sz="2400" dirty="0" smtClean="0">
                <a:solidFill>
                  <a:srgbClr val="002060"/>
                </a:solidFill>
                <a:latin typeface="NikoshBAN" panose="02000000000000000000" pitchFamily="2" charset="0"/>
                <a:cs typeface="NikoshBAN" panose="02000000000000000000" pitchFamily="2" charset="0"/>
              </a:rPr>
              <a:t>বিশয়ঃ বাংলাদেশ ও বিশ্বপরিচয়</a:t>
            </a:r>
          </a:p>
          <a:p>
            <a:r>
              <a:rPr lang="bn-IN" sz="3200" dirty="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   অধ্যায়ঃ </a:t>
            </a:r>
            <a:r>
              <a:rPr lang="bn-IN" sz="3200" dirty="0" smtClean="0">
                <a:solidFill>
                  <a:srgbClr val="7030A0"/>
                </a:solidFill>
                <a:latin typeface="NikoshBAN" panose="02000000000000000000" pitchFamily="2" charset="0"/>
                <a:cs typeface="NikoshBAN" panose="02000000000000000000" pitchFamily="2" charset="0"/>
              </a:rPr>
              <a:t>দশম  </a:t>
            </a:r>
            <a:endParaRPr lang="en-US" sz="3200" dirty="0" smtClean="0">
              <a:solidFill>
                <a:srgbClr val="7030A0"/>
              </a:solidFill>
              <a:latin typeface="NikoshBAN" panose="02000000000000000000" pitchFamily="2" charset="0"/>
              <a:cs typeface="NikoshBAN" panose="02000000000000000000" pitchFamily="2" charset="0"/>
            </a:endParaRPr>
          </a:p>
          <a:p>
            <a:r>
              <a:rPr lang="bn-IN" sz="3200" dirty="0" smtClean="0">
                <a:solidFill>
                  <a:srgbClr val="7030A0"/>
                </a:solidFill>
                <a:latin typeface="NikoshBAN" panose="02000000000000000000" pitchFamily="2" charset="0"/>
                <a:cs typeface="NikoshBAN" panose="02000000000000000000" pitchFamily="2" charset="0"/>
              </a:rPr>
              <a:t>    সময়ঃ ৪৫ মিনিট</a:t>
            </a:r>
          </a:p>
          <a:p>
            <a:r>
              <a:rPr lang="bn-IN" sz="2800" dirty="0" smtClean="0">
                <a:solidFill>
                  <a:srgbClr val="002060"/>
                </a:solidFill>
                <a:latin typeface="NikoshBAN" panose="02000000000000000000" pitchFamily="2" charset="0"/>
                <a:cs typeface="NikoshBAN" panose="02000000000000000000" pitchFamily="2" charset="0"/>
              </a:rPr>
              <a:t>শিক্ষর্থির সংখ্যাঃ </a:t>
            </a:r>
            <a:r>
              <a:rPr lang="bn-IN" sz="2800" dirty="0" smtClean="0">
                <a:solidFill>
                  <a:srgbClr val="002060"/>
                </a:solidFill>
                <a:latin typeface="NikoshBAN" panose="02000000000000000000" pitchFamily="2" charset="0"/>
                <a:cs typeface="NikoshBAN" panose="02000000000000000000" pitchFamily="2" charset="0"/>
              </a:rPr>
              <a:t>৫৫</a:t>
            </a:r>
            <a:r>
              <a:rPr lang="bn-IN" sz="2800" dirty="0" smtClean="0">
                <a:solidFill>
                  <a:srgbClr val="002060"/>
                </a:solidFill>
                <a:latin typeface="NikoshBAN" panose="02000000000000000000" pitchFamily="2" charset="0"/>
                <a:cs typeface="NikoshBAN" panose="02000000000000000000" pitchFamily="2" charset="0"/>
              </a:rPr>
              <a:t> </a:t>
            </a:r>
            <a:r>
              <a:rPr lang="bn-IN" sz="2800" dirty="0" smtClean="0">
                <a:solidFill>
                  <a:srgbClr val="002060"/>
                </a:solidFill>
                <a:latin typeface="NikoshBAN" panose="02000000000000000000" pitchFamily="2" charset="0"/>
                <a:cs typeface="NikoshBAN" panose="02000000000000000000" pitchFamily="2" charset="0"/>
              </a:rPr>
              <a:t>জন</a:t>
            </a:r>
          </a:p>
          <a:p>
            <a:r>
              <a:rPr lang="bn-IN" sz="2800" dirty="0" smtClean="0">
                <a:solidFill>
                  <a:schemeClr val="tx1"/>
                </a:solidFill>
                <a:latin typeface="NikoshBAN" panose="02000000000000000000" pitchFamily="2" charset="0"/>
                <a:cs typeface="NikoshBAN" panose="02000000000000000000" pitchFamily="2" charset="0"/>
              </a:rPr>
              <a:t>  তারিখঃ- </a:t>
            </a:r>
            <a:r>
              <a:rPr lang="bn-IN" sz="2800" dirty="0" smtClean="0">
                <a:solidFill>
                  <a:schemeClr val="tx1"/>
                </a:solidFill>
                <a:latin typeface="NikoshBAN" panose="02000000000000000000" pitchFamily="2" charset="0"/>
                <a:cs typeface="NikoshBAN" panose="02000000000000000000" pitchFamily="2" charset="0"/>
              </a:rPr>
              <a:t>২৯/০১ /২০২০ </a:t>
            </a:r>
            <a:endParaRPr lang="en-US" sz="2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2486025" cy="3200400"/>
          </a:xfrm>
          <a:prstGeom prst="ellipse">
            <a:avLst/>
          </a:prstGeom>
          <a:ln>
            <a:noFill/>
          </a:ln>
          <a:effectLst>
            <a:softEdge rad="112500"/>
          </a:effectLst>
        </p:spPr>
      </p:pic>
      <p:sp>
        <p:nvSpPr>
          <p:cNvPr id="6" name="TextBox 5"/>
          <p:cNvSpPr txBox="1"/>
          <p:nvPr/>
        </p:nvSpPr>
        <p:spPr>
          <a:xfrm>
            <a:off x="3089564" y="662970"/>
            <a:ext cx="2701636" cy="1200329"/>
          </a:xfrm>
          <a:prstGeom prst="rect">
            <a:avLst/>
          </a:prstGeom>
          <a:solidFill>
            <a:srgbClr val="00B0F0"/>
          </a:solidFill>
        </p:spPr>
        <p:txBody>
          <a:bodyPr wrap="square" rtlCol="0">
            <a:spAutoFit/>
          </a:bodyPr>
          <a:lstStyle/>
          <a:p>
            <a:r>
              <a:rPr lang="bn-IN" sz="7200" dirty="0" smtClean="0">
                <a:solidFill>
                  <a:srgbClr val="002060"/>
                </a:solidFill>
                <a:latin typeface="NikoshBAN" panose="02000000000000000000" pitchFamily="2" charset="0"/>
                <a:cs typeface="NikoshBAN" panose="02000000000000000000" pitchFamily="2" charset="0"/>
              </a:rPr>
              <a:t>পরিচিতি </a:t>
            </a:r>
            <a:endParaRPr lang="en-US" sz="7200" dirty="0">
              <a:solidFill>
                <a:srgbClr val="00206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0"/>
            <a:ext cx="2057400" cy="2819400"/>
          </a:xfrm>
          <a:prstGeom prst="ellipse">
            <a:avLst/>
          </a:prstGeom>
          <a:ln>
            <a:noFill/>
          </a:ln>
          <a:effectLst>
            <a:softEdge rad="112500"/>
          </a:effectLst>
        </p:spPr>
      </p:pic>
    </p:spTree>
    <p:extLst>
      <p:ext uri="{BB962C8B-B14F-4D97-AF65-F5344CB8AC3E}">
        <p14:creationId xmlns:p14="http://schemas.microsoft.com/office/powerpoint/2010/main" val="3235313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1863"/>
            <a:ext cx="4686300" cy="4869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76" y="990600"/>
            <a:ext cx="4593960" cy="4869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0" y="76200"/>
            <a:ext cx="9144000" cy="1015663"/>
          </a:xfrm>
          <a:prstGeom prst="rect">
            <a:avLst/>
          </a:prstGeom>
          <a:solidFill>
            <a:srgbClr val="FFFF00"/>
          </a:solidFill>
          <a:ln>
            <a:solidFill>
              <a:srgbClr val="FF0000"/>
            </a:solidFill>
          </a:ln>
        </p:spPr>
        <p:txBody>
          <a:bodyPr wrap="square" rtlCol="0">
            <a:spAutoFit/>
          </a:bodyPr>
          <a:lstStyle/>
          <a:p>
            <a:r>
              <a:rPr lang="en-US" sz="5400" dirty="0" smtClean="0"/>
              <a:t> </a:t>
            </a:r>
            <a:r>
              <a:rPr lang="bn-IN" sz="6000" dirty="0" smtClean="0">
                <a:solidFill>
                  <a:srgbClr val="7030A0"/>
                </a:solidFill>
                <a:latin typeface="NikoshBAN" panose="02000000000000000000" pitchFamily="2" charset="0"/>
                <a:cs typeface="NikoshBAN" panose="02000000000000000000" pitchFamily="2" charset="0"/>
              </a:rPr>
              <a:t>এই ছবিতে তোমরা কি</a:t>
            </a:r>
            <a:r>
              <a:rPr lang="en-US" sz="6000" dirty="0" smtClean="0">
                <a:solidFill>
                  <a:srgbClr val="7030A0"/>
                </a:solidFill>
                <a:latin typeface="NikoshBAN" panose="02000000000000000000" pitchFamily="2" charset="0"/>
                <a:cs typeface="NikoshBAN" panose="02000000000000000000" pitchFamily="2" charset="0"/>
              </a:rPr>
              <a:t> </a:t>
            </a:r>
            <a:r>
              <a:rPr lang="bn-IN" sz="6000" dirty="0" smtClean="0">
                <a:solidFill>
                  <a:srgbClr val="7030A0"/>
                </a:solidFill>
                <a:latin typeface="NikoshBAN" panose="02000000000000000000" pitchFamily="2" charset="0"/>
                <a:cs typeface="NikoshBAN" panose="02000000000000000000" pitchFamily="2" charset="0"/>
              </a:rPr>
              <a:t>দেখতে পাচ্ছ</a:t>
            </a:r>
            <a:r>
              <a:rPr lang="en-US" sz="6000" dirty="0" smtClean="0">
                <a:solidFill>
                  <a:srgbClr val="7030A0"/>
                </a:solidFill>
                <a:latin typeface="NikoshBAN" panose="02000000000000000000" pitchFamily="2" charset="0"/>
                <a:cs typeface="NikoshBAN" panose="02000000000000000000" pitchFamily="2" charset="0"/>
              </a:rPr>
              <a:t> </a:t>
            </a:r>
            <a:endParaRPr lang="en-US" sz="3600" dirty="0">
              <a:solidFill>
                <a:srgbClr val="7030A0"/>
              </a:solidFill>
            </a:endParaRPr>
          </a:p>
        </p:txBody>
      </p:sp>
      <p:sp>
        <p:nvSpPr>
          <p:cNvPr id="2" name="Rectangle 1"/>
          <p:cNvSpPr/>
          <p:nvPr/>
        </p:nvSpPr>
        <p:spPr>
          <a:xfrm>
            <a:off x="0" y="5961736"/>
            <a:ext cx="9144000" cy="896264"/>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5400" dirty="0" smtClean="0">
                <a:latin typeface="NikoshBAN" panose="02000000000000000000" pitchFamily="2" charset="0"/>
                <a:cs typeface="NikoshBAN" panose="02000000000000000000" pitchFamily="2" charset="0"/>
              </a:rPr>
              <a:t>বিবাহের সময় যৌতুক প্রদানের দৃশ্য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79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ox(in)">
                                      <p:cBhvr>
                                        <p:cTn id="2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228600"/>
            <a:ext cx="69342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8000" dirty="0" smtClean="0">
                <a:solidFill>
                  <a:srgbClr val="0070C0"/>
                </a:solidFill>
                <a:latin typeface="NikoshBAN" panose="02000000000000000000" pitchFamily="2" charset="0"/>
                <a:cs typeface="NikoshBAN" panose="02000000000000000000" pitchFamily="2" charset="0"/>
              </a:rPr>
              <a:t>আজকের পাঠ</a:t>
            </a:r>
            <a:endParaRPr lang="en-US" sz="8000" dirty="0">
              <a:solidFill>
                <a:srgbClr val="0070C0"/>
              </a:solidFill>
            </a:endParaRPr>
          </a:p>
        </p:txBody>
      </p:sp>
      <p:sp>
        <p:nvSpPr>
          <p:cNvPr id="3" name="Flowchart: Multidocument 2"/>
          <p:cNvSpPr/>
          <p:nvPr/>
        </p:nvSpPr>
        <p:spPr>
          <a:xfrm>
            <a:off x="762000" y="3581400"/>
            <a:ext cx="6934200" cy="32004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11500" dirty="0" smtClean="0">
                <a:solidFill>
                  <a:srgbClr val="7030A0"/>
                </a:solidFill>
                <a:latin typeface="NikoshBAN" panose="02000000000000000000" pitchFamily="2" charset="0"/>
                <a:cs typeface="NikoshBAN" panose="02000000000000000000" pitchFamily="2" charset="0"/>
              </a:rPr>
              <a:t>যৌতুক প্রথা</a:t>
            </a:r>
            <a:endParaRPr lang="en-US" sz="4000" dirty="0">
              <a:solidFill>
                <a:srgbClr val="7030A0"/>
              </a:solidFill>
            </a:endParaRPr>
          </a:p>
        </p:txBody>
      </p:sp>
    </p:spTree>
    <p:extLst>
      <p:ext uri="{BB962C8B-B14F-4D97-AF65-F5344CB8AC3E}">
        <p14:creationId xmlns:p14="http://schemas.microsoft.com/office/powerpoint/2010/main" val="36389809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2057400" y="152400"/>
            <a:ext cx="4724399" cy="121920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6000" dirty="0" smtClean="0">
                <a:solidFill>
                  <a:schemeClr val="tx1"/>
                </a:solidFill>
                <a:latin typeface="NikoshBAN" panose="02000000000000000000" pitchFamily="2" charset="0"/>
                <a:cs typeface="NikoshBAN" panose="02000000000000000000" pitchFamily="2" charset="0"/>
              </a:rPr>
              <a:t>শিখন ফল</a:t>
            </a:r>
            <a:endParaRPr lang="en-US" sz="6000" dirty="0">
              <a:solidFill>
                <a:schemeClr val="tx1"/>
              </a:solidFill>
            </a:endParaRPr>
          </a:p>
        </p:txBody>
      </p:sp>
      <p:sp>
        <p:nvSpPr>
          <p:cNvPr id="3" name="Rounded Rectangle 2"/>
          <p:cNvSpPr/>
          <p:nvPr/>
        </p:nvSpPr>
        <p:spPr>
          <a:xfrm>
            <a:off x="-27709" y="1641763"/>
            <a:ext cx="9144000" cy="51816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tx1"/>
                </a:solidFill>
                <a:latin typeface="NikoshBAN" panose="02000000000000000000" pitchFamily="2" charset="0"/>
                <a:cs typeface="NikoshBAN" panose="02000000000000000000" pitchFamily="2" charset="0"/>
              </a:rPr>
              <a:t>১।</a:t>
            </a:r>
            <a:r>
              <a:rPr lang="bn-IN" sz="4000" dirty="0" smtClean="0">
                <a:solidFill>
                  <a:srgbClr val="7030A0"/>
                </a:solidFill>
                <a:latin typeface="NikoshBAN" panose="02000000000000000000" pitchFamily="2" charset="0"/>
                <a:cs typeface="NikoshBAN" panose="02000000000000000000" pitchFamily="2" charset="0"/>
              </a:rPr>
              <a:t> </a:t>
            </a:r>
            <a:r>
              <a:rPr lang="bn-IN" sz="4000" dirty="0" smtClean="0">
                <a:solidFill>
                  <a:schemeClr val="tx1"/>
                </a:solidFill>
                <a:latin typeface="NikoshBAN" panose="02000000000000000000" pitchFamily="2" charset="0"/>
                <a:cs typeface="NikoshBAN" panose="02000000000000000000" pitchFamily="2" charset="0"/>
              </a:rPr>
              <a:t>যৌতুক প্রথা কি তা বলতে পারবে ।</a:t>
            </a:r>
            <a:endParaRPr lang="bn-IN" sz="3200" dirty="0" smtClean="0">
              <a:solidFill>
                <a:schemeClr val="tx1"/>
              </a:solidFill>
              <a:latin typeface="NikoshBAN" panose="02000000000000000000" pitchFamily="2" charset="0"/>
              <a:cs typeface="NikoshBAN" panose="02000000000000000000" pitchFamily="2" charset="0"/>
            </a:endParaRPr>
          </a:p>
          <a:p>
            <a:r>
              <a:rPr lang="en-US" sz="3600" dirty="0">
                <a:solidFill>
                  <a:schemeClr val="tx1"/>
                </a:solidFill>
                <a:latin typeface="NikoshBAN" panose="02000000000000000000" pitchFamily="2" charset="0"/>
                <a:cs typeface="NikoshBAN" panose="02000000000000000000" pitchFamily="2" charset="0"/>
              </a:rPr>
              <a:t>2</a:t>
            </a:r>
            <a:r>
              <a:rPr lang="bn-IN" sz="3600" dirty="0" smtClean="0">
                <a:solidFill>
                  <a:schemeClr val="tx1"/>
                </a:solidFill>
                <a:latin typeface="NikoshBAN" panose="02000000000000000000" pitchFamily="2" charset="0"/>
                <a:cs typeface="NikoshBAN" panose="02000000000000000000" pitchFamily="2" charset="0"/>
              </a:rPr>
              <a:t>। যৌতুক প্রথার কূফল সম্পর্কে জানতে পারব।</a:t>
            </a:r>
          </a:p>
          <a:p>
            <a:r>
              <a:rPr lang="en-US" sz="3600" dirty="0">
                <a:solidFill>
                  <a:schemeClr val="tx1"/>
                </a:solidFill>
                <a:latin typeface="NikoshBAN" panose="02000000000000000000" pitchFamily="2" charset="0"/>
                <a:cs typeface="NikoshBAN" panose="02000000000000000000" pitchFamily="2" charset="0"/>
              </a:rPr>
              <a:t>3</a:t>
            </a:r>
            <a:r>
              <a:rPr lang="bn-IN" sz="3600" dirty="0" smtClean="0">
                <a:solidFill>
                  <a:schemeClr val="tx1"/>
                </a:solidFill>
                <a:latin typeface="NikoshBAN" panose="02000000000000000000" pitchFamily="2" charset="0"/>
                <a:cs typeface="NikoshBAN" panose="02000000000000000000" pitchFamily="2" charset="0"/>
              </a:rPr>
              <a:t>। অশিক্ষাই যৌতুক প্রথার কারন তা ব্যাখ্যা পারবে । </a:t>
            </a:r>
          </a:p>
          <a:p>
            <a:r>
              <a:rPr lang="bn-IN" sz="3600" dirty="0" smtClean="0">
                <a:solidFill>
                  <a:schemeClr val="tx1"/>
                </a:solidFill>
                <a:latin typeface="NikoshBAN" panose="02000000000000000000" pitchFamily="2" charset="0"/>
                <a:cs typeface="NikoshBAN" panose="02000000000000000000" pitchFamily="2" charset="0"/>
              </a:rPr>
              <a:t>৪। যৌতুক প্রতিরোধ ও সমাধানে সামাজিক আন্দোলনের     পদক্ষেপ  চিহ্নিত করতে পারবে।  </a:t>
            </a:r>
            <a:endParaRPr lang="en-US" sz="2400" dirty="0">
              <a:solidFill>
                <a:schemeClr val="tx1"/>
              </a:solidFill>
            </a:endParaRPr>
          </a:p>
        </p:txBody>
      </p:sp>
    </p:spTree>
    <p:extLst>
      <p:ext uri="{BB962C8B-B14F-4D97-AF65-F5344CB8AC3E}">
        <p14:creationId xmlns:p14="http://schemas.microsoft.com/office/powerpoint/2010/main" val="10454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95400" y="228600"/>
            <a:ext cx="6400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8000" dirty="0" smtClean="0">
                <a:solidFill>
                  <a:srgbClr val="7030A0"/>
                </a:solidFill>
                <a:latin typeface="NikoshBAN" panose="02000000000000000000" pitchFamily="2" charset="0"/>
                <a:cs typeface="NikoshBAN" panose="02000000000000000000" pitchFamily="2" charset="0"/>
              </a:rPr>
              <a:t>পাঠ উপস্থাপন</a:t>
            </a:r>
            <a:endParaRPr lang="en-US" sz="4800" dirty="0">
              <a:solidFill>
                <a:srgbClr val="7030A0"/>
              </a:solidFill>
            </a:endParaRPr>
          </a:p>
        </p:txBody>
      </p:sp>
      <p:sp>
        <p:nvSpPr>
          <p:cNvPr id="4" name="TextBox 3"/>
          <p:cNvSpPr txBox="1"/>
          <p:nvPr/>
        </p:nvSpPr>
        <p:spPr>
          <a:xfrm>
            <a:off x="228600" y="1676400"/>
            <a:ext cx="8915400" cy="4401205"/>
          </a:xfrm>
          <a:prstGeom prst="rect">
            <a:avLst/>
          </a:prstGeom>
          <a:noFill/>
        </p:spPr>
        <p:txBody>
          <a:bodyPr wrap="square" rtlCol="0">
            <a:spAutoFit/>
          </a:bodyPr>
          <a:lstStyle/>
          <a:p>
            <a:r>
              <a:rPr lang="bn-IN" sz="2800" dirty="0" smtClean="0"/>
              <a:t> </a:t>
            </a:r>
            <a:r>
              <a:rPr lang="bn-IN" sz="4000" dirty="0" smtClean="0">
                <a:latin typeface="NikoshBAN" panose="02000000000000000000" pitchFamily="2" charset="0"/>
                <a:cs typeface="NikoshBAN" panose="02000000000000000000" pitchFamily="2" charset="0"/>
              </a:rPr>
              <a:t>যৌতুক একটি সামাজিক কূ-প্রথা। এটি এক ধরনের সামাজিক ব্যাধি । প্রাচীন কাল থেকে এই প্রথা আমাদের সমাজে প্রচলিত। হিন্দু সমাজ থেকে এই প্রথা প্রচলিত বলে প্রাচিন মতবাদ আছে। বিবাহের সময় পাত্র পক্ষ কনে পক্ষের কাছে যে ডিমান্ড করে তাকে যৌতুক বলে।</a:t>
            </a:r>
          </a:p>
          <a:p>
            <a:r>
              <a:rPr lang="bn-IN" sz="4000" dirty="0" smtClean="0">
                <a:latin typeface="NikoshBAN" panose="02000000000000000000" pitchFamily="2" charset="0"/>
                <a:cs typeface="NikoshBAN" panose="02000000000000000000" pitchFamily="2" charset="0"/>
              </a:rPr>
              <a:t>বাংলাদেশের বিবাহ আইনে  যৌতুক আদান প্রদান নিষিদ্ধ </a:t>
            </a:r>
          </a:p>
          <a:p>
            <a:endParaRPr lang="bn-IN"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1105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73604"/>
            <a:ext cx="3886201" cy="2915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04800"/>
            <a:ext cx="3886200" cy="33402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04800"/>
            <a:ext cx="4007005" cy="3340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4724400" y="4038600"/>
            <a:ext cx="3886199"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7030A0"/>
                </a:solidFill>
              </a:rPr>
              <a:t> </a:t>
            </a:r>
            <a:r>
              <a:rPr lang="bn-IN" sz="5400" dirty="0" smtClean="0">
                <a:solidFill>
                  <a:srgbClr val="7030A0"/>
                </a:solidFill>
                <a:latin typeface="NikoshBAN" panose="02000000000000000000" pitchFamily="2" charset="0"/>
                <a:cs typeface="NikoshBAN" panose="02000000000000000000" pitchFamily="2" charset="0"/>
              </a:rPr>
              <a:t>যৌতুক আদান প্রদানের দৃশ্য</a:t>
            </a:r>
            <a:endParaRPr lang="en-US" sz="2800" dirty="0">
              <a:solidFill>
                <a:srgbClr val="7030A0"/>
              </a:solidFill>
            </a:endParaRPr>
          </a:p>
        </p:txBody>
      </p:sp>
    </p:spTree>
    <p:extLst>
      <p:ext uri="{BB962C8B-B14F-4D97-AF65-F5344CB8AC3E}">
        <p14:creationId xmlns:p14="http://schemas.microsoft.com/office/powerpoint/2010/main" val="3801296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
        <p:nvSpPr>
          <p:cNvPr id="4" name="TextBox 3"/>
          <p:cNvSpPr txBox="1"/>
          <p:nvPr/>
        </p:nvSpPr>
        <p:spPr>
          <a:xfrm>
            <a:off x="0" y="6172200"/>
            <a:ext cx="9144000" cy="707886"/>
          </a:xfrm>
          <a:prstGeom prst="rect">
            <a:avLst/>
          </a:prstGeom>
          <a:solidFill>
            <a:srgbClr val="00B0F0"/>
          </a:solidFill>
        </p:spPr>
        <p:txBody>
          <a:bodyPr wrap="square" rtlCol="0">
            <a:spAutoFit/>
          </a:bodyPr>
          <a:lstStyle/>
          <a:p>
            <a:pPr algn="ctr"/>
            <a:r>
              <a:rPr lang="bn-IN" sz="4000" dirty="0" smtClean="0">
                <a:solidFill>
                  <a:srgbClr val="002060"/>
                </a:solidFill>
                <a:latin typeface="NikoshBAN" panose="02000000000000000000" pitchFamily="2" charset="0"/>
                <a:cs typeface="NikoshBAN" panose="02000000000000000000" pitchFamily="2" charset="0"/>
              </a:rPr>
              <a:t>     যৌতুক প্রথার কুফল। </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14256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3"/>
                                        </p:tgtEl>
                                      </p:cBhvr>
                                    </p:animEffect>
                                    <p:anim calcmode="lin" valueType="num">
                                      <p:cBhvr>
                                        <p:cTn id="7" dur="2000"/>
                                        <p:tgtEl>
                                          <p:spTgt spid="3"/>
                                        </p:tgtEl>
                                        <p:attrNameLst>
                                          <p:attrName>style.rotation</p:attrName>
                                        </p:attrNameLst>
                                      </p:cBhvr>
                                      <p:tavLst>
                                        <p:tav tm="0">
                                          <p:val>
                                            <p:fltVal val="0"/>
                                          </p:val>
                                        </p:tav>
                                        <p:tav tm="100000">
                                          <p:val>
                                            <p:fltVal val="720"/>
                                          </p:val>
                                        </p:tav>
                                      </p:tavLst>
                                    </p:anim>
                                    <p:anim calcmode="lin" valueType="num">
                                      <p:cBhvr>
                                        <p:cTn id="8" dur="2000"/>
                                        <p:tgtEl>
                                          <p:spTgt spid="3"/>
                                        </p:tgtEl>
                                        <p:attrNameLst>
                                          <p:attrName>ppt_h</p:attrName>
                                        </p:attrNameLst>
                                      </p:cBhvr>
                                      <p:tavLst>
                                        <p:tav tm="0">
                                          <p:val>
                                            <p:strVal val="ppt_h"/>
                                          </p:val>
                                        </p:tav>
                                        <p:tav tm="100000">
                                          <p:val>
                                            <p:fltVal val="0"/>
                                          </p:val>
                                        </p:tav>
                                      </p:tavLst>
                                    </p:anim>
                                    <p:anim calcmode="lin" valueType="num">
                                      <p:cBhvr>
                                        <p:cTn id="9" dur="2000"/>
                                        <p:tgtEl>
                                          <p:spTgt spid="3"/>
                                        </p:tgtEl>
                                        <p:attrNameLst>
                                          <p:attrName>ppt_w</p:attrName>
                                        </p:attrNameLst>
                                      </p:cBhvr>
                                      <p:tavLst>
                                        <p:tav tm="0">
                                          <p:val>
                                            <p:strVal val="ppt_w"/>
                                          </p:val>
                                        </p:tav>
                                        <p:tav tm="100000">
                                          <p:val>
                                            <p:fltVal val="0"/>
                                          </p:val>
                                        </p:tav>
                                      </p:tavLst>
                                    </p:anim>
                                    <p:set>
                                      <p:cBhvr>
                                        <p:cTn id="1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533400"/>
            <a:ext cx="9144000" cy="495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ounded Rectangle 3"/>
          <p:cNvSpPr/>
          <p:nvPr/>
        </p:nvSpPr>
        <p:spPr>
          <a:xfrm>
            <a:off x="0" y="5486400"/>
            <a:ext cx="9144000" cy="1371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5400" dirty="0" smtClean="0">
                <a:solidFill>
                  <a:srgbClr val="002060"/>
                </a:solidFill>
                <a:latin typeface="NikoshBAN" panose="02000000000000000000" pitchFamily="2" charset="0"/>
                <a:cs typeface="NikoshBAN" panose="02000000000000000000" pitchFamily="2" charset="0"/>
              </a:rPr>
              <a:t>যৌতুক দিতে না পারায় শারীরিক নির্যাতন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37527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870</TotalTime>
  <Words>362</Words>
  <Application>Microsoft Office PowerPoint</Application>
  <PresentationFormat>On-screen Show (4:3)</PresentationFormat>
  <Paragraphs>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dc:creator>
  <cp:lastModifiedBy>MAHBUB</cp:lastModifiedBy>
  <cp:revision>81</cp:revision>
  <dcterms:created xsi:type="dcterms:W3CDTF">2006-08-16T00:00:00Z</dcterms:created>
  <dcterms:modified xsi:type="dcterms:W3CDTF">2020-02-23T17:25:34Z</dcterms:modified>
</cp:coreProperties>
</file>