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9" r:id="rId12"/>
    <p:sldId id="266" r:id="rId13"/>
    <p:sldId id="275" r:id="rId14"/>
    <p:sldId id="268" r:id="rId15"/>
    <p:sldId id="281" r:id="rId16"/>
    <p:sldId id="270" r:id="rId17"/>
    <p:sldId id="273"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37" autoAdjust="0"/>
  </p:normalViewPr>
  <p:slideViewPr>
    <p:cSldViewPr snapToGrid="0">
      <p:cViewPr varScale="1">
        <p:scale>
          <a:sx n="70" d="100"/>
          <a:sy n="70" d="100"/>
        </p:scale>
        <p:origin x="70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AE65DB-16F5-4CAA-B038-2CA77C45FA48}"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160350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AE65DB-16F5-4CAA-B038-2CA77C45FA48}"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814868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AE65DB-16F5-4CAA-B038-2CA77C45FA48}"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2393512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AE65DB-16F5-4CAA-B038-2CA77C45FA48}"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1607063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AE65DB-16F5-4CAA-B038-2CA77C45FA48}" type="datetimeFigureOut">
              <a:rPr lang="en-US" smtClean="0"/>
              <a:t>2/23/2020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2878228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AE65DB-16F5-4CAA-B038-2CA77C45FA48}"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282336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AE65DB-16F5-4CAA-B038-2CA77C45FA48}" type="datetimeFigureOut">
              <a:rPr lang="en-US" smtClean="0"/>
              <a:t>2/23/2020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423276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AE65DB-16F5-4CAA-B038-2CA77C45FA48}" type="datetimeFigureOut">
              <a:rPr lang="en-US" smtClean="0"/>
              <a:t>2/23/2020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3720140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E65DB-16F5-4CAA-B038-2CA77C45FA48}" type="datetimeFigureOut">
              <a:rPr lang="en-US" smtClean="0"/>
              <a:t>2/23/2020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1920872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AE65DB-16F5-4CAA-B038-2CA77C45FA48}"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2296978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AE65DB-16F5-4CAA-B038-2CA77C45FA48}" type="datetimeFigureOut">
              <a:rPr lang="en-US" smtClean="0"/>
              <a:t>2/23/2020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BE7D8-DD91-4C7D-8452-3A9108FC9754}" type="slidenum">
              <a:rPr lang="en-US" smtClean="0"/>
              <a:t>‹#›</a:t>
            </a:fld>
            <a:endParaRPr lang="en-US"/>
          </a:p>
        </p:txBody>
      </p:sp>
    </p:spTree>
    <p:extLst>
      <p:ext uri="{BB962C8B-B14F-4D97-AF65-F5344CB8AC3E}">
        <p14:creationId xmlns:p14="http://schemas.microsoft.com/office/powerpoint/2010/main" val="2348475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E65DB-16F5-4CAA-B038-2CA77C45FA48}" type="datetimeFigureOut">
              <a:rPr lang="en-US" smtClean="0"/>
              <a:t>2/23/2020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BE7D8-DD91-4C7D-8452-3A9108FC9754}" type="slidenum">
              <a:rPr lang="en-US" smtClean="0"/>
              <a:t>‹#›</a:t>
            </a:fld>
            <a:endParaRPr lang="en-US"/>
          </a:p>
        </p:txBody>
      </p:sp>
    </p:spTree>
    <p:extLst>
      <p:ext uri="{BB962C8B-B14F-4D97-AF65-F5344CB8AC3E}">
        <p14:creationId xmlns:p14="http://schemas.microsoft.com/office/powerpoint/2010/main" val="272752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Topology.pptx"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hyperlink" Target="Topology.pptx"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Topology.pptx"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Topology.pptx"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Topology.pptx" TargetMode="External"/><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alphaModFix amt="98000"/>
          </a:blip>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4061880" y="464025"/>
            <a:ext cx="3753135" cy="1050877"/>
          </a:xfrm>
          <a:prstGeom prst="roundRect">
            <a:avLst>
              <a:gd name="adj" fmla="val 50000"/>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rtlCol="0" anchor="ctr">
            <a:sp3d extrusionH="57150">
              <a:bevelT w="38100" h="38100"/>
            </a:sp3d>
          </a:bodyPr>
          <a:lstStyle/>
          <a:p>
            <a:pPr algn="ctr"/>
            <a:r>
              <a:rPr lang="bn-BD" sz="6600" b="1" i="1" dirty="0" smtClean="0">
                <a:ln w="12700">
                  <a:solidFill>
                    <a:srgbClr val="00B050"/>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 </a:t>
            </a:r>
            <a:r>
              <a:rPr lang="en-US" sz="6600" b="1" i="1" dirty="0" err="1" smtClean="0">
                <a:ln w="12700">
                  <a:solidFill>
                    <a:srgbClr val="00B050"/>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rPr>
              <a:t>শুভেচ্ছা</a:t>
            </a:r>
            <a:endParaRPr lang="en-US" sz="6600" b="1" i="1" dirty="0">
              <a:ln w="12700">
                <a:solidFill>
                  <a:srgbClr val="00B050"/>
                </a:solidFill>
                <a:prstDash val="solid"/>
              </a:ln>
              <a:solidFill>
                <a:schemeClr val="tx1"/>
              </a:solidFill>
              <a:effectLst>
                <a:outerShdw blurRad="41275" dist="20320" dir="1800000" algn="tl" rotWithShape="0">
                  <a:srgbClr val="000000">
                    <a:alpha val="40000"/>
                  </a:srgbClr>
                </a:outerShdw>
              </a:effectLst>
              <a:latin typeface="NikoshBAN" pitchFamily="2" charset="0"/>
              <a:cs typeface="NikoshBAN" pitchFamily="2" charset="0"/>
            </a:endParaRPr>
          </a:p>
        </p:txBody>
      </p:sp>
      <p:pic>
        <p:nvPicPr>
          <p:cNvPr id="4" name="Picture 3"/>
          <p:cNvPicPr>
            <a:picLocks noChangeAspect="1"/>
          </p:cNvPicPr>
          <p:nvPr/>
        </p:nvPicPr>
        <p:blipFill>
          <a:blip r:embed="rId3"/>
          <a:stretch>
            <a:fillRect/>
          </a:stretch>
        </p:blipFill>
        <p:spPr>
          <a:xfrm>
            <a:off x="1816823" y="1617970"/>
            <a:ext cx="8243248" cy="6150731"/>
          </a:xfrm>
          <a:prstGeom prst="rect">
            <a:avLst/>
          </a:prstGeom>
        </p:spPr>
      </p:pic>
    </p:spTree>
    <p:extLst>
      <p:ext uri="{BB962C8B-B14F-4D97-AF65-F5344CB8AC3E}">
        <p14:creationId xmlns:p14="http://schemas.microsoft.com/office/powerpoint/2010/main" val="2237773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blip>
          <a:srcRect/>
          <a:tile tx="0" ty="0" sx="100000" sy="100000" flip="none" algn="tl"/>
        </a:blipFill>
        <a:effectLst/>
      </p:bgPr>
    </p:bg>
    <p:spTree>
      <p:nvGrpSpPr>
        <p:cNvPr id="1" name=""/>
        <p:cNvGrpSpPr/>
        <p:nvPr/>
      </p:nvGrpSpPr>
      <p:grpSpPr>
        <a:xfrm>
          <a:off x="0" y="0"/>
          <a:ext cx="0" cy="0"/>
          <a:chOff x="0" y="0"/>
          <a:chExt cx="0" cy="0"/>
        </a:xfrm>
      </p:grpSpPr>
      <p:sp>
        <p:nvSpPr>
          <p:cNvPr id="8" name="Oval 7">
            <a:hlinkClick r:id="rId3" action="ppaction://hlinkpres?slideindex=1&amp;slidetitle="/>
          </p:cNvPr>
          <p:cNvSpPr/>
          <p:nvPr/>
        </p:nvSpPr>
        <p:spPr>
          <a:xfrm>
            <a:off x="2813777" y="95535"/>
            <a:ext cx="6673754" cy="696036"/>
          </a:xfrm>
          <a:prstGeom prst="ellipse">
            <a:avLst/>
          </a:prstGeom>
          <a:solidFill>
            <a:schemeClr val="accent2">
              <a:lumMod val="40000"/>
              <a:lumOff val="60000"/>
            </a:schemeClr>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bn-BD" sz="4400" b="1" dirty="0" smtClean="0">
                <a:solidFill>
                  <a:prstClr val="black"/>
                </a:solidFill>
                <a:latin typeface="NikoshBAN" pitchFamily="2" charset="0"/>
                <a:cs typeface="NikoshBAN" pitchFamily="2" charset="0"/>
              </a:rPr>
              <a:t>জোড়ায় কাজ </a:t>
            </a:r>
            <a:r>
              <a:rPr lang="bn-BD" sz="4400" b="1" dirty="0">
                <a:solidFill>
                  <a:prstClr val="black"/>
                </a:solidFill>
                <a:latin typeface="NikoshBAN" pitchFamily="2" charset="0"/>
                <a:cs typeface="NikoshBAN" pitchFamily="2" charset="0"/>
              </a:rPr>
              <a:t>এর ক্লু</a:t>
            </a:r>
            <a:endParaRPr lang="en-US" sz="4400" b="1" dirty="0">
              <a:solidFill>
                <a:prstClr val="black"/>
              </a:solidFill>
              <a:latin typeface="NikoshBAN" pitchFamily="2" charset="0"/>
              <a:cs typeface="NikoshBAN" pitchFamily="2" charset="0"/>
            </a:endParaRPr>
          </a:p>
        </p:txBody>
      </p:sp>
      <p:pic>
        <p:nvPicPr>
          <p:cNvPr id="3" name="Picture 2"/>
          <p:cNvPicPr>
            <a:picLocks noChangeAspect="1"/>
          </p:cNvPicPr>
          <p:nvPr/>
        </p:nvPicPr>
        <p:blipFill>
          <a:blip r:embed="rId4"/>
          <a:stretch>
            <a:fillRect/>
          </a:stretch>
        </p:blipFill>
        <p:spPr>
          <a:xfrm>
            <a:off x="654260" y="1105114"/>
            <a:ext cx="4973300" cy="3649766"/>
          </a:xfrm>
          <a:prstGeom prst="rect">
            <a:avLst/>
          </a:prstGeom>
        </p:spPr>
      </p:pic>
      <p:pic>
        <p:nvPicPr>
          <p:cNvPr id="4" name="Picture 3"/>
          <p:cNvPicPr>
            <a:picLocks noChangeAspect="1"/>
          </p:cNvPicPr>
          <p:nvPr/>
        </p:nvPicPr>
        <p:blipFill>
          <a:blip r:embed="rId5"/>
          <a:stretch>
            <a:fillRect/>
          </a:stretch>
        </p:blipFill>
        <p:spPr>
          <a:xfrm>
            <a:off x="5925883" y="1041106"/>
            <a:ext cx="5968107" cy="3777782"/>
          </a:xfrm>
          <a:prstGeom prst="rect">
            <a:avLst/>
          </a:prstGeom>
        </p:spPr>
      </p:pic>
    </p:spTree>
    <p:extLst>
      <p:ext uri="{BB962C8B-B14F-4D97-AF65-F5344CB8AC3E}">
        <p14:creationId xmlns:p14="http://schemas.microsoft.com/office/powerpoint/2010/main" val="12224922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490" y="1965277"/>
            <a:ext cx="11109277" cy="1446663"/>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7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পোড়ামাটির শিল্প কী তা বর্ণনা </a:t>
            </a:r>
            <a:r>
              <a:rPr lang="bn-BD" sz="72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করো</a:t>
            </a:r>
            <a:r>
              <a:rPr lang="bn-BD" sz="72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en-US" sz="7200" b="1" dirty="0"/>
          </a:p>
        </p:txBody>
      </p:sp>
      <p:sp>
        <p:nvSpPr>
          <p:cNvPr id="3" name="Oval 2">
            <a:hlinkClick r:id="rId2" action="ppaction://hlinkpres?slideindex=1&amp;slidetitle="/>
          </p:cNvPr>
          <p:cNvSpPr/>
          <p:nvPr/>
        </p:nvSpPr>
        <p:spPr>
          <a:xfrm>
            <a:off x="3207225" y="11215"/>
            <a:ext cx="4722125" cy="1555844"/>
          </a:xfrm>
          <a:prstGeom prst="ellipse">
            <a:avLst/>
          </a:prstGeom>
          <a:solidFill>
            <a:schemeClr val="accent2">
              <a:lumMod val="40000"/>
              <a:lumOff val="60000"/>
            </a:schemeClr>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smtClean="0">
                <a:solidFill>
                  <a:schemeClr val="tx1"/>
                </a:solidFill>
                <a:latin typeface="NikoshBAN" pitchFamily="2" charset="0"/>
                <a:cs typeface="NikoshBAN" pitchFamily="2" charset="0"/>
              </a:rPr>
              <a:t>জোড়ায় কাজ  </a:t>
            </a:r>
            <a:endParaRPr lang="en-US" sz="6000" b="1" dirty="0">
              <a:solidFill>
                <a:schemeClr val="tx1"/>
              </a:solidFill>
              <a:latin typeface="NikoshBAN" pitchFamily="2" charset="0"/>
              <a:cs typeface="NikoshBAN" pitchFamily="2" charset="0"/>
            </a:endParaRPr>
          </a:p>
        </p:txBody>
      </p:sp>
      <p:sp>
        <p:nvSpPr>
          <p:cNvPr id="4" name="TextBox 3"/>
          <p:cNvSpPr txBox="1"/>
          <p:nvPr/>
        </p:nvSpPr>
        <p:spPr>
          <a:xfrm>
            <a:off x="9449952" y="337843"/>
            <a:ext cx="1793074" cy="830997"/>
          </a:xfrm>
          <a:prstGeom prst="rect">
            <a:avLst/>
          </a:prstGeom>
          <a:solidFill>
            <a:schemeClr val="accent4">
              <a:lumMod val="20000"/>
              <a:lumOff val="80000"/>
            </a:schemeClr>
          </a:solidFill>
        </p:spPr>
        <p:txBody>
          <a:bodyPr wrap="square" rtlCol="0">
            <a:spAutoFit/>
          </a:bodyPr>
          <a:lstStyle/>
          <a:p>
            <a:r>
              <a:rPr lang="en-US" sz="4800" i="1" dirty="0" smtClean="0">
                <a:latin typeface="NikoshBAN" panose="02000000000000000000" pitchFamily="2" charset="0"/>
                <a:cs typeface="NikoshBAN" panose="02000000000000000000" pitchFamily="2" charset="0"/>
              </a:rPr>
              <a:t>৫মিনিট</a:t>
            </a:r>
            <a:endParaRPr lang="en-US" sz="4800" i="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00864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schemeClr>
            </a:gs>
            <a:gs pos="0">
              <a:schemeClr val="accent1">
                <a:lumMod val="5000"/>
                <a:lumOff val="95000"/>
              </a:schemeClr>
            </a:gs>
            <a:gs pos="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val 1">
            <a:hlinkClick r:id="rId2" action="ppaction://hlinkpres?slideindex=1&amp;slidetitle="/>
          </p:cNvPr>
          <p:cNvSpPr/>
          <p:nvPr/>
        </p:nvSpPr>
        <p:spPr>
          <a:xfrm>
            <a:off x="2897614" y="0"/>
            <a:ext cx="6710407" cy="941696"/>
          </a:xfrm>
          <a:prstGeom prst="ellipse">
            <a:avLst/>
          </a:prstGeom>
          <a:solidFill>
            <a:schemeClr val="accent2">
              <a:lumMod val="40000"/>
              <a:lumOff val="60000"/>
            </a:schemeClr>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chemeClr val="tx1"/>
                </a:solidFill>
                <a:latin typeface="NikoshBAN" pitchFamily="2" charset="0"/>
                <a:cs typeface="NikoshBAN" pitchFamily="2" charset="0"/>
              </a:rPr>
              <a:t>জোড়ায় কাজের সমাধান  </a:t>
            </a:r>
            <a:endParaRPr lang="en-US" sz="4400" b="1" dirty="0">
              <a:solidFill>
                <a:schemeClr val="tx1"/>
              </a:solidFill>
              <a:latin typeface="NikoshBAN" pitchFamily="2" charset="0"/>
              <a:cs typeface="NikoshBAN" pitchFamily="2" charset="0"/>
            </a:endParaRPr>
          </a:p>
        </p:txBody>
      </p:sp>
      <p:sp>
        <p:nvSpPr>
          <p:cNvPr id="3" name="Rectangle 2"/>
          <p:cNvSpPr/>
          <p:nvPr/>
        </p:nvSpPr>
        <p:spPr>
          <a:xfrm>
            <a:off x="641445" y="1064525"/>
            <a:ext cx="10647397" cy="5213444"/>
          </a:xfrm>
          <a:prstGeom prst="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bn-BD" sz="4800" b="1" dirty="0" smtClean="0">
                <a:solidFill>
                  <a:schemeClr val="tx1"/>
                </a:solidFill>
                <a:latin typeface="NikoshBAN" panose="02000000000000000000" pitchFamily="2" charset="0"/>
                <a:cs typeface="NikoshBAN" panose="02000000000000000000" pitchFamily="2" charset="0"/>
              </a:rPr>
              <a:t>মাটির ফলক বা পাত তৈরি করে তাতে ছবি করে পুড়িয়ে স্থায়ী রুপ দেয়া হলে তাকে পোড়ামাটির শিল্প বলে। প্রাচীনকালে ছাঁচ অনুযায়ী মাটির তৈরি ইট দিয়ে হিন্দুদের মন্দির বানানো হয়েছে। দিনাজপুরের কান্তজির মন্দির ও পাহাড় পুরের সোমপুর বিহারে পোড়ামাটির অনেক কাজ লক্ষ করা যায়।</a:t>
            </a:r>
            <a:endParaRPr lang="bn-BD" sz="4800" b="1" dirty="0" smtClean="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92263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06970" y="0"/>
            <a:ext cx="5200552" cy="906363"/>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bn-BD" sz="4000" b="1" dirty="0">
                <a:solidFill>
                  <a:prstClr val="black"/>
                </a:solidFill>
                <a:latin typeface="NikoshBAN" pitchFamily="2" charset="0"/>
                <a:cs typeface="NikoshBAN" pitchFamily="2" charset="0"/>
              </a:rPr>
              <a:t>দলীয়  কাজ এর ক্লু</a:t>
            </a:r>
            <a:endParaRPr lang="en-US" sz="4000" b="1" dirty="0">
              <a:solidFill>
                <a:prstClr val="black"/>
              </a:solidFill>
              <a:latin typeface="NikoshBAN" pitchFamily="2" charset="0"/>
              <a:cs typeface="NikoshBAN" pitchFamily="2" charset="0"/>
            </a:endParaRPr>
          </a:p>
        </p:txBody>
      </p:sp>
      <p:pic>
        <p:nvPicPr>
          <p:cNvPr id="3" name="Picture 2"/>
          <p:cNvPicPr>
            <a:picLocks noChangeAspect="1"/>
          </p:cNvPicPr>
          <p:nvPr/>
        </p:nvPicPr>
        <p:blipFill>
          <a:blip r:embed="rId2"/>
          <a:stretch>
            <a:fillRect/>
          </a:stretch>
        </p:blipFill>
        <p:spPr>
          <a:xfrm>
            <a:off x="6107089" y="1091946"/>
            <a:ext cx="4625564" cy="2590316"/>
          </a:xfrm>
          <a:prstGeom prst="rect">
            <a:avLst/>
          </a:prstGeom>
        </p:spPr>
      </p:pic>
      <p:pic>
        <p:nvPicPr>
          <p:cNvPr id="4" name="Picture 3"/>
          <p:cNvPicPr>
            <a:picLocks noChangeAspect="1"/>
          </p:cNvPicPr>
          <p:nvPr/>
        </p:nvPicPr>
        <p:blipFill>
          <a:blip r:embed="rId3"/>
          <a:stretch>
            <a:fillRect/>
          </a:stretch>
        </p:blipFill>
        <p:spPr>
          <a:xfrm>
            <a:off x="534561" y="1091946"/>
            <a:ext cx="5233787" cy="2760865"/>
          </a:xfrm>
          <a:prstGeom prst="rect">
            <a:avLst/>
          </a:prstGeom>
        </p:spPr>
      </p:pic>
      <p:pic>
        <p:nvPicPr>
          <p:cNvPr id="7" name="Picture 6"/>
          <p:cNvPicPr>
            <a:picLocks noChangeAspect="1"/>
          </p:cNvPicPr>
          <p:nvPr/>
        </p:nvPicPr>
        <p:blipFill>
          <a:blip r:embed="rId4"/>
          <a:stretch>
            <a:fillRect/>
          </a:stretch>
        </p:blipFill>
        <p:spPr>
          <a:xfrm>
            <a:off x="541006" y="4038394"/>
            <a:ext cx="5054575" cy="2341426"/>
          </a:xfrm>
          <a:prstGeom prst="rect">
            <a:avLst/>
          </a:prstGeom>
        </p:spPr>
      </p:pic>
      <p:pic>
        <p:nvPicPr>
          <p:cNvPr id="8" name="Picture 7"/>
          <p:cNvPicPr>
            <a:picLocks noChangeAspect="1"/>
          </p:cNvPicPr>
          <p:nvPr/>
        </p:nvPicPr>
        <p:blipFill>
          <a:blip r:embed="rId5"/>
          <a:stretch>
            <a:fillRect/>
          </a:stretch>
        </p:blipFill>
        <p:spPr>
          <a:xfrm>
            <a:off x="6107089" y="3952413"/>
            <a:ext cx="4702033" cy="2513388"/>
          </a:xfrm>
          <a:prstGeom prst="rect">
            <a:avLst/>
          </a:prstGeom>
        </p:spPr>
      </p:pic>
    </p:spTree>
    <p:extLst>
      <p:ext uri="{BB962C8B-B14F-4D97-AF65-F5344CB8AC3E}">
        <p14:creationId xmlns:p14="http://schemas.microsoft.com/office/powerpoint/2010/main" val="3122329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schemeClr>
            </a:gs>
            <a:gs pos="0">
              <a:schemeClr val="accent1">
                <a:lumMod val="5000"/>
                <a:lumOff val="95000"/>
              </a:schemeClr>
            </a:gs>
            <a:gs pos="8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p:cNvSpPr txBox="1"/>
          <p:nvPr/>
        </p:nvSpPr>
        <p:spPr>
          <a:xfrm>
            <a:off x="3062986" y="0"/>
            <a:ext cx="5111750" cy="1323439"/>
          </a:xfrm>
          <a:prstGeom prst="rect">
            <a:avLst/>
          </a:prstGeom>
          <a:noFill/>
        </p:spPr>
        <p:txBody>
          <a:bodyPr wrap="square" rtlCol="0">
            <a:spAutoFit/>
          </a:bodyPr>
          <a:lstStyle/>
          <a:p>
            <a:pPr algn="ctr" fontAlgn="auto">
              <a:spcBef>
                <a:spcPts val="0"/>
              </a:spcBef>
              <a:spcAft>
                <a:spcPts val="0"/>
              </a:spcAft>
              <a:defRPr/>
            </a:pPr>
            <a:r>
              <a:rPr lang="bn-BD" sz="8000" b="1" dirty="0">
                <a:latin typeface="NikoshBAN" pitchFamily="2" charset="0"/>
                <a:cs typeface="NikoshBAN" pitchFamily="2" charset="0"/>
              </a:rPr>
              <a:t>দলীয়  কাজ </a:t>
            </a:r>
            <a:endParaRPr lang="en-US" sz="8000" b="1" dirty="0">
              <a:latin typeface="NikoshBAN" pitchFamily="2" charset="0"/>
              <a:cs typeface="NikoshBAN" pitchFamily="2" charset="0"/>
            </a:endParaRPr>
          </a:p>
        </p:txBody>
      </p:sp>
      <p:sp>
        <p:nvSpPr>
          <p:cNvPr id="3" name="TextBox 2"/>
          <p:cNvSpPr txBox="1"/>
          <p:nvPr/>
        </p:nvSpPr>
        <p:spPr>
          <a:xfrm>
            <a:off x="9846798" y="365849"/>
            <a:ext cx="1917571" cy="646331"/>
          </a:xfrm>
          <a:prstGeom prst="rect">
            <a:avLst/>
          </a:prstGeom>
          <a:solidFill>
            <a:srgbClr val="00B0F0"/>
          </a:solidFill>
        </p:spPr>
        <p:txBody>
          <a:bodyPr wrap="square" rtlCol="0">
            <a:spAutoFit/>
          </a:bodyPr>
          <a:lstStyle/>
          <a:p>
            <a:r>
              <a:rPr lang="en-US" sz="3600" i="1" dirty="0" smtClean="0">
                <a:latin typeface="NikoshBAN" panose="02000000000000000000" pitchFamily="2" charset="0"/>
                <a:cs typeface="NikoshBAN" panose="02000000000000000000" pitchFamily="2" charset="0"/>
              </a:rPr>
              <a:t>১০ </a:t>
            </a:r>
            <a:r>
              <a:rPr lang="en-US" sz="3600" i="1" dirty="0" err="1" smtClean="0">
                <a:latin typeface="NikoshBAN" panose="02000000000000000000" pitchFamily="2" charset="0"/>
                <a:cs typeface="NikoshBAN" panose="02000000000000000000" pitchFamily="2" charset="0"/>
              </a:rPr>
              <a:t>মিনিট</a:t>
            </a:r>
            <a:endParaRPr lang="en-US" sz="3600" i="1" dirty="0">
              <a:latin typeface="NikoshBAN" panose="02000000000000000000" pitchFamily="2" charset="0"/>
              <a:cs typeface="NikoshBAN" panose="02000000000000000000" pitchFamily="2" charset="0"/>
            </a:endParaRPr>
          </a:p>
        </p:txBody>
      </p:sp>
      <p:sp>
        <p:nvSpPr>
          <p:cNvPr id="5" name="TextBox 4"/>
          <p:cNvSpPr txBox="1"/>
          <p:nvPr/>
        </p:nvSpPr>
        <p:spPr>
          <a:xfrm>
            <a:off x="101264" y="2387478"/>
            <a:ext cx="11950527" cy="707886"/>
          </a:xfrm>
          <a:prstGeom prst="rect">
            <a:avLst/>
          </a:prstGeom>
          <a:solidFill>
            <a:schemeClr val="bg1"/>
          </a:solidFill>
        </p:spPr>
        <p:txBody>
          <a:bodyPr wrap="square" rtlCol="0">
            <a:spAutoFit/>
          </a:bodyPr>
          <a:lstStyle/>
          <a:p>
            <a:r>
              <a:rPr lang="bn-BD" sz="4000" i="1" dirty="0">
                <a:ln w="28575">
                  <a:noFill/>
                </a:ln>
                <a:effectLst>
                  <a:outerShdw blurRad="38100" dist="38100" dir="2700000" algn="tl">
                    <a:srgbClr val="000000">
                      <a:alpha val="43137"/>
                    </a:srgbClr>
                  </a:outerShdw>
                </a:effectLst>
                <a:latin typeface="NikoshBAN" pitchFamily="2" charset="0"/>
                <a:cs typeface="NikoshBAN" pitchFamily="2" charset="0"/>
              </a:rPr>
              <a:t> </a:t>
            </a:r>
            <a:r>
              <a:rPr lang="bn-BD" sz="4000" i="1" dirty="0" smtClean="0">
                <a:ln w="28575">
                  <a:noFill/>
                </a:ln>
                <a:effectLst>
                  <a:outerShdw blurRad="38100" dist="38100" dir="2700000" algn="tl">
                    <a:srgbClr val="000000">
                      <a:alpha val="43137"/>
                    </a:srgbClr>
                  </a:outerShdw>
                </a:effectLst>
                <a:latin typeface="NikoshBAN" pitchFamily="2" charset="0"/>
                <a:cs typeface="NikoshBAN" pitchFamily="2" charset="0"/>
              </a:rPr>
              <a:t>‘ </a:t>
            </a:r>
            <a:r>
              <a:rPr lang="bn-BD" sz="4000" dirty="0" smtClean="0">
                <a:ln w="28575">
                  <a:noFill/>
                </a:ln>
                <a:effectLst>
                  <a:outerShdw blurRad="38100" dist="38100" dir="2700000" algn="tl">
                    <a:srgbClr val="000000">
                      <a:alpha val="43137"/>
                    </a:srgbClr>
                  </a:outerShdw>
                </a:effectLst>
                <a:latin typeface="NikoshBAN" pitchFamily="2" charset="0"/>
                <a:cs typeface="NikoshBAN" pitchFamily="2" charset="0"/>
              </a:rPr>
              <a:t>দৃশ্যশিল্প</a:t>
            </a:r>
            <a:r>
              <a:rPr lang="bn-BD" sz="4000" dirty="0">
                <a:ln w="28575">
                  <a:noFill/>
                </a:ln>
                <a:effectLst>
                  <a:outerShdw blurRad="38100" dist="38100" dir="2700000" algn="tl">
                    <a:srgbClr val="000000">
                      <a:alpha val="43137"/>
                    </a:srgbClr>
                  </a:outerShdw>
                </a:effectLst>
                <a:latin typeface="NikoshBAN" pitchFamily="2" charset="0"/>
                <a:cs typeface="NikoshBAN" pitchFamily="2" charset="0"/>
              </a:rPr>
              <a:t>’ বা বস্তগত শিল্প ব্যাখ্যা </a:t>
            </a:r>
            <a:r>
              <a:rPr lang="bn-BD" sz="4000" dirty="0" smtClean="0">
                <a:ln w="28575">
                  <a:noFill/>
                </a:ln>
                <a:effectLst>
                  <a:outerShdw blurRad="38100" dist="38100" dir="2700000" algn="tl">
                    <a:srgbClr val="000000">
                      <a:alpha val="43137"/>
                    </a:srgbClr>
                  </a:outerShdw>
                </a:effectLst>
                <a:latin typeface="NikoshBAN" pitchFamily="2" charset="0"/>
                <a:cs typeface="NikoshBAN" pitchFamily="2" charset="0"/>
              </a:rPr>
              <a:t>করো</a:t>
            </a:r>
            <a:r>
              <a:rPr lang="bn-BD" sz="4000" dirty="0" smtClean="0">
                <a:ln w="28575">
                  <a:noFill/>
                </a:ln>
                <a:effectLst>
                  <a:outerShdw blurRad="38100" dist="38100" dir="2700000" algn="tl">
                    <a:srgbClr val="000000">
                      <a:alpha val="43137"/>
                    </a:srgbClr>
                  </a:outerShdw>
                </a:effectLst>
                <a:latin typeface="NikoshBAN" pitchFamily="2" charset="0"/>
                <a:cs typeface="NikoshBAN" pitchFamily="2" charset="0"/>
              </a:rPr>
              <a:t>? </a:t>
            </a:r>
            <a:endParaRPr lang="en-US" sz="40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54494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Oval 1"/>
          <p:cNvSpPr/>
          <p:nvPr/>
        </p:nvSpPr>
        <p:spPr>
          <a:xfrm>
            <a:off x="3765760" y="222349"/>
            <a:ext cx="5478088" cy="824476"/>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4000" b="1" dirty="0" smtClean="0">
                <a:solidFill>
                  <a:schemeClr val="tx1"/>
                </a:solidFill>
                <a:latin typeface="NikoshBAN" pitchFamily="2" charset="0"/>
                <a:cs typeface="NikoshBAN" pitchFamily="2" charset="0"/>
              </a:rPr>
              <a:t>দলীয় কাজ এর সমাধান </a:t>
            </a:r>
            <a:endParaRPr lang="en-US" sz="4000" b="1" dirty="0">
              <a:solidFill>
                <a:schemeClr val="tx1"/>
              </a:solidFill>
              <a:latin typeface="NikoshBAN" pitchFamily="2" charset="0"/>
              <a:cs typeface="NikoshBAN" pitchFamily="2" charset="0"/>
            </a:endParaRPr>
          </a:p>
        </p:txBody>
      </p:sp>
      <p:sp>
        <p:nvSpPr>
          <p:cNvPr id="3" name="Content Placeholder 2"/>
          <p:cNvSpPr txBox="1">
            <a:spLocks/>
          </p:cNvSpPr>
          <p:nvPr/>
        </p:nvSpPr>
        <p:spPr>
          <a:xfrm>
            <a:off x="171449" y="1357313"/>
            <a:ext cx="11183488" cy="531644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bn-BD" sz="4800" b="1" dirty="0" smtClean="0">
                <a:ln w="28575">
                  <a:noFill/>
                </a:ln>
                <a:effectLst>
                  <a:outerShdw blurRad="38100" dist="38100" dir="2700000" algn="tl">
                    <a:srgbClr val="000000">
                      <a:alpha val="43137"/>
                    </a:srgbClr>
                  </a:outerShdw>
                </a:effectLst>
                <a:latin typeface="NikoshBAN" pitchFamily="2" charset="0"/>
                <a:cs typeface="NikoshBAN" pitchFamily="2" charset="0"/>
              </a:rPr>
              <a:t>সৃষ্টশীল কিছু কিছু কাজ সংস্কৃতির বিচারে বিশেষভাবে গুরুতবপূর্ণ। এগূলোকে শিল্পকলা অন্যতম একটি হলো ‘দৃশ্যশিল্প বা বস্তগত শিল্প। সুচিশিল্প , বাঁশ ও বেতের শিল্প, শীতল পাটি, নকশিকাঁথা </a:t>
            </a:r>
            <a:r>
              <a:rPr lang="bn-BD" sz="4800" b="1" dirty="0">
                <a:ln w="28575">
                  <a:noFill/>
                </a:ln>
                <a:effectLst>
                  <a:outerShdw blurRad="38100" dist="38100" dir="2700000" algn="tl">
                    <a:srgbClr val="000000">
                      <a:alpha val="43137"/>
                    </a:srgbClr>
                  </a:outerShdw>
                </a:effectLst>
                <a:latin typeface="NikoshBAN" pitchFamily="2" charset="0"/>
                <a:cs typeface="NikoshBAN" pitchFamily="2" charset="0"/>
              </a:rPr>
              <a:t>ইত্যাদি আমাদের </a:t>
            </a:r>
            <a:r>
              <a:rPr lang="bn-BD" sz="4800" b="1" dirty="0" smtClean="0">
                <a:ln w="28575">
                  <a:noFill/>
                </a:ln>
                <a:effectLst>
                  <a:outerShdw blurRad="38100" dist="38100" dir="2700000" algn="tl">
                    <a:srgbClr val="000000">
                      <a:alpha val="43137"/>
                    </a:srgbClr>
                  </a:outerShdw>
                </a:effectLst>
                <a:latin typeface="NikoshBAN" pitchFamily="2" charset="0"/>
                <a:cs typeface="NikoshBAN" pitchFamily="2" charset="0"/>
              </a:rPr>
              <a:t>দৃশ্যশিল্প অর্থাৎ </a:t>
            </a:r>
            <a:r>
              <a:rPr lang="bn-BD" sz="4800" b="1" dirty="0">
                <a:ln w="28575">
                  <a:noFill/>
                </a:ln>
                <a:effectLst>
                  <a:outerShdw blurRad="38100" dist="38100" dir="2700000" algn="tl">
                    <a:srgbClr val="000000">
                      <a:alpha val="43137"/>
                    </a:srgbClr>
                  </a:outerShdw>
                </a:effectLst>
                <a:latin typeface="NikoshBAN" pitchFamily="2" charset="0"/>
                <a:cs typeface="NikoshBAN" pitchFamily="2" charset="0"/>
              </a:rPr>
              <a:t>বস্তগত </a:t>
            </a:r>
            <a:r>
              <a:rPr lang="bn-BD" sz="4800" b="1" dirty="0" smtClean="0">
                <a:ln w="28575">
                  <a:noFill/>
                </a:ln>
                <a:effectLst>
                  <a:outerShdw blurRad="38100" dist="38100" dir="2700000" algn="tl">
                    <a:srgbClr val="000000">
                      <a:alpha val="43137"/>
                    </a:srgbClr>
                  </a:outerShdw>
                </a:effectLst>
                <a:latin typeface="NikoshBAN" pitchFamily="2" charset="0"/>
                <a:cs typeface="NikoshBAN" pitchFamily="2" charset="0"/>
              </a:rPr>
              <a:t>শিল্প হিসেবে পরিচিত।এগুলো বাঙ্গালির সৃষ্টশীল সাংস্কৃতিক বৈশিষ্ট্য বা ঐতিহ্যের অংশ। এ ছাড়া কাঠের কাজ বা কারুশিল্প, সঙ্খের কাজ, বাঁশ –বেত ও শোলার কাজ ও</a:t>
            </a:r>
            <a:r>
              <a:rPr lang="bn-BD" sz="4800" b="1" dirty="0">
                <a:ln w="28575">
                  <a:noFill/>
                </a:ln>
                <a:effectLst>
                  <a:outerShdw blurRad="38100" dist="38100" dir="2700000" algn="tl">
                    <a:srgbClr val="000000">
                      <a:alpha val="43137"/>
                    </a:srgbClr>
                  </a:outerShdw>
                </a:effectLst>
                <a:latin typeface="NikoshBAN" pitchFamily="2" charset="0"/>
                <a:cs typeface="NikoshBAN" pitchFamily="2" charset="0"/>
              </a:rPr>
              <a:t> দৃশ্যশিল্প বা বস্তগত </a:t>
            </a:r>
            <a:r>
              <a:rPr lang="bn-BD" sz="4800" b="1" dirty="0" smtClean="0">
                <a:ln w="28575">
                  <a:noFill/>
                </a:ln>
                <a:effectLst>
                  <a:outerShdw blurRad="38100" dist="38100" dir="2700000" algn="tl">
                    <a:srgbClr val="000000">
                      <a:alpha val="43137"/>
                    </a:srgbClr>
                  </a:outerShdw>
                </a:effectLst>
                <a:latin typeface="NikoshBAN" pitchFamily="2" charset="0"/>
                <a:cs typeface="NikoshBAN" pitchFamily="2" charset="0"/>
              </a:rPr>
              <a:t>শিল্পের অন্তর্গত।</a:t>
            </a:r>
            <a:endParaRPr lang="bn-BD" sz="4800" b="1" dirty="0" smtClean="0">
              <a:ln w="28575">
                <a:noFill/>
              </a:ln>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419582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val 1">
            <a:hlinkClick r:id="rId2" action="ppaction://hlinkpres?slideindex=1&amp;slidetitle="/>
          </p:cNvPr>
          <p:cNvSpPr/>
          <p:nvPr/>
        </p:nvSpPr>
        <p:spPr>
          <a:xfrm>
            <a:off x="1887416" y="304800"/>
            <a:ext cx="6510996" cy="1290914"/>
          </a:xfrm>
          <a:prstGeom prst="ellipse">
            <a:avLst/>
          </a:prstGeom>
          <a:solidFill>
            <a:schemeClr val="accent4">
              <a:lumMod val="20000"/>
              <a:lumOff val="80000"/>
            </a:schemeClr>
          </a:solidFill>
          <a:ln w="28575">
            <a:noFill/>
          </a:ln>
          <a:effectLst>
            <a:outerShdw blurRad="190500" dist="228600" dir="2700000" algn="ctr">
              <a:srgbClr val="000000">
                <a:alpha val="30000"/>
              </a:srgbClr>
            </a:outerShdw>
          </a:effectLst>
          <a:scene3d>
            <a:camera prst="perspectiveFront"/>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i="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মূলায়ন </a:t>
            </a:r>
            <a:endParaRPr lang="en-US" sz="5400" b="1" i="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4" name="Rectangle 3"/>
          <p:cNvSpPr/>
          <p:nvPr/>
        </p:nvSpPr>
        <p:spPr>
          <a:xfrm>
            <a:off x="940108" y="1778048"/>
            <a:ext cx="11097217"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bn-BD" sz="3200" dirty="0" smtClean="0">
                <a:latin typeface="NikoshBAN" panose="02000000000000000000" pitchFamily="2" charset="0"/>
                <a:cs typeface="NikoshBAN" panose="02000000000000000000" pitchFamily="2" charset="0"/>
              </a:rPr>
              <a:t>১</a:t>
            </a:r>
            <a:r>
              <a:rPr lang="bn-BD" sz="3200" dirty="0" smtClean="0">
                <a:latin typeface="NikoshBAN" panose="02000000000000000000" pitchFamily="2" charset="0"/>
                <a:cs typeface="NikoshBAN" panose="02000000000000000000" pitchFamily="2" charset="0"/>
              </a:rPr>
              <a:t>। বাংলাদেশের কোথায় প্রচুর পোড়া মাটির কাজ রেয়েছে ?</a:t>
            </a:r>
            <a:endParaRPr lang="en-US" sz="3200" dirty="0">
              <a:latin typeface="NikoshBAN" panose="02000000000000000000" pitchFamily="2" charset="0"/>
              <a:cs typeface="NikoshBAN" panose="02000000000000000000" pitchFamily="2" charset="0"/>
            </a:endParaRPr>
          </a:p>
        </p:txBody>
      </p:sp>
      <p:sp>
        <p:nvSpPr>
          <p:cNvPr id="5" name="TextBox 4"/>
          <p:cNvSpPr txBox="1"/>
          <p:nvPr/>
        </p:nvSpPr>
        <p:spPr>
          <a:xfrm>
            <a:off x="1096439" y="2826948"/>
            <a:ext cx="3054966"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smtClean="0">
                <a:latin typeface="NikoshBAN" panose="02000000000000000000" pitchFamily="2" charset="0"/>
                <a:cs typeface="NikoshBAN" panose="02000000000000000000" pitchFamily="2" charset="0"/>
              </a:rPr>
              <a:t>ক.সোমপুর বিহারে     </a:t>
            </a:r>
            <a:endParaRPr lang="en-US" sz="2400" dirty="0">
              <a:latin typeface="NikoshBAN" panose="02000000000000000000" pitchFamily="2" charset="0"/>
              <a:cs typeface="NikoshBAN" panose="02000000000000000000" pitchFamily="2" charset="0"/>
            </a:endParaRPr>
          </a:p>
        </p:txBody>
      </p:sp>
      <p:sp>
        <p:nvSpPr>
          <p:cNvPr id="6" name="TextBox 5"/>
          <p:cNvSpPr txBox="1"/>
          <p:nvPr/>
        </p:nvSpPr>
        <p:spPr>
          <a:xfrm>
            <a:off x="1126970" y="3647178"/>
            <a:ext cx="3024435"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smtClean="0">
                <a:latin typeface="NikoshBAN" panose="02000000000000000000" pitchFamily="2" charset="0"/>
                <a:cs typeface="NikoshBAN" panose="02000000000000000000" pitchFamily="2" charset="0"/>
              </a:rPr>
              <a:t>গ. </a:t>
            </a:r>
            <a:r>
              <a:rPr lang="bn-BD" sz="2400" dirty="0" smtClean="0">
                <a:latin typeface="NikoshBAN" panose="02000000000000000000" pitchFamily="2" charset="0"/>
                <a:cs typeface="NikoshBAN" panose="02000000000000000000" pitchFamily="2" charset="0"/>
              </a:rPr>
              <a:t>রংপুরে </a:t>
            </a:r>
            <a:endParaRPr lang="en-US" sz="2400" dirty="0">
              <a:latin typeface="NikoshBAN" panose="02000000000000000000" pitchFamily="2" charset="0"/>
              <a:cs typeface="NikoshBAN" panose="02000000000000000000" pitchFamily="2" charset="0"/>
            </a:endParaRPr>
          </a:p>
        </p:txBody>
      </p:sp>
      <p:sp>
        <p:nvSpPr>
          <p:cNvPr id="7" name="TextBox 6"/>
          <p:cNvSpPr txBox="1"/>
          <p:nvPr/>
        </p:nvSpPr>
        <p:spPr>
          <a:xfrm>
            <a:off x="5739679" y="3558151"/>
            <a:ext cx="3447809"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smtClean="0">
                <a:latin typeface="NikoshBAN" panose="02000000000000000000" pitchFamily="2" charset="0"/>
                <a:cs typeface="NikoshBAN" panose="02000000000000000000" pitchFamily="2" charset="0"/>
              </a:rPr>
              <a:t>ঘ. </a:t>
            </a:r>
            <a:r>
              <a:rPr lang="bn-BD" sz="2400" dirty="0" smtClean="0">
                <a:latin typeface="NikoshBAN" panose="02000000000000000000" pitchFamily="2" charset="0"/>
                <a:cs typeface="NikoshBAN" panose="02000000000000000000" pitchFamily="2" charset="0"/>
              </a:rPr>
              <a:t>নওগাঁ</a:t>
            </a:r>
            <a:endParaRPr lang="en-US" sz="2400" b="1" dirty="0">
              <a:latin typeface="NikoshBAN" pitchFamily="2" charset="0"/>
              <a:cs typeface="NikoshBAN" pitchFamily="2" charset="0"/>
            </a:endParaRPr>
          </a:p>
        </p:txBody>
      </p:sp>
      <p:sp>
        <p:nvSpPr>
          <p:cNvPr id="8" name="TextBox 7"/>
          <p:cNvSpPr txBox="1"/>
          <p:nvPr/>
        </p:nvSpPr>
        <p:spPr>
          <a:xfrm>
            <a:off x="5739679" y="2876091"/>
            <a:ext cx="3447809"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smtClean="0">
                <a:latin typeface="NikoshBAN" pitchFamily="2" charset="0"/>
                <a:cs typeface="NikoshBAN" pitchFamily="2" charset="0"/>
              </a:rPr>
              <a:t>খ</a:t>
            </a:r>
            <a:r>
              <a:rPr lang="bn-BD" sz="2400" dirty="0">
                <a:latin typeface="NikoshBAN" panose="02000000000000000000" pitchFamily="2" charset="0"/>
                <a:cs typeface="NikoshBAN" panose="02000000000000000000" pitchFamily="2" charset="0"/>
              </a:rPr>
              <a:t> . </a:t>
            </a:r>
            <a:r>
              <a:rPr lang="bn-BD" sz="2400" dirty="0" smtClean="0">
                <a:latin typeface="NikoshBAN" panose="02000000000000000000" pitchFamily="2" charset="0"/>
                <a:cs typeface="NikoshBAN" panose="02000000000000000000" pitchFamily="2" charset="0"/>
              </a:rPr>
              <a:t>বরিশালে </a:t>
            </a:r>
            <a:r>
              <a:rPr lang="bn-BD" sz="2400" dirty="0" smtClean="0">
                <a:latin typeface="NikoshBAN" panose="02000000000000000000" pitchFamily="2" charset="0"/>
                <a:cs typeface="NikoshBAN" panose="02000000000000000000" pitchFamily="2" charset="0"/>
              </a:rPr>
              <a:t> </a:t>
            </a:r>
            <a:endParaRPr lang="en-US" sz="2400" b="1" dirty="0">
              <a:latin typeface="NikoshBAN" pitchFamily="2" charset="0"/>
              <a:cs typeface="NikoshBAN" pitchFamily="2" charset="0"/>
            </a:endParaRPr>
          </a:p>
        </p:txBody>
      </p:sp>
      <p:sp>
        <p:nvSpPr>
          <p:cNvPr id="9" name="Oval 8"/>
          <p:cNvSpPr/>
          <p:nvPr/>
        </p:nvSpPr>
        <p:spPr>
          <a:xfrm>
            <a:off x="5538632" y="2797383"/>
            <a:ext cx="596765" cy="5814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8101" y="4289354"/>
            <a:ext cx="1159459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bn-BD" sz="3600" dirty="0">
                <a:latin typeface="NikoshBAN" panose="02000000000000000000" pitchFamily="2" charset="0"/>
                <a:cs typeface="NikoshBAN" panose="02000000000000000000" pitchFamily="2" charset="0"/>
              </a:rPr>
              <a:t>২</a:t>
            </a:r>
            <a:r>
              <a:rPr lang="bn-BD" sz="3600" dirty="0" smtClean="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বাংলার কোন শিল্পের সুনাম বহুকালের </a:t>
            </a:r>
            <a:r>
              <a:rPr lang="bn-BD"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11" name="TextBox 10"/>
          <p:cNvSpPr txBox="1"/>
          <p:nvPr/>
        </p:nvSpPr>
        <p:spPr>
          <a:xfrm>
            <a:off x="1126971" y="5294250"/>
            <a:ext cx="1411513"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smtClean="0">
                <a:latin typeface="NikoshBAN" panose="02000000000000000000" pitchFamily="2" charset="0"/>
                <a:cs typeface="NikoshBAN" panose="02000000000000000000" pitchFamily="2" charset="0"/>
              </a:rPr>
              <a:t>ক. </a:t>
            </a:r>
            <a:r>
              <a:rPr lang="bn-BD" sz="2400" dirty="0" smtClean="0">
                <a:latin typeface="NikoshBAN" panose="02000000000000000000" pitchFamily="2" charset="0"/>
                <a:cs typeface="NikoshBAN" panose="02000000000000000000" pitchFamily="2" charset="0"/>
              </a:rPr>
              <a:t>তাঁত শিল্প </a:t>
            </a:r>
            <a:r>
              <a:rPr lang="bn-BD"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12" name="TextBox 11"/>
          <p:cNvSpPr txBox="1"/>
          <p:nvPr/>
        </p:nvSpPr>
        <p:spPr>
          <a:xfrm>
            <a:off x="5400756" y="5367427"/>
            <a:ext cx="2289497"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a:latin typeface="NikoshBAN" panose="02000000000000000000" pitchFamily="2" charset="0"/>
                <a:cs typeface="NikoshBAN" panose="02000000000000000000" pitchFamily="2" charset="0"/>
              </a:rPr>
              <a:t>খ </a:t>
            </a:r>
            <a:r>
              <a:rPr lang="bn-BD" sz="2400" dirty="0" smtClean="0">
                <a:latin typeface="NikoshBAN" panose="02000000000000000000" pitchFamily="2" charset="0"/>
                <a:cs typeface="NikoshBAN" panose="02000000000000000000" pitchFamily="2" charset="0"/>
              </a:rPr>
              <a:t>. </a:t>
            </a:r>
            <a:r>
              <a:rPr lang="bn-BD" sz="2400" dirty="0" smtClean="0">
                <a:latin typeface="NikoshBAN" panose="02000000000000000000" pitchFamily="2" charset="0"/>
                <a:cs typeface="NikoshBAN" panose="02000000000000000000" pitchFamily="2" charset="0"/>
              </a:rPr>
              <a:t>শঙ্খশিল্প  </a:t>
            </a:r>
            <a:endParaRPr lang="en-US" sz="2400" b="1" dirty="0">
              <a:latin typeface="NikoshBAN" pitchFamily="2" charset="0"/>
              <a:cs typeface="NikoshBAN" pitchFamily="2" charset="0"/>
            </a:endParaRPr>
          </a:p>
        </p:txBody>
      </p:sp>
      <p:sp>
        <p:nvSpPr>
          <p:cNvPr id="17" name="TextBox 16"/>
          <p:cNvSpPr txBox="1"/>
          <p:nvPr/>
        </p:nvSpPr>
        <p:spPr>
          <a:xfrm>
            <a:off x="1114003" y="6158484"/>
            <a:ext cx="1424482"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smtClean="0">
                <a:latin typeface="NikoshBAN" panose="02000000000000000000" pitchFamily="2" charset="0"/>
                <a:cs typeface="NikoshBAN" panose="02000000000000000000" pitchFamily="2" charset="0"/>
              </a:rPr>
              <a:t>গ.কারুশিল্প  </a:t>
            </a:r>
            <a:endParaRPr lang="en-US" sz="2400" dirty="0">
              <a:latin typeface="NikoshBAN" panose="02000000000000000000" pitchFamily="2" charset="0"/>
              <a:cs typeface="NikoshBAN" panose="02000000000000000000" pitchFamily="2" charset="0"/>
            </a:endParaRPr>
          </a:p>
        </p:txBody>
      </p:sp>
      <p:sp>
        <p:nvSpPr>
          <p:cNvPr id="15" name="Oval 14"/>
          <p:cNvSpPr/>
          <p:nvPr/>
        </p:nvSpPr>
        <p:spPr>
          <a:xfrm>
            <a:off x="798056" y="6098573"/>
            <a:ext cx="596765" cy="5814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400756" y="6088269"/>
            <a:ext cx="2289497"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bn-BD" sz="2400" dirty="0">
                <a:latin typeface="NikoshBAN" panose="02000000000000000000" pitchFamily="2" charset="0"/>
                <a:cs typeface="NikoshBAN" panose="02000000000000000000" pitchFamily="2" charset="0"/>
              </a:rPr>
              <a:t>ঘ </a:t>
            </a:r>
            <a:r>
              <a:rPr lang="bn-BD" sz="2400" dirty="0" smtClean="0">
                <a:latin typeface="NikoshBAN" panose="02000000000000000000" pitchFamily="2" charset="0"/>
                <a:cs typeface="NikoshBAN" panose="02000000000000000000" pitchFamily="2" charset="0"/>
              </a:rPr>
              <a:t>. </a:t>
            </a:r>
            <a:r>
              <a:rPr lang="bn-BD" sz="2400" dirty="0">
                <a:latin typeface="NikoshBAN" panose="02000000000000000000" pitchFamily="2" charset="0"/>
                <a:cs typeface="NikoshBAN" panose="02000000000000000000" pitchFamily="2" charset="0"/>
              </a:rPr>
              <a:t>কাঁসাশিল্প</a:t>
            </a:r>
            <a:endParaRPr lang="en-US" sz="2400" b="1" dirty="0">
              <a:latin typeface="NikoshBAN" pitchFamily="2" charset="0"/>
              <a:cs typeface="NikoshBAN" pitchFamily="2" charset="0"/>
            </a:endParaRPr>
          </a:p>
        </p:txBody>
      </p:sp>
    </p:spTree>
    <p:extLst>
      <p:ext uri="{BB962C8B-B14F-4D97-AF65-F5344CB8AC3E}">
        <p14:creationId xmlns:p14="http://schemas.microsoft.com/office/powerpoint/2010/main" val="3819923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62966" y="289137"/>
            <a:ext cx="5734594" cy="969778"/>
          </a:xfrm>
          <a:prstGeom prst="roundRect">
            <a:avLst>
              <a:gd name="adj" fmla="val 33975"/>
            </a:avLst>
          </a:prstGeom>
          <a:solidFill>
            <a:srgbClr val="00B0F0"/>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bn-BD" sz="8000" b="1" dirty="0" smtClean="0">
                <a:solidFill>
                  <a:schemeClr val="tx1"/>
                </a:solidFill>
                <a:latin typeface="NikoshBAN" pitchFamily="2" charset="0"/>
                <a:cs typeface="NikoshBAN" pitchFamily="2" charset="0"/>
              </a:rPr>
              <a:t>বাড়ীর কাজ</a:t>
            </a:r>
            <a:endParaRPr lang="en-US" sz="8000" b="1" dirty="0">
              <a:solidFill>
                <a:schemeClr val="tx1"/>
              </a:solidFill>
              <a:latin typeface="NikoshBAN" pitchFamily="2" charset="0"/>
              <a:cs typeface="NikoshBAN" pitchFamily="2" charset="0"/>
            </a:endParaRPr>
          </a:p>
        </p:txBody>
      </p:sp>
      <p:sp>
        <p:nvSpPr>
          <p:cNvPr id="3" name="Rounded Rectangle 2"/>
          <p:cNvSpPr/>
          <p:nvPr/>
        </p:nvSpPr>
        <p:spPr>
          <a:xfrm>
            <a:off x="150126" y="3984651"/>
            <a:ext cx="11723426" cy="1993068"/>
          </a:xfrm>
          <a:prstGeom prst="roundRect">
            <a:avLst/>
          </a:prstGeom>
          <a:solidFill>
            <a:srgbClr val="7030A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বাংলার প্রাচীন দৃশ্যশিল্পের তালিকা তৈরি করে নিয়ে </a:t>
            </a:r>
            <a:r>
              <a:rPr lang="bn-BD" sz="5400" b="1" dirty="0" smtClean="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rPr>
              <a:t>আসবে।</a:t>
            </a:r>
            <a:endParaRPr lang="en-US" sz="5400" b="1" dirty="0">
              <a:ln w="22225">
                <a:solidFill>
                  <a:schemeClr val="accent2"/>
                </a:solidFill>
                <a:prstDash val="solid"/>
              </a:ln>
              <a:solidFill>
                <a:schemeClr val="accent2">
                  <a:lumMod val="40000"/>
                  <a:lumOff val="60000"/>
                </a:schemeClr>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8666" y="1476784"/>
            <a:ext cx="3823193" cy="228999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233388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alphaModFix amt="74000"/>
          </a:blip>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3425834" y="4890595"/>
            <a:ext cx="5078592" cy="1569660"/>
          </a:xfrm>
          <a:prstGeom prst="rect">
            <a:avLst/>
          </a:prstGeom>
          <a:noFill/>
        </p:spPr>
        <p:txBody>
          <a:bodyPr wrap="square" rtlCol="0">
            <a:spAutoFit/>
          </a:bodyPr>
          <a:lstStyle/>
          <a:p>
            <a:pPr algn="ctr"/>
            <a:r>
              <a:rPr lang="en-US" sz="9600" b="1" i="1" dirty="0" err="1" smtClean="0">
                <a:latin typeface="NikoshBAN" panose="02000000000000000000" pitchFamily="2" charset="0"/>
                <a:cs typeface="NikoshBAN" panose="02000000000000000000" pitchFamily="2" charset="0"/>
              </a:rPr>
              <a:t>ধন্যবাদ</a:t>
            </a:r>
            <a:endParaRPr lang="en-US" sz="9600" b="1" i="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585" y="627798"/>
            <a:ext cx="7983940" cy="3986159"/>
          </a:xfrm>
          <a:prstGeom prst="rect">
            <a:avLst/>
          </a:prstGeom>
        </p:spPr>
      </p:pic>
    </p:spTree>
    <p:extLst>
      <p:ext uri="{BB962C8B-B14F-4D97-AF65-F5344CB8AC3E}">
        <p14:creationId xmlns:p14="http://schemas.microsoft.com/office/powerpoint/2010/main" val="20794679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alphaModFix amt="98000"/>
          </a:blip>
          <a:tile tx="0" ty="0" sx="100000" sy="100000" flip="none" algn="tl"/>
        </a:blipFill>
        <a:effectLst/>
      </p:bgPr>
    </p:bg>
    <p:spTree>
      <p:nvGrpSpPr>
        <p:cNvPr id="1" name=""/>
        <p:cNvGrpSpPr/>
        <p:nvPr/>
      </p:nvGrpSpPr>
      <p:grpSpPr>
        <a:xfrm>
          <a:off x="0" y="0"/>
          <a:ext cx="0" cy="0"/>
          <a:chOff x="0" y="0"/>
          <a:chExt cx="0" cy="0"/>
        </a:xfrm>
      </p:grpSpPr>
      <p:sp>
        <p:nvSpPr>
          <p:cNvPr id="2" name="Oval 1"/>
          <p:cNvSpPr/>
          <p:nvPr/>
        </p:nvSpPr>
        <p:spPr>
          <a:xfrm>
            <a:off x="2362174" y="323412"/>
            <a:ext cx="7167589" cy="1491102"/>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7200" b="1" dirty="0" smtClean="0">
                <a:solidFill>
                  <a:schemeClr val="tx1"/>
                </a:solidFill>
                <a:latin typeface="NikoshBAN" pitchFamily="2" charset="0"/>
                <a:cs typeface="NikoshBAN" pitchFamily="2" charset="0"/>
              </a:rPr>
              <a:t>শিক্ষক </a:t>
            </a:r>
            <a:r>
              <a:rPr lang="en-US" sz="7200" b="1" dirty="0" err="1" smtClean="0">
                <a:solidFill>
                  <a:schemeClr val="tx1"/>
                </a:solidFill>
                <a:latin typeface="NikoshBAN" pitchFamily="2" charset="0"/>
                <a:cs typeface="NikoshBAN" pitchFamily="2" charset="0"/>
              </a:rPr>
              <a:t>পরিচিতি</a:t>
            </a:r>
            <a:r>
              <a:rPr lang="bn-BD" sz="7200" b="1" dirty="0" smtClean="0">
                <a:solidFill>
                  <a:schemeClr val="tx1"/>
                </a:solidFill>
                <a:latin typeface="NikoshBAN" pitchFamily="2" charset="0"/>
                <a:cs typeface="NikoshBAN" pitchFamily="2" charset="0"/>
              </a:rPr>
              <a:t> </a:t>
            </a:r>
            <a:endParaRPr lang="en-US" sz="7200" b="1" dirty="0">
              <a:solidFill>
                <a:schemeClr val="tx1"/>
              </a:solidFill>
              <a:latin typeface="NikoshBAN" pitchFamily="2" charset="0"/>
              <a:cs typeface="NikoshBAN" pitchFamily="2" charset="0"/>
            </a:endParaRPr>
          </a:p>
        </p:txBody>
      </p:sp>
      <p:sp>
        <p:nvSpPr>
          <p:cNvPr id="5" name="Rounded Rectangle 4"/>
          <p:cNvSpPr/>
          <p:nvPr/>
        </p:nvSpPr>
        <p:spPr>
          <a:xfrm>
            <a:off x="526672" y="2120858"/>
            <a:ext cx="7131428" cy="4294229"/>
          </a:xfrm>
          <a:prstGeom prst="roundRect">
            <a:avLst/>
          </a:prstGeom>
          <a:noFill/>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0093" y="2120859"/>
            <a:ext cx="6199402" cy="3877985"/>
          </a:xfrm>
          <a:prstGeom prst="rect">
            <a:avLst/>
          </a:prstGeom>
          <a:noFill/>
        </p:spPr>
        <p:txBody>
          <a:bodyPr wrap="square" rtlCol="0">
            <a:spAutoFit/>
          </a:bodyPr>
          <a:lstStyle/>
          <a:p>
            <a:r>
              <a:rPr lang="bn-BD" sz="6000" dirty="0" smtClean="0">
                <a:solidFill>
                  <a:srgbClr val="7030A0"/>
                </a:solidFill>
                <a:latin typeface="NikoshBAN" panose="02000000000000000000" pitchFamily="2" charset="0"/>
                <a:cs typeface="NikoshBAN" panose="02000000000000000000" pitchFamily="2" charset="0"/>
              </a:rPr>
              <a:t>   </a:t>
            </a:r>
            <a:r>
              <a:rPr lang="bn-BD" sz="6600" b="1" dirty="0" smtClean="0">
                <a:ln w="22225">
                  <a:solidFill>
                    <a:schemeClr val="accent2"/>
                  </a:solidFill>
                  <a:prstDash val="solid"/>
                </a:ln>
                <a:solidFill>
                  <a:srgbClr val="FF0000"/>
                </a:solidFill>
                <a:latin typeface="NikoshBAN" panose="02000000000000000000" pitchFamily="2" charset="0"/>
                <a:cs typeface="NikoshBAN" panose="02000000000000000000" pitchFamily="2" charset="0"/>
              </a:rPr>
              <a:t>মোঃ জহুরুল ইসলাম</a:t>
            </a:r>
            <a:endParaRPr lang="bn-BD" sz="6000" b="1" dirty="0" smtClean="0">
              <a:ln w="22225">
                <a:solidFill>
                  <a:schemeClr val="accent2"/>
                </a:solidFill>
                <a:prstDash val="solid"/>
              </a:ln>
              <a:solidFill>
                <a:srgbClr val="FF0000"/>
              </a:solidFill>
              <a:latin typeface="NikoshBAN" panose="02000000000000000000" pitchFamily="2" charset="0"/>
              <a:cs typeface="NikoshBAN" panose="02000000000000000000" pitchFamily="2" charset="0"/>
            </a:endParaRPr>
          </a:p>
          <a:p>
            <a:r>
              <a:rPr lang="bn-BD" sz="3600" i="1" dirty="0" smtClean="0">
                <a:latin typeface="Nikosh" panose="02000000000000000000" pitchFamily="2" charset="0"/>
                <a:cs typeface="Nikosh" panose="02000000000000000000" pitchFamily="2" charset="0"/>
              </a:rPr>
              <a:t>            </a:t>
            </a:r>
            <a:r>
              <a:rPr lang="bn-IN" sz="3600" b="1" dirty="0" smtClean="0">
                <a:latin typeface="NikoshBAN" panose="02000000000000000000" pitchFamily="2" charset="0"/>
                <a:cs typeface="NikoshBAN" panose="02000000000000000000" pitchFamily="2" charset="0"/>
              </a:rPr>
              <a:t>সহকারি শিক্ষক </a:t>
            </a:r>
            <a:r>
              <a:rPr lang="bn-BD" sz="3600" b="1" dirty="0" smtClean="0">
                <a:latin typeface="NikoshBAN" panose="02000000000000000000" pitchFamily="2" charset="0"/>
                <a:cs typeface="NikoshBAN" panose="02000000000000000000" pitchFamily="2" charset="0"/>
              </a:rPr>
              <a:t>(আইসিটি)</a:t>
            </a:r>
            <a:endParaRPr lang="bn-IN" sz="3600" b="1" dirty="0" smtClean="0">
              <a:latin typeface="NikoshBAN" panose="02000000000000000000" pitchFamily="2" charset="0"/>
              <a:cs typeface="NikoshBAN" panose="02000000000000000000" pitchFamily="2" charset="0"/>
            </a:endParaRPr>
          </a:p>
          <a:p>
            <a:pPr algn="ctr"/>
            <a:r>
              <a:rPr lang="en-US" sz="4000" b="1" dirty="0" smtClean="0">
                <a:latin typeface="NikoshBAN" panose="02000000000000000000" pitchFamily="2" charset="0"/>
                <a:cs typeface="NikoshBAN" panose="02000000000000000000" pitchFamily="2" charset="0"/>
              </a:rPr>
              <a:t>  </a:t>
            </a:r>
            <a:r>
              <a:rPr lang="bn-BD" sz="4000" b="1" dirty="0" smtClean="0">
                <a:latin typeface="NikoshBAN" panose="02000000000000000000" pitchFamily="2" charset="0"/>
                <a:cs typeface="NikoshBAN" panose="02000000000000000000" pitchFamily="2" charset="0"/>
              </a:rPr>
              <a:t>খোট্টাপাড়া ইসলামিয়া আলিম মাদ্রাসা</a:t>
            </a:r>
          </a:p>
          <a:p>
            <a:pPr algn="ctr"/>
            <a:r>
              <a:rPr lang="bn-BD" sz="4000" b="1" dirty="0" smtClean="0">
                <a:latin typeface="NikoshBAN" panose="02000000000000000000" pitchFamily="2" charset="0"/>
                <a:cs typeface="NikoshBAN" panose="02000000000000000000" pitchFamily="2" charset="0"/>
              </a:rPr>
              <a:t>সাপাহার, নওগাঁ।</a:t>
            </a:r>
            <a:endParaRPr lang="en-US" sz="4400" i="1" dirty="0" smtClean="0">
              <a:latin typeface="Nikosh" panose="02000000000000000000" pitchFamily="2" charset="0"/>
              <a:cs typeface="Nikosh" panose="02000000000000000000" pitchFamily="2" charset="0"/>
            </a:endParaRPr>
          </a:p>
          <a:p>
            <a:pPr algn="ctr"/>
            <a:r>
              <a:rPr lang="bn-IN" sz="3200" b="1" dirty="0" smtClean="0">
                <a:latin typeface="NikoshBAN" pitchFamily="2" charset="0"/>
                <a:cs typeface="NikoshBAN" pitchFamily="2" charset="0"/>
              </a:rPr>
              <a:t>মোবাইল নম্বরঃ ০১৭</a:t>
            </a:r>
            <a:r>
              <a:rPr lang="bn-BD" sz="3200" b="1" dirty="0" smtClean="0">
                <a:latin typeface="NikoshBAN" pitchFamily="2" charset="0"/>
                <a:cs typeface="NikoshBAN" pitchFamily="2" charset="0"/>
              </a:rPr>
              <a:t>৩৪৬৫২০৮০</a:t>
            </a:r>
            <a:r>
              <a:rPr lang="bn-IN" sz="3200" b="1" dirty="0" smtClean="0">
                <a:latin typeface="NikoshBAN" pitchFamily="2" charset="0"/>
                <a:cs typeface="NikoshBAN" pitchFamily="2" charset="0"/>
              </a:rPr>
              <a:t>। </a:t>
            </a:r>
            <a:endParaRPr lang="en-US" sz="3200" b="1" dirty="0" smtClean="0">
              <a:latin typeface="NikoshBAN" pitchFamily="2" charset="0"/>
              <a:cs typeface="NikoshBAN" pitchFamily="2" charset="0"/>
            </a:endParaRPr>
          </a:p>
          <a:p>
            <a:pPr algn="ctr"/>
            <a:r>
              <a:rPr lang="en-US" sz="3200" b="1" dirty="0" smtClean="0">
                <a:latin typeface="NikoshBAN" pitchFamily="2" charset="0"/>
                <a:cs typeface="NikoshBAN" pitchFamily="2" charset="0"/>
              </a:rPr>
              <a:t>zohurul</a:t>
            </a:r>
            <a:r>
              <a:rPr lang="en-US" sz="3200" b="1" dirty="0" smtClean="0">
                <a:latin typeface="Times New Roman" panose="02020603050405020304" pitchFamily="18" charset="0"/>
                <a:cs typeface="Times New Roman" panose="02020603050405020304" pitchFamily="18" charset="0"/>
              </a:rPr>
              <a:t>2017</a:t>
            </a:r>
            <a:r>
              <a:rPr lang="en-US" sz="3200" b="1" dirty="0" smtClean="0">
                <a:latin typeface="NikoshBAN" pitchFamily="2" charset="0"/>
                <a:cs typeface="NikoshBAN" pitchFamily="2" charset="0"/>
              </a:rPr>
              <a:t>@gmail.com</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1092" y="2120859"/>
            <a:ext cx="3575570" cy="40520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097975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mt="98000"/>
          </a:blip>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975212" y="1624082"/>
            <a:ext cx="6796584" cy="4524315"/>
          </a:xfrm>
          <a:prstGeom prst="rect">
            <a:avLst/>
          </a:prstGeom>
          <a:solidFill>
            <a:schemeClr val="accent2">
              <a:lumMod val="40000"/>
              <a:lumOff val="60000"/>
            </a:schemeClr>
          </a:solidFill>
        </p:spPr>
        <p:txBody>
          <a:bodyPr wrap="square" rtlCol="0">
            <a:spAutoFit/>
          </a:bodyPr>
          <a:lstStyle/>
          <a:p>
            <a:pPr lvl="0" algn="ctr"/>
            <a:r>
              <a:rPr lang="bn-BD" sz="4800" b="1" dirty="0" smtClean="0">
                <a:latin typeface="NikoshBAN" pitchFamily="2" charset="0"/>
                <a:cs typeface="NikoshBAN" pitchFamily="2" charset="0"/>
              </a:rPr>
              <a:t>বিষয়ঃ</a:t>
            </a:r>
            <a:r>
              <a:rPr lang="en-US" sz="4800" dirty="0" smtClean="0">
                <a:latin typeface="NikoshBAN" pitchFamily="2" charset="0"/>
                <a:cs typeface="NikoshBAN" pitchFamily="2" charset="0"/>
              </a:rPr>
              <a:t> </a:t>
            </a:r>
            <a:r>
              <a:rPr lang="en-US" sz="4800" b="1" dirty="0" err="1" smtClean="0">
                <a:latin typeface="NikoshBAN" pitchFamily="2" charset="0"/>
                <a:cs typeface="NikoshBAN" pitchFamily="2" charset="0"/>
              </a:rPr>
              <a:t>বাংলাদেশ</a:t>
            </a:r>
            <a:r>
              <a:rPr lang="en-US" sz="4800" b="1" dirty="0" smtClean="0">
                <a:latin typeface="NikoshBAN" pitchFamily="2" charset="0"/>
                <a:cs typeface="NikoshBAN" pitchFamily="2" charset="0"/>
              </a:rPr>
              <a:t> ও </a:t>
            </a:r>
            <a:r>
              <a:rPr lang="en-US" sz="4800" b="1" dirty="0" err="1" smtClean="0">
                <a:latin typeface="NikoshBAN" pitchFamily="2" charset="0"/>
                <a:cs typeface="NikoshBAN" pitchFamily="2" charset="0"/>
              </a:rPr>
              <a:t>বিশ্ব</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পরিচয়</a:t>
            </a:r>
            <a:endParaRPr lang="en-US" sz="4800" b="1" dirty="0" smtClean="0">
              <a:latin typeface="NikoshBAN" pitchFamily="2" charset="0"/>
              <a:cs typeface="NikoshBAN" pitchFamily="2" charset="0"/>
            </a:endParaRPr>
          </a:p>
          <a:p>
            <a:pPr lvl="0" algn="ctr"/>
            <a:r>
              <a:rPr lang="en-US" sz="4800" b="1" dirty="0" smtClean="0">
                <a:latin typeface="NikoshBAN" pitchFamily="2" charset="0"/>
                <a:cs typeface="NikoshBAN" pitchFamily="2" charset="0"/>
              </a:rPr>
              <a:t>   </a:t>
            </a:r>
            <a:r>
              <a:rPr lang="bn-BD" sz="4800" b="1" dirty="0" smtClean="0">
                <a:latin typeface="NikoshBAN" pitchFamily="2" charset="0"/>
                <a:cs typeface="NikoshBAN" pitchFamily="2" charset="0"/>
              </a:rPr>
              <a:t>শ্রেণি </a:t>
            </a:r>
            <a:r>
              <a:rPr lang="bn-BD" sz="4800" b="1" dirty="0" smtClean="0">
                <a:latin typeface="NikoshBAN" pitchFamily="2" charset="0"/>
                <a:cs typeface="NikoshBAN" pitchFamily="2" charset="0"/>
                <a:sym typeface="Wingdings" panose="05000000000000000000" pitchFamily="2" charset="2"/>
              </a:rPr>
              <a:t>:</a:t>
            </a:r>
            <a:r>
              <a:rPr lang="bn-BD" sz="4800" b="1" dirty="0">
                <a:latin typeface="NikoshBAN" pitchFamily="2" charset="0"/>
                <a:cs typeface="NikoshBAN" pitchFamily="2" charset="0"/>
                <a:sym typeface="Wingdings" panose="05000000000000000000" pitchFamily="2" charset="2"/>
              </a:rPr>
              <a:t> </a:t>
            </a:r>
            <a:r>
              <a:rPr lang="bn-BD" sz="4800" b="1" dirty="0" smtClean="0">
                <a:latin typeface="NikoshBAN" pitchFamily="2" charset="0"/>
                <a:cs typeface="NikoshBAN" pitchFamily="2" charset="0"/>
                <a:sym typeface="Wingdings" panose="05000000000000000000" pitchFamily="2" charset="2"/>
              </a:rPr>
              <a:t>অষ্টম </a:t>
            </a:r>
          </a:p>
          <a:p>
            <a:pPr algn="ctr"/>
            <a:r>
              <a:rPr lang="en-US" sz="4800" b="1" dirty="0" smtClean="0">
                <a:latin typeface="NikoshBAN" pitchFamily="2" charset="0"/>
                <a:cs typeface="NikoshBAN" pitchFamily="2" charset="0"/>
                <a:sym typeface="Wingdings" panose="05000000000000000000" pitchFamily="2" charset="2"/>
              </a:rPr>
              <a:t>    </a:t>
            </a:r>
            <a:r>
              <a:rPr lang="bn-BD" sz="4800" b="1" dirty="0" smtClean="0">
                <a:latin typeface="NikoshBAN" pitchFamily="2" charset="0"/>
                <a:cs typeface="NikoshBAN" pitchFamily="2" charset="0"/>
                <a:sym typeface="Wingdings" panose="05000000000000000000" pitchFamily="2" charset="2"/>
              </a:rPr>
              <a:t>অধ্যায়</a:t>
            </a:r>
            <a:r>
              <a:rPr lang="en-US" sz="4800" b="1" dirty="0" smtClean="0">
                <a:latin typeface="NikoshBAN" pitchFamily="2" charset="0"/>
                <a:cs typeface="NikoshBAN" pitchFamily="2" charset="0"/>
                <a:sym typeface="Wingdings" panose="05000000000000000000" pitchFamily="2" charset="2"/>
              </a:rPr>
              <a:t>ঃ</a:t>
            </a:r>
            <a:r>
              <a:rPr lang="bn-BD" sz="4800" b="1" dirty="0">
                <a:latin typeface="NikoshBAN" pitchFamily="2" charset="0"/>
                <a:cs typeface="NikoshBAN" pitchFamily="2" charset="0"/>
                <a:sym typeface="Wingdings" panose="05000000000000000000" pitchFamily="2" charset="2"/>
              </a:rPr>
              <a:t> ৩</a:t>
            </a:r>
            <a:r>
              <a:rPr lang="bn-BD" sz="4800" b="1" dirty="0" smtClean="0">
                <a:latin typeface="NikoshBAN" pitchFamily="2" charset="0"/>
                <a:cs typeface="NikoshBAN" pitchFamily="2" charset="0"/>
                <a:sym typeface="Wingdings" panose="05000000000000000000" pitchFamily="2" charset="2"/>
              </a:rPr>
              <a:t> </a:t>
            </a:r>
            <a:r>
              <a:rPr lang="en-US" sz="4800" b="1" dirty="0" smtClean="0">
                <a:latin typeface="NikoshBAN" pitchFamily="2" charset="0"/>
                <a:cs typeface="NikoshBAN" pitchFamily="2" charset="0"/>
                <a:sym typeface="Wingdings" panose="05000000000000000000" pitchFamily="2" charset="2"/>
              </a:rPr>
              <a:t> </a:t>
            </a:r>
            <a:endParaRPr lang="bn-IN" sz="4800" b="1" dirty="0" smtClean="0">
              <a:latin typeface="NikoshBAN" pitchFamily="2" charset="0"/>
              <a:cs typeface="NikoshBAN" pitchFamily="2" charset="0"/>
            </a:endParaRPr>
          </a:p>
          <a:p>
            <a:pPr algn="ctr"/>
            <a:r>
              <a:rPr lang="en-US" sz="4800" b="1" dirty="0" smtClean="0">
                <a:latin typeface="NikoshBAN" pitchFamily="2" charset="0"/>
                <a:cs typeface="NikoshBAN" pitchFamily="2" charset="0"/>
              </a:rPr>
              <a:t>    </a:t>
            </a:r>
            <a:r>
              <a:rPr lang="bn-IN" sz="4800" b="1" dirty="0" smtClean="0">
                <a:latin typeface="NikoshBAN" pitchFamily="2" charset="0"/>
                <a:cs typeface="NikoshBAN" pitchFamily="2" charset="0"/>
              </a:rPr>
              <a:t>মোট শিক্ষার্থীঃ </a:t>
            </a:r>
            <a:r>
              <a:rPr lang="bn-BD" sz="4800" b="1" dirty="0" smtClean="0">
                <a:latin typeface="NikoshBAN" pitchFamily="2" charset="0"/>
                <a:cs typeface="NikoshBAN" pitchFamily="2" charset="0"/>
              </a:rPr>
              <a:t>৩৮</a:t>
            </a:r>
            <a:r>
              <a:rPr lang="bn-IN" sz="4800" b="1" dirty="0" smtClean="0">
                <a:latin typeface="NikoshBAN" pitchFamily="2" charset="0"/>
                <a:cs typeface="NikoshBAN" pitchFamily="2" charset="0"/>
              </a:rPr>
              <a:t> জন</a:t>
            </a:r>
            <a:r>
              <a:rPr lang="bn-BD" sz="4800" b="1" dirty="0" smtClean="0">
                <a:latin typeface="NikoshBAN" pitchFamily="2" charset="0"/>
                <a:cs typeface="NikoshBAN" pitchFamily="2" charset="0"/>
              </a:rPr>
              <a:t> </a:t>
            </a:r>
          </a:p>
          <a:p>
            <a:pPr algn="ctr"/>
            <a:r>
              <a:rPr lang="en-US" sz="4800" b="1" dirty="0" smtClean="0">
                <a:latin typeface="NikoshBAN" pitchFamily="2" charset="0"/>
                <a:cs typeface="NikoshBAN" pitchFamily="2" charset="0"/>
              </a:rPr>
              <a:t>     </a:t>
            </a:r>
            <a:r>
              <a:rPr lang="bn-BD" sz="4800" b="1" dirty="0" smtClean="0">
                <a:latin typeface="NikoshBAN" pitchFamily="2" charset="0"/>
                <a:cs typeface="NikoshBAN" pitchFamily="2" charset="0"/>
              </a:rPr>
              <a:t>সময়ঃ ৪০ মিনি</a:t>
            </a:r>
            <a:r>
              <a:rPr lang="bn-BD" sz="4800" b="1" dirty="0">
                <a:latin typeface="NikoshBAN" pitchFamily="2" charset="0"/>
                <a:cs typeface="NikoshBAN" pitchFamily="2" charset="0"/>
              </a:rPr>
              <a:t>ট</a:t>
            </a:r>
            <a:endParaRPr lang="bn-BD" sz="4800" b="1" dirty="0" smtClean="0">
              <a:latin typeface="NikoshBAN" pitchFamily="2" charset="0"/>
              <a:cs typeface="NikoshBAN" pitchFamily="2" charset="0"/>
            </a:endParaRPr>
          </a:p>
          <a:p>
            <a:pPr algn="ctr"/>
            <a:r>
              <a:rPr lang="en-US" sz="4800" b="1" dirty="0" smtClean="0">
                <a:latin typeface="NikoshBAN" pitchFamily="2" charset="0"/>
                <a:cs typeface="NikoshBAN" pitchFamily="2" charset="0"/>
              </a:rPr>
              <a:t>    </a:t>
            </a:r>
            <a:r>
              <a:rPr lang="bn-BD" sz="4800" b="1" dirty="0" smtClean="0">
                <a:latin typeface="NikoshBAN" pitchFamily="2" charset="0"/>
                <a:cs typeface="NikoshBAN" pitchFamily="2" charset="0"/>
              </a:rPr>
              <a:t>তাং১৬</a:t>
            </a:r>
            <a:r>
              <a:rPr lang="en-US" sz="4800" b="1" dirty="0" smtClean="0">
                <a:latin typeface="NikoshBAN" pitchFamily="2" charset="0"/>
                <a:cs typeface="NikoshBAN" pitchFamily="2" charset="0"/>
              </a:rPr>
              <a:t>/</a:t>
            </a:r>
            <a:r>
              <a:rPr lang="bn-BD" sz="4800" b="1" dirty="0" smtClean="0">
                <a:latin typeface="NikoshBAN" pitchFamily="2" charset="0"/>
                <a:cs typeface="NikoshBAN" pitchFamily="2" charset="0"/>
              </a:rPr>
              <a:t>০২</a:t>
            </a:r>
            <a:r>
              <a:rPr lang="en-US" sz="4800" b="1" dirty="0" smtClean="0">
                <a:latin typeface="NikoshBAN" pitchFamily="2" charset="0"/>
                <a:cs typeface="NikoshBAN" pitchFamily="2" charset="0"/>
              </a:rPr>
              <a:t>/20</a:t>
            </a:r>
            <a:r>
              <a:rPr lang="bn-BD" sz="4800" b="1" dirty="0" smtClean="0">
                <a:latin typeface="NikoshBAN" pitchFamily="2" charset="0"/>
                <a:cs typeface="NikoshBAN" pitchFamily="2" charset="0"/>
              </a:rPr>
              <a:t>২০</a:t>
            </a:r>
            <a:r>
              <a:rPr lang="bn-IN" sz="4800" b="1" dirty="0" smtClean="0">
                <a:latin typeface="NikoshBAN" pitchFamily="2" charset="0"/>
                <a:cs typeface="NikoshBAN" pitchFamily="2" charset="0"/>
              </a:rPr>
              <a:t>।  </a:t>
            </a:r>
            <a:r>
              <a:rPr lang="bn-BD" sz="4800" b="1" dirty="0" smtClean="0">
                <a:latin typeface="NikoshBAN" pitchFamily="2" charset="0"/>
                <a:cs typeface="NikoshBAN" pitchFamily="2" charset="0"/>
              </a:rPr>
              <a:t>     </a:t>
            </a:r>
          </a:p>
        </p:txBody>
      </p:sp>
      <p:sp>
        <p:nvSpPr>
          <p:cNvPr id="3" name="Oval 2"/>
          <p:cNvSpPr/>
          <p:nvPr/>
        </p:nvSpPr>
        <p:spPr>
          <a:xfrm>
            <a:off x="3532340" y="150125"/>
            <a:ext cx="5682328" cy="131090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7200" b="1" dirty="0" smtClean="0">
                <a:solidFill>
                  <a:schemeClr val="tx1"/>
                </a:solidFill>
                <a:latin typeface="NikoshBAN" pitchFamily="2" charset="0"/>
                <a:cs typeface="NikoshBAN" pitchFamily="2" charset="0"/>
              </a:rPr>
              <a:t>পাঠ </a:t>
            </a:r>
            <a:r>
              <a:rPr lang="en-US" sz="7200" b="1" dirty="0" err="1" smtClean="0">
                <a:solidFill>
                  <a:schemeClr val="tx1"/>
                </a:solidFill>
                <a:latin typeface="NikoshBAN" pitchFamily="2" charset="0"/>
                <a:cs typeface="NikoshBAN" pitchFamily="2" charset="0"/>
              </a:rPr>
              <a:t>পরিচিতি</a:t>
            </a:r>
            <a:r>
              <a:rPr lang="bn-BD" sz="7200" b="1" dirty="0" smtClean="0">
                <a:solidFill>
                  <a:schemeClr val="tx1"/>
                </a:solidFill>
                <a:latin typeface="NikoshBAN" pitchFamily="2" charset="0"/>
                <a:cs typeface="NikoshBAN" pitchFamily="2" charset="0"/>
              </a:rPr>
              <a:t> </a:t>
            </a:r>
            <a:endParaRPr lang="en-US" sz="7200" b="1"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538529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alphaModFix amt="98000"/>
          </a:blip>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1979471" y="166714"/>
            <a:ext cx="8331200" cy="827314"/>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bn-BD" sz="6000" dirty="0" smtClean="0">
                <a:latin typeface="NikoshBAN" panose="02000000000000000000" pitchFamily="2" charset="0"/>
                <a:cs typeface="NikoshBAN" panose="02000000000000000000" pitchFamily="2" charset="0"/>
              </a:rPr>
              <a:t>নিচের ছবিগুলো লক্ষ কর</a:t>
            </a:r>
            <a:endParaRPr lang="en-US" sz="60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stretch>
            <a:fillRect/>
          </a:stretch>
        </p:blipFill>
        <p:spPr>
          <a:xfrm>
            <a:off x="190642" y="1269089"/>
            <a:ext cx="2880104" cy="3845087"/>
          </a:xfrm>
          <a:prstGeom prst="rect">
            <a:avLst/>
          </a:prstGeom>
        </p:spPr>
      </p:pic>
      <p:pic>
        <p:nvPicPr>
          <p:cNvPr id="7" name="Picture 6"/>
          <p:cNvPicPr>
            <a:picLocks noChangeAspect="1"/>
          </p:cNvPicPr>
          <p:nvPr/>
        </p:nvPicPr>
        <p:blipFill>
          <a:blip r:embed="rId4"/>
          <a:stretch>
            <a:fillRect/>
          </a:stretch>
        </p:blipFill>
        <p:spPr>
          <a:xfrm>
            <a:off x="8667519" y="1128399"/>
            <a:ext cx="2974003" cy="3985777"/>
          </a:xfrm>
          <a:prstGeom prst="rect">
            <a:avLst/>
          </a:prstGeom>
        </p:spPr>
      </p:pic>
      <p:pic>
        <p:nvPicPr>
          <p:cNvPr id="8" name="Picture 7"/>
          <p:cNvPicPr>
            <a:picLocks noChangeAspect="1"/>
          </p:cNvPicPr>
          <p:nvPr/>
        </p:nvPicPr>
        <p:blipFill>
          <a:blip r:embed="rId5"/>
          <a:stretch>
            <a:fillRect/>
          </a:stretch>
        </p:blipFill>
        <p:spPr>
          <a:xfrm>
            <a:off x="3354246" y="1198744"/>
            <a:ext cx="5029773" cy="3985778"/>
          </a:xfrm>
          <a:prstGeom prst="rect">
            <a:avLst/>
          </a:prstGeom>
        </p:spPr>
      </p:pic>
    </p:spTree>
    <p:extLst>
      <p:ext uri="{BB962C8B-B14F-4D97-AF65-F5344CB8AC3E}">
        <p14:creationId xmlns:p14="http://schemas.microsoft.com/office/powerpoint/2010/main" val="109306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alphaModFix amt="98000"/>
          </a:blip>
          <a:tile tx="0" ty="0" sx="100000" sy="100000" flip="none" algn="tl"/>
        </a:blipFill>
        <a:effectLst/>
      </p:bgPr>
    </p:bg>
    <p:spTree>
      <p:nvGrpSpPr>
        <p:cNvPr id="1" name=""/>
        <p:cNvGrpSpPr/>
        <p:nvPr/>
      </p:nvGrpSpPr>
      <p:grpSpPr>
        <a:xfrm>
          <a:off x="0" y="0"/>
          <a:ext cx="0" cy="0"/>
          <a:chOff x="0" y="0"/>
          <a:chExt cx="0" cy="0"/>
        </a:xfrm>
      </p:grpSpPr>
      <p:sp>
        <p:nvSpPr>
          <p:cNvPr id="3" name="Rounded Rectangle 2"/>
          <p:cNvSpPr/>
          <p:nvPr/>
        </p:nvSpPr>
        <p:spPr>
          <a:xfrm>
            <a:off x="2838734" y="1965277"/>
            <a:ext cx="4899546" cy="184244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r>
              <a:rPr lang="bn-BD" sz="4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40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54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শিল্পকলা </a:t>
            </a:r>
            <a:r>
              <a:rPr lang="bn-BD" sz="5400" dirty="0"/>
              <a:t>			</a:t>
            </a:r>
            <a:endParaRPr lang="en-US" sz="5400" i="1" dirty="0">
              <a:solidFill>
                <a:srgbClr val="FF0000"/>
              </a:solidFill>
              <a:latin typeface="NikoshBAN" panose="02000000000000000000" pitchFamily="2" charset="0"/>
              <a:cs typeface="NikoshBAN" panose="02000000000000000000" pitchFamily="2" charset="0"/>
            </a:endParaRPr>
          </a:p>
        </p:txBody>
      </p:sp>
      <p:sp>
        <p:nvSpPr>
          <p:cNvPr id="4" name="TextBox 3"/>
          <p:cNvSpPr txBox="1"/>
          <p:nvPr/>
        </p:nvSpPr>
        <p:spPr>
          <a:xfrm>
            <a:off x="3331239" y="308211"/>
            <a:ext cx="4256916" cy="923330"/>
          </a:xfrm>
          <a:prstGeom prst="rect">
            <a:avLst/>
          </a:prstGeom>
          <a:solidFill>
            <a:schemeClr val="accent2">
              <a:lumMod val="20000"/>
              <a:lumOff val="80000"/>
            </a:schemeClr>
          </a:solidFill>
        </p:spPr>
        <p:txBody>
          <a:bodyPr wrap="square" rtlCol="0">
            <a:spAutoFit/>
          </a:bodyPr>
          <a:lstStyle/>
          <a:p>
            <a:pPr algn="ct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5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 শিরোনাম </a:t>
            </a:r>
            <a:endParaRPr lang="en-US" sz="5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77537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blip>
          <a:srcRect/>
          <a:tile tx="0" ty="0" sx="100000" sy="100000" flip="none" algn="tl"/>
        </a:blipFill>
        <a:effectLst/>
      </p:bgPr>
    </p:bg>
    <p:spTree>
      <p:nvGrpSpPr>
        <p:cNvPr id="1" name=""/>
        <p:cNvGrpSpPr/>
        <p:nvPr/>
      </p:nvGrpSpPr>
      <p:grpSpPr>
        <a:xfrm>
          <a:off x="0" y="0"/>
          <a:ext cx="0" cy="0"/>
          <a:chOff x="0" y="0"/>
          <a:chExt cx="0" cy="0"/>
        </a:xfrm>
      </p:grpSpPr>
      <p:sp>
        <p:nvSpPr>
          <p:cNvPr id="2" name="Oval 1"/>
          <p:cNvSpPr/>
          <p:nvPr/>
        </p:nvSpPr>
        <p:spPr>
          <a:xfrm>
            <a:off x="3930556" y="108459"/>
            <a:ext cx="4298902" cy="13655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7200" b="1" dirty="0" smtClean="0">
                <a:solidFill>
                  <a:schemeClr val="tx1"/>
                </a:solidFill>
                <a:latin typeface="NikoshBAN" pitchFamily="2" charset="0"/>
                <a:cs typeface="NikoshBAN" pitchFamily="2" charset="0"/>
              </a:rPr>
              <a:t>শিখন ফল </a:t>
            </a:r>
            <a:endParaRPr lang="en-US" sz="7200" b="1" dirty="0">
              <a:solidFill>
                <a:schemeClr val="tx1"/>
              </a:solidFill>
              <a:latin typeface="NikoshBAN" pitchFamily="2" charset="0"/>
              <a:cs typeface="NikoshBAN" pitchFamily="2" charset="0"/>
            </a:endParaRPr>
          </a:p>
        </p:txBody>
      </p:sp>
      <p:sp>
        <p:nvSpPr>
          <p:cNvPr id="3" name="Rounded Rectangle 2"/>
          <p:cNvSpPr/>
          <p:nvPr/>
        </p:nvSpPr>
        <p:spPr>
          <a:xfrm>
            <a:off x="183072" y="1819520"/>
            <a:ext cx="11657391" cy="4674358"/>
          </a:xfrm>
          <a:prstGeom prst="roundRect">
            <a:avLst>
              <a:gd name="adj" fmla="val 8864"/>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indent="-914400">
              <a:buFont typeface="+mj-lt"/>
              <a:buAutoNum type="arabicPeriod"/>
            </a:pPr>
            <a:endParaRPr lang="bn-BD" sz="5400" i="1"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914400" indent="-914400">
              <a:buFont typeface="+mj-lt"/>
              <a:buAutoNum type="arabicPeriod"/>
            </a:pPr>
            <a:endParaRPr lang="bn-BD" sz="5400" i="1"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r>
              <a:rPr lang="bn-BD" sz="5400" i="1"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এই পাঠ শেষে শিক্ষার্থীরা-</a:t>
            </a:r>
            <a:endParaRPr lang="en-US" sz="5400" i="1"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914400" indent="-914400">
              <a:buFont typeface="+mj-lt"/>
              <a:buAutoNum type="arabicPeriod"/>
            </a:pPr>
            <a:r>
              <a:rPr lang="bn-BD"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শিল্পকলা</a:t>
            </a:r>
            <a:r>
              <a:rPr lang="bn-BD"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বলতে </a:t>
            </a:r>
            <a:r>
              <a:rPr lang="bn-BD" sz="36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পারবে</a:t>
            </a:r>
            <a:r>
              <a:rPr lang="bn-BD" sz="3600" dirty="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bn-BD" sz="36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742950" indent="-742950">
              <a:buFont typeface="+mj-lt"/>
              <a:buAutoNum type="arabicPeriod"/>
            </a:pPr>
            <a:r>
              <a:rPr lang="bn-BD" sz="3600"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পোড়ামাটির শিল্প কী তা বর্ণনা করতে </a:t>
            </a:r>
            <a:r>
              <a:rPr lang="bn-BD" sz="3600" dirty="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পারবে</a:t>
            </a:r>
            <a:r>
              <a:rPr lang="bn-BD" sz="36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a:t>
            </a:r>
          </a:p>
          <a:p>
            <a:pPr marL="742950" indent="-742950">
              <a:buFont typeface="+mj-lt"/>
              <a:buAutoNum type="arabicPeriod"/>
            </a:pPr>
            <a:r>
              <a:rPr lang="bn-BD" sz="36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‘দৃশ্যশিল্প’ বা বস্তগত শিল্প ব্যাখ্যা করতে পারবে</a:t>
            </a:r>
            <a:r>
              <a:rPr lang="en-US" sz="36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rPr>
              <a:t>। </a:t>
            </a:r>
            <a:endParaRPr lang="bn-BD" sz="3600" dirty="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marL="742950" indent="-742950">
              <a:buFont typeface="+mj-lt"/>
              <a:buAutoNum type="arabicPeriod"/>
            </a:pPr>
            <a:endParaRPr lang="bn-BD" sz="3600"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en-US" sz="5400" i="1" dirty="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bn-BD" sz="5400" i="1" dirty="0" smtClean="0">
              <a:ln w="28575">
                <a:noFill/>
              </a:ln>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6092721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alphaModFix amt="99000"/>
          </a:blip>
          <a:tile tx="0" ty="0" sx="100000" sy="100000" flip="none" algn="tl"/>
        </a:blipFill>
        <a:effectLst/>
      </p:bgPr>
    </p:bg>
    <p:spTree>
      <p:nvGrpSpPr>
        <p:cNvPr id="1" name=""/>
        <p:cNvGrpSpPr/>
        <p:nvPr/>
      </p:nvGrpSpPr>
      <p:grpSpPr>
        <a:xfrm>
          <a:off x="0" y="0"/>
          <a:ext cx="0" cy="0"/>
          <a:chOff x="0" y="0"/>
          <a:chExt cx="0" cy="0"/>
        </a:xfrm>
      </p:grpSpPr>
      <p:sp>
        <p:nvSpPr>
          <p:cNvPr id="9" name="Oval 8">
            <a:hlinkClick r:id="rId3" action="ppaction://hlinkpres?slideindex=1&amp;slidetitle="/>
          </p:cNvPr>
          <p:cNvSpPr/>
          <p:nvPr/>
        </p:nvSpPr>
        <p:spPr>
          <a:xfrm>
            <a:off x="3709348" y="140359"/>
            <a:ext cx="3934736" cy="908949"/>
          </a:xfrm>
          <a:prstGeom prst="ellipse">
            <a:avLst/>
          </a:prstGeom>
          <a:solidFill>
            <a:schemeClr val="accent2">
              <a:lumMod val="40000"/>
              <a:lumOff val="60000"/>
            </a:schemeClr>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bn-BD" sz="3600" b="1" dirty="0" smtClean="0">
                <a:solidFill>
                  <a:prstClr val="black"/>
                </a:solidFill>
                <a:latin typeface="NikoshBAN" pitchFamily="2" charset="0"/>
                <a:cs typeface="NikoshBAN" pitchFamily="2" charset="0"/>
              </a:rPr>
              <a:t>একক কাজ </a:t>
            </a:r>
            <a:r>
              <a:rPr lang="bn-BD" sz="3600" b="1" dirty="0">
                <a:solidFill>
                  <a:prstClr val="black"/>
                </a:solidFill>
                <a:latin typeface="NikoshBAN" pitchFamily="2" charset="0"/>
                <a:cs typeface="NikoshBAN" pitchFamily="2" charset="0"/>
              </a:rPr>
              <a:t>এর ক্লু</a:t>
            </a:r>
            <a:endParaRPr lang="en-US" sz="3600" b="1" dirty="0">
              <a:solidFill>
                <a:prstClr val="black"/>
              </a:solidFill>
              <a:latin typeface="NikoshBAN" pitchFamily="2" charset="0"/>
              <a:cs typeface="NikoshBAN" pitchFamily="2" charset="0"/>
            </a:endParaRPr>
          </a:p>
        </p:txBody>
      </p:sp>
      <p:pic>
        <p:nvPicPr>
          <p:cNvPr id="2" name="Picture 1"/>
          <p:cNvPicPr>
            <a:picLocks noChangeAspect="1"/>
          </p:cNvPicPr>
          <p:nvPr/>
        </p:nvPicPr>
        <p:blipFill>
          <a:blip r:embed="rId4"/>
          <a:stretch>
            <a:fillRect/>
          </a:stretch>
        </p:blipFill>
        <p:spPr>
          <a:xfrm>
            <a:off x="595596" y="1352687"/>
            <a:ext cx="3949108" cy="4298099"/>
          </a:xfrm>
          <a:prstGeom prst="rect">
            <a:avLst/>
          </a:prstGeom>
        </p:spPr>
      </p:pic>
      <p:pic>
        <p:nvPicPr>
          <p:cNvPr id="3" name="Picture 2"/>
          <p:cNvPicPr>
            <a:picLocks noChangeAspect="1"/>
          </p:cNvPicPr>
          <p:nvPr/>
        </p:nvPicPr>
        <p:blipFill>
          <a:blip r:embed="rId5"/>
          <a:stretch>
            <a:fillRect/>
          </a:stretch>
        </p:blipFill>
        <p:spPr>
          <a:xfrm>
            <a:off x="4904024" y="1383791"/>
            <a:ext cx="6688796" cy="4235893"/>
          </a:xfrm>
          <a:prstGeom prst="rect">
            <a:avLst/>
          </a:prstGeom>
        </p:spPr>
      </p:pic>
    </p:spTree>
    <p:extLst>
      <p:ext uri="{BB962C8B-B14F-4D97-AF65-F5344CB8AC3E}">
        <p14:creationId xmlns:p14="http://schemas.microsoft.com/office/powerpoint/2010/main" val="10679732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alphaModFix amt="99000"/>
          </a:blip>
          <a:tile tx="0" ty="0" sx="100000" sy="100000" flip="none" algn="tl"/>
        </a:blipFill>
        <a:effectLst/>
      </p:bgPr>
    </p:bg>
    <p:spTree>
      <p:nvGrpSpPr>
        <p:cNvPr id="1" name=""/>
        <p:cNvGrpSpPr/>
        <p:nvPr/>
      </p:nvGrpSpPr>
      <p:grpSpPr>
        <a:xfrm>
          <a:off x="0" y="0"/>
          <a:ext cx="0" cy="0"/>
          <a:chOff x="0" y="0"/>
          <a:chExt cx="0" cy="0"/>
        </a:xfrm>
      </p:grpSpPr>
      <p:sp>
        <p:nvSpPr>
          <p:cNvPr id="2" name="Oval 1"/>
          <p:cNvSpPr/>
          <p:nvPr/>
        </p:nvSpPr>
        <p:spPr>
          <a:xfrm>
            <a:off x="3267616" y="8037"/>
            <a:ext cx="5076284" cy="13655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bn-BD" sz="7200" b="1" dirty="0" smtClean="0">
                <a:solidFill>
                  <a:schemeClr val="tx1"/>
                </a:solidFill>
                <a:latin typeface="NikoshBAN" pitchFamily="2" charset="0"/>
                <a:cs typeface="NikoshBAN" pitchFamily="2" charset="0"/>
              </a:rPr>
              <a:t>একক কাজ </a:t>
            </a:r>
            <a:endParaRPr lang="en-US" sz="7200" b="1" dirty="0">
              <a:solidFill>
                <a:schemeClr val="tx1"/>
              </a:solidFill>
              <a:latin typeface="NikoshBAN" pitchFamily="2" charset="0"/>
              <a:cs typeface="NikoshBAN" pitchFamily="2" charset="0"/>
            </a:endParaRPr>
          </a:p>
        </p:txBody>
      </p:sp>
      <p:sp>
        <p:nvSpPr>
          <p:cNvPr id="3" name="TextBox 2"/>
          <p:cNvSpPr txBox="1"/>
          <p:nvPr/>
        </p:nvSpPr>
        <p:spPr>
          <a:xfrm>
            <a:off x="9818442" y="201365"/>
            <a:ext cx="1793074" cy="830997"/>
          </a:xfrm>
          <a:prstGeom prst="rect">
            <a:avLst/>
          </a:prstGeom>
          <a:solidFill>
            <a:schemeClr val="accent4">
              <a:lumMod val="20000"/>
              <a:lumOff val="80000"/>
            </a:schemeClr>
          </a:solidFill>
        </p:spPr>
        <p:txBody>
          <a:bodyPr wrap="square" rtlCol="0">
            <a:spAutoFit/>
          </a:bodyPr>
          <a:lstStyle/>
          <a:p>
            <a:r>
              <a:rPr lang="en-US" sz="4800" i="1" dirty="0" smtClean="0">
                <a:latin typeface="NikoshBAN" panose="02000000000000000000" pitchFamily="2" charset="0"/>
                <a:cs typeface="NikoshBAN" panose="02000000000000000000" pitchFamily="2" charset="0"/>
              </a:rPr>
              <a:t>৫মিনিট</a:t>
            </a:r>
            <a:endParaRPr lang="en-US" sz="4800" i="1" dirty="0">
              <a:latin typeface="NikoshBAN" panose="02000000000000000000" pitchFamily="2" charset="0"/>
              <a:cs typeface="NikoshBAN" panose="02000000000000000000" pitchFamily="2" charset="0"/>
            </a:endParaRPr>
          </a:p>
        </p:txBody>
      </p:sp>
      <p:sp>
        <p:nvSpPr>
          <p:cNvPr id="7" name="Rectangle 6"/>
          <p:cNvSpPr/>
          <p:nvPr/>
        </p:nvSpPr>
        <p:spPr>
          <a:xfrm>
            <a:off x="474943" y="1703361"/>
            <a:ext cx="11136573" cy="1107996"/>
          </a:xfrm>
          <a:prstGeom prst="rect">
            <a:avLst/>
          </a:prstGeom>
          <a:solidFill>
            <a:schemeClr val="accent4">
              <a:lumMod val="20000"/>
              <a:lumOff val="80000"/>
            </a:schemeClr>
          </a:solidFill>
        </p:spPr>
        <p:txBody>
          <a:bodyPr wrap="square">
            <a:spAutoFit/>
          </a:bodyPr>
          <a:lstStyle/>
          <a:p>
            <a:r>
              <a:rPr lang="bn-BD" sz="6600" dirty="0" smtClean="0">
                <a:latin typeface="NikoshBAN" panose="02000000000000000000" pitchFamily="2" charset="0"/>
                <a:cs typeface="NikoshBAN" panose="02000000000000000000" pitchFamily="2" charset="0"/>
              </a:rPr>
              <a:t>১। </a:t>
            </a:r>
            <a:r>
              <a:rPr lang="bn-BD" sz="6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শিল্পকলা </a:t>
            </a:r>
            <a:r>
              <a:rPr lang="bn-BD" sz="6600" dirty="0" smtClean="0">
                <a:latin typeface="NikoshBAN" panose="02000000000000000000" pitchFamily="2" charset="0"/>
                <a:cs typeface="NikoshBAN" panose="02000000000000000000" pitchFamily="2" charset="0"/>
              </a:rPr>
              <a:t>কী </a:t>
            </a:r>
            <a:r>
              <a:rPr lang="bn-BD" sz="6600" dirty="0" smtClean="0">
                <a:latin typeface="NikoshBAN" panose="02000000000000000000" pitchFamily="2" charset="0"/>
                <a:cs typeface="NikoshBAN" panose="02000000000000000000" pitchFamily="2" charset="0"/>
              </a:rPr>
              <a:t>? </a:t>
            </a:r>
            <a:endParaRPr lang="en-AU"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320716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Flowchart: Alternate Process 1"/>
          <p:cNvSpPr/>
          <p:nvPr/>
        </p:nvSpPr>
        <p:spPr>
          <a:xfrm>
            <a:off x="1235375" y="295255"/>
            <a:ext cx="8974666" cy="1450498"/>
          </a:xfrm>
          <a:prstGeom prst="flowChartAlternateProcess">
            <a:avLst/>
          </a:prstGeom>
          <a:solidFill>
            <a:srgbClr val="7030A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800" b="1" dirty="0" smtClean="0">
                <a:latin typeface="NikoshBAN" pitchFamily="2" charset="0"/>
                <a:cs typeface="NikoshBAN" pitchFamily="2" charset="0"/>
              </a:rPr>
              <a:t>একক কাজের সমাধান </a:t>
            </a:r>
            <a:endParaRPr lang="en-US" sz="8800" b="1" dirty="0">
              <a:latin typeface="NikoshBAN" pitchFamily="2" charset="0"/>
              <a:cs typeface="NikoshBAN" pitchFamily="2" charset="0"/>
            </a:endParaRPr>
          </a:p>
        </p:txBody>
      </p:sp>
      <p:sp>
        <p:nvSpPr>
          <p:cNvPr id="6" name="Subtitle 2"/>
          <p:cNvSpPr txBox="1">
            <a:spLocks/>
          </p:cNvSpPr>
          <p:nvPr/>
        </p:nvSpPr>
        <p:spPr>
          <a:xfrm>
            <a:off x="802691" y="2033518"/>
            <a:ext cx="9840035" cy="1760560"/>
          </a:xfrm>
          <a:prstGeom prst="rect">
            <a:avLst/>
          </a:prstGeom>
          <a:solidFill>
            <a:schemeClr val="accent4">
              <a:lumMod val="40000"/>
              <a:lumOff val="60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bn-BD" sz="4800" dirty="0" smtClean="0">
                <a:latin typeface="NikoshBAN" panose="02000000000000000000" pitchFamily="2" charset="0"/>
                <a:cs typeface="NikoshBAN" panose="02000000000000000000" pitchFamily="2" charset="0"/>
              </a:rPr>
              <a:t>যে সব কাজে একটি জাতির চিন্তাশক্তি ও সৃজনশীল      প্রতিভার পরিচয় পাওয়া যায় তাই </a:t>
            </a:r>
            <a:r>
              <a:rPr lang="bn-BD" sz="48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শিল্পকলা</a:t>
            </a:r>
            <a:r>
              <a:rPr lang="en-US" sz="4800" dirty="0" smtClean="0">
                <a:latin typeface="NikoshBAN" panose="02000000000000000000" pitchFamily="2" charset="0"/>
                <a:cs typeface="NikoshBAN" panose="02000000000000000000" pitchFamily="2" charset="0"/>
              </a:rPr>
              <a:t>। </a:t>
            </a:r>
            <a:endParaRPr lang="bn-BD" sz="4800" dirty="0" smtClean="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5861539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12249533</TotalTime>
  <Words>339</Words>
  <Application>Microsoft Office PowerPoint</Application>
  <PresentationFormat>Widescreen</PresentationFormat>
  <Paragraphs>59</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Nikosh</vt:lpstr>
      <vt:lpstr>NikoshBAN</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325</cp:revision>
  <dcterms:created xsi:type="dcterms:W3CDTF">2007-12-31T18:29:01Z</dcterms:created>
  <dcterms:modified xsi:type="dcterms:W3CDTF">2020-02-23T13:02:48Z</dcterms:modified>
</cp:coreProperties>
</file>